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phyJnO7Edp4RJgBFncJl2+W28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da Daulenskienė"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46" autoAdjust="0"/>
  </p:normalViewPr>
  <p:slideViewPr>
    <p:cSldViewPr snapToGrid="0">
      <p:cViewPr varScale="1">
        <p:scale>
          <a:sx n="67" d="100"/>
          <a:sy n="67" d="100"/>
        </p:scale>
        <p:origin x="126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Didėjant substrato koncentracijai, reakcijos greitis didėja, nes greičiau susidaro substrato – fermento kompleksas. Kuomet visi fermentai yra maksimaliai užimti, substrato koncentracijos didėjimas nebedidina reakcijos greičio. Sakoma, kad reakcijos greitis pasiekė maksimumą. </a:t>
            </a:r>
            <a:endParaRPr/>
          </a:p>
          <a:p>
            <a:pPr marL="0" lvl="0" indent="0" algn="l" rtl="0">
              <a:spcBef>
                <a:spcPts val="0"/>
              </a:spcBef>
              <a:spcAft>
                <a:spcPts val="0"/>
              </a:spcAft>
              <a:buNone/>
            </a:pPr>
            <a:endParaRP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b="0" i="0" u="none" strike="noStrike">
                <a:solidFill>
                  <a:srgbClr val="000000"/>
                </a:solidFill>
                <a:latin typeface="Times New Roman"/>
                <a:ea typeface="Times New Roman"/>
                <a:cs typeface="Times New Roman"/>
                <a:sym typeface="Times New Roman"/>
              </a:rPr>
              <a:t>Fermentai – tai biologiniai katalizatoriai, kurie didina reakcijos greitį, mažindami aktyvacijos energiją. Kitais žodžiais sakant, tai baltymai, kurie padeda įvykti reakcijoms greičiau. Fermentai turi specifinę erdvinę formą,  kurioje yra specifinė vieta aktyvusis centras </a:t>
            </a:r>
            <a:r>
              <a:rPr lang="lt-LT">
                <a:solidFill>
                  <a:srgbClr val="000000"/>
                </a:solidFill>
                <a:latin typeface="Times New Roman"/>
                <a:ea typeface="Times New Roman"/>
                <a:cs typeface="Times New Roman"/>
                <a:sym typeface="Times New Roman"/>
              </a:rPr>
              <a:t>prie kurio prisijungia </a:t>
            </a:r>
            <a:r>
              <a:rPr lang="lt-LT" b="0" i="0" u="none" strike="noStrike">
                <a:solidFill>
                  <a:srgbClr val="000000"/>
                </a:solidFill>
                <a:latin typeface="Times New Roman"/>
                <a:ea typeface="Times New Roman"/>
                <a:cs typeface="Times New Roman"/>
                <a:sym typeface="Times New Roman"/>
              </a:rPr>
              <a:t>substratas. </a:t>
            </a:r>
            <a:r>
              <a:rPr lang="lt-LT">
                <a:solidFill>
                  <a:srgbClr val="000000"/>
                </a:solidFill>
                <a:latin typeface="Times New Roman"/>
                <a:ea typeface="Times New Roman"/>
                <a:cs typeface="Times New Roman"/>
                <a:sym typeface="Times New Roman"/>
              </a:rPr>
              <a:t>Substratu vadinamas, cheminis junginys, kurio virsmus katalizuoja fermentas. Po reakcijos iš substrato susidaro produktai.</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Fermentai greitina reakcijas, tačiau patys jose </a:t>
            </a:r>
            <a:r>
              <a:rPr lang="lt-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nedalyvauja</a:t>
            </a:r>
            <a:r>
              <a:rPr lang="lt-LT"/>
              <a:t>, todėl gali pakartotinai katalizuoti reakcijas. Dėl šios priežasties net ir nedidelio kiekio fermentų pakanka dideliam kiekiui reakcijų katalizuoti. Fermentai greitina </a:t>
            </a:r>
            <a:r>
              <a:rPr lang="lt-LT">
                <a:latin typeface="Times New Roman"/>
                <a:ea typeface="Times New Roman"/>
                <a:cs typeface="Times New Roman"/>
                <a:sym typeface="Times New Roman"/>
              </a:rPr>
              <a:t>ir tiesioginę, ir grįžtamąją reakciją, todėl galima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sakyti</a:t>
            </a:r>
            <a:r>
              <a:rPr lang="lt-LT">
                <a:latin typeface="Times New Roman"/>
                <a:ea typeface="Times New Roman"/>
                <a:cs typeface="Times New Roman"/>
                <a:sym typeface="Times New Roman"/>
              </a:rPr>
              <a:t>, kad jie padeda greičiau nusistovėti reakcijos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pusiausvyrai.</a:t>
            </a:r>
            <a:r>
              <a:rPr lang="lt-LT"/>
              <a:t> </a:t>
            </a: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dirty="0">
                <a:latin typeface="Times New Roman"/>
                <a:ea typeface="Times New Roman"/>
                <a:cs typeface="Times New Roman"/>
                <a:sym typeface="Times New Roman"/>
              </a:rPr>
              <a:t>Aktyvacijos energija, kurią mažina fermentai – tai energijos kiekis reikalingas reakcijai prasidėti.  Reakcijos galėtų įvykti ir be fermentų, bet dažniausiai jos vyksta labai lėtai arba joms reikia aukštesnės temperatūros. Jeigu ląstelėse būtų aukštesnė temperatūrą, suirtų organinės molekulės arba pagreitėtų visos reakcijos, net ir tos, kurių pagreitėjimo nereikia. Fermentai lemia mažesnį energijos poreikį, kad reakcija įvyktų, todėl reakcijos, katalizuojant fermentams, gali vykti ir organizmams tinkamoje temperatūroje. </a:t>
            </a:r>
            <a:endParaRPr dirty="0"/>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Fermentų egzistavimas jau buvo išsiaiškintas XVIII a. pradžioje.  1894 m. Emilis Fišeris aprašė fermentų specifiškumą. Aiškindamas jis rėmėsi rakto – spynos principu – ir raktas, ir spyna yra tam tikros specifinės formos, todėl reakcija gali įvykti tik tuomet, kai raktas atitinka spyną. </a:t>
            </a:r>
            <a:endParaRPr dirty="0"/>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1958 m. Danielis </a:t>
            </a:r>
            <a:r>
              <a:rPr lang="lt-LT" dirty="0" err="1"/>
              <a:t>Kašlandas</a:t>
            </a:r>
            <a:r>
              <a:rPr lang="lt-LT" dirty="0"/>
              <a:t> pasiūlė pokyčių „rakto – spynos“ modeliui. D. </a:t>
            </a:r>
            <a:r>
              <a:rPr lang="lt-LT" dirty="0" err="1"/>
              <a:t>Kašlandas</a:t>
            </a:r>
            <a:r>
              <a:rPr lang="lt-LT" dirty="0"/>
              <a:t> teigė, kad fermentas yra paslanki struktūra, kurios aktyvusis centras pastoviai keičia savo formą jungdamasis su substratu. Substrato molekulės jungiasi su aktyviojo centro aminorūgštimis, taip pakeisdamos jo formą. Ankstesniame modelyje aktyvusis centras buvo stabilios formos. </a:t>
            </a:r>
            <a:endParaRPr dirty="0"/>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Indukuotojo atitikmens modelis dažnai aiškinamas remiantis „pirštinės – rankos“ principu. Pirštinė šiame modelyje atitinka fermentą, kuris įgauna specifinę formą tik į ją įdėjus ranką, kuri atitinka specifinį substratą.</a:t>
            </a:r>
            <a:endParaRPr dirty="0"/>
          </a:p>
          <a:p>
            <a:pPr marL="0" lvl="0" indent="0" algn="l" rtl="0">
              <a:spcBef>
                <a:spcPts val="0"/>
              </a:spcBef>
              <a:spcAft>
                <a:spcPts val="0"/>
              </a:spcAft>
              <a:buNone/>
            </a:pPr>
            <a:endParaRPr dirty="0"/>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dirty="0"/>
              <a:t>Fermentinės reakcijos greitis priklauso nuo įvairių veiksnių, svarbiausi iš jų: temperatūra, pH ir substrato koncentracija. Kiekvienas fermentas turi jam optimalią temperatūrą ir pH vertę. </a:t>
            </a:r>
            <a:r>
              <a:rPr lang="lt-LT" dirty="0">
                <a:latin typeface="Times New Roman"/>
                <a:ea typeface="Times New Roman"/>
                <a:cs typeface="Times New Roman"/>
                <a:sym typeface="Times New Roman"/>
              </a:rPr>
              <a:t>Temperatūrai kylant iki optimalios, reakcijos greitis didėja dėl greičiau judančių molekulių ir dėl to dažniau susijungiančių fermentų ir substratų. Temperatūrai kylant virš optimalios, reakcijos greitis mažėja dėl prasidedančios fermento </a:t>
            </a:r>
            <a:r>
              <a:rPr lang="lt-LT" dirty="0" err="1">
                <a:latin typeface="Times New Roman"/>
                <a:ea typeface="Times New Roman"/>
                <a:cs typeface="Times New Roman"/>
                <a:sym typeface="Times New Roman"/>
              </a:rPr>
              <a:t>denatūracijos</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Fermentinės reakcijos greičio priklausomybės nuo terpės pH kreivė atitinka varpo formą. </a:t>
            </a:r>
            <a:r>
              <a:rPr lang="lt-LT">
                <a:latin typeface="Times New Roman"/>
                <a:ea typeface="Times New Roman"/>
                <a:cs typeface="Times New Roman"/>
                <a:sym typeface="Times New Roman"/>
              </a:rPr>
              <a:t>Terpės pH tolstant nuo optimalios, reakcijos greitis mažėja dėl prasidedančios fermento denatūracijos. Net ir to paties organizmo (pvz. žmogaus) skirtingose vietose gali būti skirtinga terpės pH, todėl vienas fermentas gali sėkmingai veikti vienoje vietoje, tačiau visai būti neaktyviu kitoje. </a:t>
            </a: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Enzyme_kinetics#/media/File:KinEnzymo(en).svg" TargetMode="External"/><Relationship Id="rId3" Type="http://schemas.openxmlformats.org/officeDocument/2006/relationships/hyperlink" Target="https://o.quizlet.com/v3eFGntRz1LjSwEdWsbf5w.png" TargetMode="External"/><Relationship Id="rId7" Type="http://schemas.openxmlformats.org/officeDocument/2006/relationships/hyperlink" Target="https://upload.wikimedia.org/wikipedia/commons/3/39/c.svg" TargetMode="External"/><Relationship Id="rId12" Type="http://schemas.openxmlformats.org/officeDocument/2006/relationships/hyperlink" Target="https://psiberg.com/wp-content/uploads/2021/09/enzyme-concentration-1.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aylordotorg.github.io/text_the-basics-of-general-organic-and-biological-chemistry/section_21/494a8e8421b688f627e00d62c7fd6522.jpg" TargetMode="External"/><Relationship Id="rId11" Type="http://schemas.openxmlformats.org/officeDocument/2006/relationships/hyperlink" Target="https://upload.wikimedia.org/wikipedia/commons/a/ac/Enzyme-ph.png?20071016083121" TargetMode="External"/><Relationship Id="rId5" Type="http://schemas.openxmlformats.org/officeDocument/2006/relationships/hyperlink" Target="https://www.chemistrylearner.com/wp-content/uploads/2021/11/Catalytic-Reaction.jpg" TargetMode="External"/><Relationship Id="rId10" Type="http://schemas.openxmlformats.org/officeDocument/2006/relationships/hyperlink" Target="https://upload.wikimedia.org/wikipedia/commons/6/66/Enzyme-temperature.png" TargetMode="External"/><Relationship Id="rId4" Type="http://schemas.openxmlformats.org/officeDocument/2006/relationships/hyperlink" Target="https://media.labxchange.org/xblocks/lb-LabXchange-8b22a30e-html-1/figure-31654065817033-57c95252be1dab8d3ce73d5b247159ff.png" TargetMode="External"/><Relationship Id="rId9" Type="http://schemas.openxmlformats.org/officeDocument/2006/relationships/hyperlink" Target="https://www.rcn.org.uk/magazines/-/media/Royal-College-Of-Nursing/Images/RCN-Magazines/Images/Publications-archive/Bulletin/2018/April/Gloves-624x483.jpg?h=483&amp;w=624&amp;hash=6808BE855BB749B28226217316002260755741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08592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dirty="0">
                <a:latin typeface="Times New Roman"/>
                <a:ea typeface="Times New Roman"/>
                <a:cs typeface="Times New Roman"/>
                <a:sym typeface="Times New Roman"/>
              </a:rPr>
              <a:t>Indukuoto atitikmens modelis</a:t>
            </a:r>
            <a:endParaRPr dirty="0"/>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lt-LT" sz="1800" dirty="0">
                <a:latin typeface="Times New Roman"/>
                <a:ea typeface="Times New Roman"/>
                <a:cs typeface="Times New Roman"/>
                <a:sym typeface="Times New Roman"/>
              </a:rPr>
              <a:t>Bendrosios biologijos programos mokymosi turinys:</a:t>
            </a:r>
            <a:endParaRPr dirty="0"/>
          </a:p>
          <a:p>
            <a:pPr marL="0" lvl="0" indent="0" algn="l" rtl="0">
              <a:lnSpc>
                <a:spcPct val="90000"/>
              </a:lnSpc>
              <a:spcBef>
                <a:spcPts val="1000"/>
              </a:spcBef>
              <a:spcAft>
                <a:spcPts val="0"/>
              </a:spcAft>
              <a:buClr>
                <a:schemeClr val="dk1"/>
              </a:buClr>
              <a:buSzPct val="100000"/>
              <a:buNone/>
            </a:pPr>
            <a:r>
              <a:rPr lang="lt-LT" sz="1800" dirty="0">
                <a:latin typeface="Times New Roman"/>
                <a:ea typeface="Times New Roman"/>
                <a:cs typeface="Times New Roman"/>
                <a:sym typeface="Times New Roman"/>
              </a:rPr>
              <a:t>29.2.4. </a:t>
            </a:r>
            <a:r>
              <a:rPr lang="lt-LT" sz="1800" b="0" i="0" u="none" strike="noStrike" dirty="0">
                <a:solidFill>
                  <a:srgbClr val="000000"/>
                </a:solidFill>
                <a:latin typeface="Times New Roman"/>
                <a:ea typeface="Times New Roman"/>
                <a:cs typeface="Times New Roman"/>
                <a:sym typeface="Times New Roman"/>
              </a:rPr>
              <a:t>Mokomasi apibūdinti fermentus kaip biologinius katalizatorius, kurie didina reakcijos greitį, mažindami aktyvacijos energiją. </a:t>
            </a:r>
            <a:r>
              <a:rPr lang="lt-LT" sz="1800" dirty="0">
                <a:latin typeface="Times New Roman"/>
                <a:ea typeface="Times New Roman"/>
                <a:cs typeface="Times New Roman"/>
                <a:sym typeface="Times New Roman"/>
              </a:rPr>
              <a:t>Remiantis indukuoto atitikmens modeliu, analizuojamas fermentų veikimo savitumas ir paaiškinama, kaip fermentinės reakcijos greitis priklauso nuo temperatūros, pH ar substrato koncentracijos. </a:t>
            </a:r>
            <a:endParaRPr dirty="0">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21BD9483-379D-E7FE-EA99-463DE860E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34BB72E3-1FD1-F202-523B-9FB99A7A7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pH įtaka</a:t>
            </a:r>
            <a:endParaRPr/>
          </a:p>
        </p:txBody>
      </p:sp>
      <p:sp>
        <p:nvSpPr>
          <p:cNvPr id="159" name="Google Shape;159;p9"/>
          <p:cNvSpPr txBox="1">
            <a:spLocks noGrp="1"/>
          </p:cNvSpPr>
          <p:nvPr>
            <p:ph type="body" idx="1"/>
          </p:nvPr>
        </p:nvSpPr>
        <p:spPr>
          <a:xfrm>
            <a:off x="838200" y="1825625"/>
            <a:ext cx="502110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Kiekvienas fermentas turi jam būdingą optimalią pH terpę.</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Terpės pH tolstant nuo optimalios, reakcijos greitis mažėja dėl prasidedančios fermento denatūracijos. </a:t>
            </a:r>
            <a:endParaRPr/>
          </a:p>
        </p:txBody>
      </p:sp>
      <p:pic>
        <p:nvPicPr>
          <p:cNvPr id="160" name="Google Shape;160;p9"/>
          <p:cNvPicPr preferRelativeResize="0"/>
          <p:nvPr/>
        </p:nvPicPr>
        <p:blipFill rotWithShape="1">
          <a:blip r:embed="rId3">
            <a:alphaModFix/>
          </a:blip>
          <a:srcRect/>
          <a:stretch/>
        </p:blipFill>
        <p:spPr>
          <a:xfrm>
            <a:off x="5859304" y="1787463"/>
            <a:ext cx="5494496" cy="4389500"/>
          </a:xfrm>
          <a:prstGeom prst="rect">
            <a:avLst/>
          </a:prstGeom>
          <a:noFill/>
          <a:ln>
            <a:noFill/>
          </a:ln>
        </p:spPr>
      </p:pic>
      <p:sp>
        <p:nvSpPr>
          <p:cNvPr id="161" name="Google Shape;161;p9"/>
          <p:cNvSpPr txBox="1"/>
          <p:nvPr/>
        </p:nvSpPr>
        <p:spPr>
          <a:xfrm>
            <a:off x="6100763" y="6176963"/>
            <a:ext cx="53578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8 pav. Fermentinės reakcijos greičio priklausomybė nuo terpės pH.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838200" y="365125"/>
            <a:ext cx="5867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Substrato koncentracijos įtaka</a:t>
            </a:r>
            <a:endParaRPr/>
          </a:p>
        </p:txBody>
      </p:sp>
      <p:sp>
        <p:nvSpPr>
          <p:cNvPr id="168" name="Google Shape;168;p10"/>
          <p:cNvSpPr txBox="1">
            <a:spLocks noGrp="1"/>
          </p:cNvSpPr>
          <p:nvPr>
            <p:ph type="body" idx="1"/>
          </p:nvPr>
        </p:nvSpPr>
        <p:spPr>
          <a:xfrm>
            <a:off x="838200" y="1825625"/>
            <a:ext cx="63531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Didėjant substrato koncentracijai, reakcijos greitis didėja, nes greičiau susidaro substrato – fermento kompleksas.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Kuomet visi fermentai yra maksimaliai užimti, substrato koncentracijos didėjimas nebedidina reakcijos greičio.</a:t>
            </a:r>
            <a:endParaRPr/>
          </a:p>
        </p:txBody>
      </p:sp>
      <p:pic>
        <p:nvPicPr>
          <p:cNvPr id="169" name="Google Shape;169;p10"/>
          <p:cNvPicPr preferRelativeResize="0"/>
          <p:nvPr/>
        </p:nvPicPr>
        <p:blipFill rotWithShape="1">
          <a:blip r:embed="rId3">
            <a:alphaModFix/>
          </a:blip>
          <a:srcRect/>
          <a:stretch/>
        </p:blipFill>
        <p:spPr>
          <a:xfrm>
            <a:off x="7341207" y="4043093"/>
            <a:ext cx="4526944" cy="2304793"/>
          </a:xfrm>
          <a:prstGeom prst="rect">
            <a:avLst/>
          </a:prstGeom>
          <a:noFill/>
          <a:ln>
            <a:noFill/>
          </a:ln>
        </p:spPr>
      </p:pic>
      <p:pic>
        <p:nvPicPr>
          <p:cNvPr id="170" name="Google Shape;170;p10"/>
          <p:cNvPicPr preferRelativeResize="0"/>
          <p:nvPr/>
        </p:nvPicPr>
        <p:blipFill rotWithShape="1">
          <a:blip r:embed="rId4">
            <a:alphaModFix/>
          </a:blip>
          <a:srcRect/>
          <a:stretch/>
        </p:blipFill>
        <p:spPr>
          <a:xfrm>
            <a:off x="7458191" y="276996"/>
            <a:ext cx="4000384" cy="3097258"/>
          </a:xfrm>
          <a:prstGeom prst="rect">
            <a:avLst/>
          </a:prstGeom>
          <a:noFill/>
          <a:ln>
            <a:noFill/>
          </a:ln>
        </p:spPr>
      </p:pic>
      <p:sp>
        <p:nvSpPr>
          <p:cNvPr id="171" name="Google Shape;171;p10"/>
          <p:cNvSpPr txBox="1"/>
          <p:nvPr/>
        </p:nvSpPr>
        <p:spPr>
          <a:xfrm>
            <a:off x="6925773" y="3250628"/>
            <a:ext cx="53578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dirty="0">
                <a:solidFill>
                  <a:schemeClr val="dk1"/>
                </a:solidFill>
                <a:latin typeface="Times New Roman"/>
                <a:ea typeface="Times New Roman"/>
                <a:cs typeface="Times New Roman"/>
                <a:sym typeface="Times New Roman"/>
              </a:rPr>
              <a:t>9 pav. Fermentinės reakcijos greičio priklausomybė substrato koncentracijos.</a:t>
            </a:r>
            <a:endParaRPr dirty="0"/>
          </a:p>
        </p:txBody>
      </p:sp>
      <p:sp>
        <p:nvSpPr>
          <p:cNvPr id="172" name="Google Shape;172;p10"/>
          <p:cNvSpPr txBox="1"/>
          <p:nvPr/>
        </p:nvSpPr>
        <p:spPr>
          <a:xfrm>
            <a:off x="5893407" y="6380949"/>
            <a:ext cx="63531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10 pav. Fermentinė reakcija kintant substrato koncentracijai.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79" name="Google Shape;17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lt-LT" sz="2400" dirty="0">
                <a:latin typeface="Times New Roman"/>
                <a:ea typeface="Times New Roman"/>
                <a:cs typeface="Times New Roman"/>
                <a:sym typeface="Times New Roman"/>
              </a:rPr>
              <a:t>1 pav. </a:t>
            </a:r>
            <a:r>
              <a:rPr lang="lt-LT" sz="2400" u="sng" dirty="0">
                <a:solidFill>
                  <a:schemeClr val="hlink"/>
                </a:solidFill>
                <a:latin typeface="Times New Roman"/>
                <a:ea typeface="Times New Roman"/>
                <a:cs typeface="Times New Roman"/>
                <a:sym typeface="Times New Roman"/>
                <a:hlinkClick r:id="rId3"/>
              </a:rPr>
              <a:t>https://o.quizlet.com/v3eFGntRz1LjSwEdWsbf5w.png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2 pav. </a:t>
            </a:r>
            <a:r>
              <a:rPr lang="lt-LT" sz="2400" u="sng" dirty="0">
                <a:solidFill>
                  <a:schemeClr val="hlink"/>
                </a:solidFill>
                <a:latin typeface="Times New Roman"/>
                <a:ea typeface="Times New Roman"/>
                <a:cs typeface="Times New Roman"/>
                <a:sym typeface="Times New Roman"/>
                <a:hlinkClick r:id="rId4"/>
              </a:rPr>
              <a:t>https://media.labxchange.org/xblocks/lb-LabXchange-8b22a30e-html-1/figure-31654065817033-57c95252be1dab8d3ce73d5b247159ff.png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3 pav. </a:t>
            </a:r>
            <a:r>
              <a:rPr lang="lt-LT" sz="2400" u="sng" dirty="0">
                <a:solidFill>
                  <a:schemeClr val="hlink"/>
                </a:solidFill>
                <a:latin typeface="Times New Roman"/>
                <a:ea typeface="Times New Roman"/>
                <a:cs typeface="Times New Roman"/>
                <a:sym typeface="Times New Roman"/>
                <a:hlinkClick r:id="rId5"/>
              </a:rPr>
              <a:t>https://www.chemistrylearner.com/wp-content/uploads/2021/11/Catalytic-Reaction.jpg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4 pav. </a:t>
            </a:r>
            <a:r>
              <a:rPr lang="lt-LT" sz="2400" u="sng" dirty="0">
                <a:solidFill>
                  <a:schemeClr val="hlink"/>
                </a:solidFill>
                <a:latin typeface="Times New Roman"/>
                <a:ea typeface="Times New Roman"/>
                <a:cs typeface="Times New Roman"/>
                <a:sym typeface="Times New Roman"/>
                <a:hlinkClick r:id="rId6"/>
              </a:rPr>
              <a:t>https://saylordotorg.github.io/text_the-basics-of-general-organic-and-biological-chemistry/section_21/494a8e8421b688f627e00d62c7fd6522.jpg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5 pav. </a:t>
            </a:r>
            <a:r>
              <a:rPr lang="lt-LT" sz="2400" u="sng" dirty="0">
                <a:solidFill>
                  <a:schemeClr val="hlink"/>
                </a:solidFill>
                <a:latin typeface="Times New Roman"/>
                <a:ea typeface="Times New Roman"/>
                <a:cs typeface="Times New Roman"/>
                <a:sym typeface="Times New Roman"/>
                <a:hlinkClick r:id="rId7"/>
              </a:rPr>
              <a:t>https://upload.wikimedia.org/wikipedia/commons/3/39/c.svg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6 pav. </a:t>
            </a:r>
            <a:r>
              <a:rPr lang="lt-LT" sz="2400" u="sng" dirty="0">
                <a:solidFill>
                  <a:schemeClr val="hlink"/>
                </a:solidFill>
                <a:latin typeface="Times New Roman"/>
                <a:ea typeface="Times New Roman"/>
                <a:cs typeface="Times New Roman"/>
                <a:sym typeface="Times New Roman"/>
                <a:hlinkClick r:id="rId8"/>
              </a:rPr>
              <a:t>https://en.wikipedia.org/wiki/Enzyme_kinetics#/media/File:KinEnzymo(en).svg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7 pav. </a:t>
            </a:r>
            <a:r>
              <a:rPr lang="lt-LT" sz="2400" u="sng" dirty="0">
                <a:solidFill>
                  <a:schemeClr val="hlink"/>
                </a:solidFill>
                <a:latin typeface="Times New Roman"/>
                <a:ea typeface="Times New Roman"/>
                <a:cs typeface="Times New Roman"/>
                <a:sym typeface="Times New Roman"/>
                <a:hlinkClick r:id="rId9"/>
              </a:rPr>
              <a:t>https://www.rcn.org.uk/magazines/-/media/Royal-College-Of-Nursing/Images/RCN-Magazines/Images/Publications-archive/Bulletin/2018/April/Gloves-624x483.jpg?h=483&amp;w=624&amp;hash=6808BE855BB749B2822621731600226075574101</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8 pav. </a:t>
            </a:r>
            <a:r>
              <a:rPr lang="lt-LT" sz="2400" u="sng" dirty="0">
                <a:solidFill>
                  <a:schemeClr val="hlink"/>
                </a:solidFill>
                <a:latin typeface="Times New Roman"/>
                <a:ea typeface="Times New Roman"/>
                <a:cs typeface="Times New Roman"/>
                <a:sym typeface="Times New Roman"/>
                <a:hlinkClick r:id="rId10"/>
              </a:rPr>
              <a:t>https://upload.wikimedia.org/wikipedia/commons/6/66/Enzyme-temperature.png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9 pav. </a:t>
            </a:r>
            <a:r>
              <a:rPr lang="lt-LT" sz="2400" u="sng" dirty="0">
                <a:solidFill>
                  <a:schemeClr val="hlink"/>
                </a:solidFill>
                <a:latin typeface="Times New Roman"/>
                <a:ea typeface="Times New Roman"/>
                <a:cs typeface="Times New Roman"/>
                <a:sym typeface="Times New Roman"/>
                <a:hlinkClick r:id="rId11"/>
              </a:rPr>
              <a:t>https://upload.wikimedia.org/wikipedia/commons/a/ac/Enzyme-ph.png?20071016083121</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10 pav. </a:t>
            </a:r>
            <a:r>
              <a:rPr lang="lt-LT" sz="2400" u="sng" dirty="0">
                <a:solidFill>
                  <a:schemeClr val="hlink"/>
                </a:solidFill>
                <a:latin typeface="Times New Roman"/>
                <a:ea typeface="Times New Roman"/>
                <a:cs typeface="Times New Roman"/>
                <a:sym typeface="Times New Roman"/>
                <a:hlinkClick r:id="rId12"/>
              </a:rPr>
              <a:t>https://psiberg.com/wp-content/uploads/2021/09/enzyme-concentration-1.svg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11 pav. </a:t>
            </a:r>
            <a:r>
              <a:rPr lang="lt-LT" sz="2400" u="sng" dirty="0">
                <a:solidFill>
                  <a:schemeClr val="hlink"/>
                </a:solidFill>
                <a:latin typeface="Times New Roman"/>
                <a:ea typeface="Times New Roman"/>
                <a:cs typeface="Times New Roman"/>
                <a:sym typeface="Times New Roman"/>
                <a:hlinkClick r:id="rId8"/>
              </a:rPr>
              <a:t>https://en.wikipedia.org/wiki/Enzyme_kinetics#/media/File:KinEnzymo(en).svg</a:t>
            </a:r>
            <a:r>
              <a:rPr lang="lt-LT" sz="2400" dirty="0">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Fermentai</a:t>
            </a:r>
            <a:endParaRPr/>
          </a:p>
        </p:txBody>
      </p:sp>
      <p:sp>
        <p:nvSpPr>
          <p:cNvPr id="96" name="Google Shape;96;p2"/>
          <p:cNvSpPr txBox="1">
            <a:spLocks noGrp="1"/>
          </p:cNvSpPr>
          <p:nvPr>
            <p:ph type="body" idx="1"/>
          </p:nvPr>
        </p:nvSpPr>
        <p:spPr>
          <a:xfrm>
            <a:off x="838200" y="1825625"/>
            <a:ext cx="482752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lt-LT" b="0" i="0" u="none" strike="noStrike">
                <a:solidFill>
                  <a:srgbClr val="000000"/>
                </a:solidFill>
                <a:latin typeface="Times New Roman"/>
                <a:ea typeface="Times New Roman"/>
                <a:cs typeface="Times New Roman"/>
                <a:sym typeface="Times New Roman"/>
              </a:rPr>
              <a:t>Fermentai – tai biologiniai katalizatoriai, kurie didina reakcijos greitį, mažindami aktyvacijos energiją. </a:t>
            </a:r>
            <a:endParaRPr>
              <a:solidFill>
                <a:srgbClr val="000000"/>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000000"/>
              </a:buClr>
              <a:buSzPts val="2800"/>
              <a:buChar char="•"/>
            </a:pPr>
            <a:r>
              <a:rPr lang="lt-LT">
                <a:solidFill>
                  <a:srgbClr val="000000"/>
                </a:solidFill>
                <a:latin typeface="Times New Roman"/>
                <a:ea typeface="Times New Roman"/>
                <a:cs typeface="Times New Roman"/>
                <a:sym typeface="Times New Roman"/>
              </a:rPr>
              <a:t>Substratas – tai cheminis junginys, kurio virsmus katalizuoja fermentas.</a:t>
            </a:r>
            <a:endParaRPr/>
          </a:p>
          <a:p>
            <a:pPr marL="228600" lvl="0" indent="-228600" algn="l" rtl="0">
              <a:lnSpc>
                <a:spcPct val="90000"/>
              </a:lnSpc>
              <a:spcBef>
                <a:spcPts val="1000"/>
              </a:spcBef>
              <a:spcAft>
                <a:spcPts val="0"/>
              </a:spcAft>
              <a:buClr>
                <a:srgbClr val="000000"/>
              </a:buClr>
              <a:buSzPts val="2800"/>
              <a:buChar char="•"/>
            </a:pPr>
            <a:r>
              <a:rPr lang="lt-LT">
                <a:solidFill>
                  <a:srgbClr val="000000"/>
                </a:solidFill>
                <a:latin typeface="Times New Roman"/>
                <a:ea typeface="Times New Roman"/>
                <a:cs typeface="Times New Roman"/>
                <a:sym typeface="Times New Roman"/>
              </a:rPr>
              <a:t>Aktyvusis centras – fermento vietą, prie kurios prisijungia substratas.</a:t>
            </a:r>
            <a:endParaRPr/>
          </a:p>
        </p:txBody>
      </p:sp>
      <p:sp>
        <p:nvSpPr>
          <p:cNvPr id="97" name="Google Shape;97;p2"/>
          <p:cNvSpPr txBox="1"/>
          <p:nvPr/>
        </p:nvSpPr>
        <p:spPr>
          <a:xfrm>
            <a:off x="6176962" y="5772091"/>
            <a:ext cx="56534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 pav. Fermento – substrato komplekso susidarymas</a:t>
            </a:r>
            <a:endParaRPr/>
          </a:p>
        </p:txBody>
      </p:sp>
      <p:pic>
        <p:nvPicPr>
          <p:cNvPr id="98" name="Google Shape;98;p2"/>
          <p:cNvPicPr preferRelativeResize="0"/>
          <p:nvPr/>
        </p:nvPicPr>
        <p:blipFill rotWithShape="1">
          <a:blip r:embed="rId3">
            <a:alphaModFix/>
          </a:blip>
          <a:srcRect/>
          <a:stretch/>
        </p:blipFill>
        <p:spPr>
          <a:xfrm>
            <a:off x="5665721" y="1690688"/>
            <a:ext cx="6078936" cy="3732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5882377" y="1147327"/>
            <a:ext cx="6066046" cy="5029636"/>
          </a:xfrm>
          <a:prstGeom prst="rect">
            <a:avLst/>
          </a:prstGeom>
          <a:noFill/>
          <a:ln>
            <a:noFill/>
          </a:ln>
        </p:spPr>
      </p:pic>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Fermentinė reakcija</a:t>
            </a:r>
            <a:endParaRPr/>
          </a:p>
        </p:txBody>
      </p:sp>
      <p:sp>
        <p:nvSpPr>
          <p:cNvPr id="106" name="Google Shape;106;p3"/>
          <p:cNvSpPr txBox="1">
            <a:spLocks noGrp="1"/>
          </p:cNvSpPr>
          <p:nvPr>
            <p:ph type="body" idx="1"/>
          </p:nvPr>
        </p:nvSpPr>
        <p:spPr>
          <a:xfrm>
            <a:off x="838200" y="1825625"/>
            <a:ext cx="49339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Fermentai, kaip biologiniai katalizatoriai, greitina reakcijas, bet patys nepakinta.</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Fermentų užtenka mažos koncentracijos.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Fermentai katalizuoja ir tiesioginę, ir grįžtamąją reakciją.</a:t>
            </a:r>
            <a:endParaRPr/>
          </a:p>
        </p:txBody>
      </p:sp>
      <p:sp>
        <p:nvSpPr>
          <p:cNvPr id="107" name="Google Shape;107;p3"/>
          <p:cNvSpPr txBox="1"/>
          <p:nvPr/>
        </p:nvSpPr>
        <p:spPr>
          <a:xfrm>
            <a:off x="6710363" y="6176963"/>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2 pav. Fermentinės reakcijos schema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t="7234"/>
          <a:stretch/>
        </p:blipFill>
        <p:spPr>
          <a:xfrm>
            <a:off x="5924550" y="1825625"/>
            <a:ext cx="5732416" cy="3560507"/>
          </a:xfrm>
          <a:prstGeom prst="rect">
            <a:avLst/>
          </a:prstGeom>
          <a:noFill/>
          <a:ln>
            <a:noFill/>
          </a:ln>
        </p:spPr>
      </p:pic>
      <p:sp>
        <p:nvSpPr>
          <p:cNvPr id="114" name="Google Shape;11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Aktyvacijos energija</a:t>
            </a:r>
            <a:endParaRPr/>
          </a:p>
        </p:txBody>
      </p:sp>
      <p:sp>
        <p:nvSpPr>
          <p:cNvPr id="115" name="Google Shape;115;p4"/>
          <p:cNvSpPr txBox="1">
            <a:spLocks noGrp="1"/>
          </p:cNvSpPr>
          <p:nvPr>
            <p:ph type="body" idx="1"/>
          </p:nvPr>
        </p:nvSpPr>
        <p:spPr>
          <a:xfrm>
            <a:off x="838200" y="1825625"/>
            <a:ext cx="48196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Aktyvacijos energija – tai energijos kiekis reikalingas reakcijai prasidėti.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Veikiant fermentams, aktyvacijos energija sumažėja. </a:t>
            </a:r>
            <a:endParaRPr/>
          </a:p>
        </p:txBody>
      </p:sp>
      <p:sp>
        <p:nvSpPr>
          <p:cNvPr id="116" name="Google Shape;116;p4"/>
          <p:cNvSpPr txBox="1"/>
          <p:nvPr/>
        </p:nvSpPr>
        <p:spPr>
          <a:xfrm>
            <a:off x="6276975" y="5521069"/>
            <a:ext cx="554191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3 pav. Katalizuojamos ir nekatalizuojamos reakcijos energijos kitimo kreivės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„Rakto - spynos“ modelis</a:t>
            </a:r>
            <a:endParaRPr/>
          </a:p>
        </p:txBody>
      </p:sp>
      <p:sp>
        <p:nvSpPr>
          <p:cNvPr id="123" name="Google Shape;123;p5"/>
          <p:cNvSpPr txBox="1">
            <a:spLocks noGrp="1"/>
          </p:cNvSpPr>
          <p:nvPr>
            <p:ph type="body" idx="1"/>
          </p:nvPr>
        </p:nvSpPr>
        <p:spPr>
          <a:xfrm>
            <a:off x="838200" y="1825625"/>
            <a:ext cx="53625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„Rakto – spynos“ modelis aiškina, fermentų specifiškumą.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Fermento aktyvusis centras leidžia prisijungti tik tam tikram substratui taip, kaip spyna atsirakina tik su tam tikru raktu. </a:t>
            </a:r>
            <a:endParaRPr/>
          </a:p>
        </p:txBody>
      </p:sp>
      <p:pic>
        <p:nvPicPr>
          <p:cNvPr id="124" name="Google Shape;124;p5"/>
          <p:cNvPicPr preferRelativeResize="0"/>
          <p:nvPr/>
        </p:nvPicPr>
        <p:blipFill rotWithShape="1">
          <a:blip r:embed="rId3">
            <a:alphaModFix/>
          </a:blip>
          <a:srcRect/>
          <a:stretch/>
        </p:blipFill>
        <p:spPr>
          <a:xfrm>
            <a:off x="6422020" y="1733168"/>
            <a:ext cx="5251910" cy="3391663"/>
          </a:xfrm>
          <a:prstGeom prst="rect">
            <a:avLst/>
          </a:prstGeom>
          <a:noFill/>
          <a:ln>
            <a:noFill/>
          </a:ln>
        </p:spPr>
      </p:pic>
      <p:sp>
        <p:nvSpPr>
          <p:cNvPr id="125" name="Google Shape;125;p5"/>
          <p:cNvSpPr txBox="1"/>
          <p:nvPr/>
        </p:nvSpPr>
        <p:spPr>
          <a:xfrm>
            <a:off x="7391400" y="5250787"/>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4 pav. „Rakto – spynos“ modelis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Paveikslėlis 4">
            <a:extLst>
              <a:ext uri="{FF2B5EF4-FFF2-40B4-BE49-F238E27FC236}">
                <a16:creationId xmlns:a16="http://schemas.microsoft.com/office/drawing/2014/main" id="{8E053EF3-E421-3B7C-11DE-53E1E1984904}"/>
              </a:ext>
            </a:extLst>
          </p:cNvPr>
          <p:cNvPicPr>
            <a:picLocks noChangeAspect="1"/>
          </p:cNvPicPr>
          <p:nvPr/>
        </p:nvPicPr>
        <p:blipFill>
          <a:blip r:embed="rId3"/>
          <a:stretch>
            <a:fillRect/>
          </a:stretch>
        </p:blipFill>
        <p:spPr>
          <a:xfrm>
            <a:off x="7933373" y="32176"/>
            <a:ext cx="3995737" cy="6793647"/>
          </a:xfrm>
          <a:prstGeom prst="rect">
            <a:avLst/>
          </a:prstGeom>
        </p:spPr>
      </p:pic>
      <p:sp>
        <p:nvSpPr>
          <p:cNvPr id="132" name="Google Shape;132;p6"/>
          <p:cNvSpPr txBox="1">
            <a:spLocks noGrp="1"/>
          </p:cNvSpPr>
          <p:nvPr>
            <p:ph type="title"/>
          </p:nvPr>
        </p:nvSpPr>
        <p:spPr>
          <a:xfrm>
            <a:off x="838200" y="365125"/>
            <a:ext cx="51625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Indukuoto atitikmens modelis</a:t>
            </a:r>
            <a:endParaRPr/>
          </a:p>
        </p:txBody>
      </p:sp>
      <p:sp>
        <p:nvSpPr>
          <p:cNvPr id="133" name="Google Shape;133;p6"/>
          <p:cNvSpPr txBox="1">
            <a:spLocks noGrp="1"/>
          </p:cNvSpPr>
          <p:nvPr>
            <p:ph type="body" idx="1"/>
          </p:nvPr>
        </p:nvSpPr>
        <p:spPr>
          <a:xfrm>
            <a:off x="838200" y="1825625"/>
            <a:ext cx="65159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Indukuoto atitikmens modelis remiasi tuo, kad fermentas keičia savo formą taip, kad į aktyvųjį centrą galėtų prisijungti specifinis substratas.</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Šiame modelyje, aktyvusis centras nėra stabilus darinys, o prisitaikanti, jungiantis substratui. </a:t>
            </a:r>
            <a:endParaRPr dirty="0"/>
          </a:p>
        </p:txBody>
      </p:sp>
      <p:sp>
        <p:nvSpPr>
          <p:cNvPr id="134" name="Google Shape;134;p6"/>
          <p:cNvSpPr txBox="1"/>
          <p:nvPr/>
        </p:nvSpPr>
        <p:spPr>
          <a:xfrm>
            <a:off x="4233863" y="6335492"/>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5 pav. Indukuoto atitikmens modelis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Gloves"/>
          <p:cNvPicPr preferRelativeResize="0"/>
          <p:nvPr/>
        </p:nvPicPr>
        <p:blipFill rotWithShape="1">
          <a:blip r:embed="rId3">
            <a:alphaModFix/>
          </a:blip>
          <a:srcRect/>
          <a:stretch/>
        </p:blipFill>
        <p:spPr>
          <a:xfrm>
            <a:off x="5997615" y="1437251"/>
            <a:ext cx="5510514" cy="4265350"/>
          </a:xfrm>
          <a:prstGeom prst="rect">
            <a:avLst/>
          </a:prstGeom>
          <a:noFill/>
          <a:ln>
            <a:noFill/>
          </a:ln>
        </p:spPr>
      </p:pic>
      <p:sp>
        <p:nvSpPr>
          <p:cNvPr id="141" name="Google Shape;1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„Pirštinės – rankos“ modelis</a:t>
            </a:r>
            <a:endParaRPr/>
          </a:p>
        </p:txBody>
      </p:sp>
      <p:sp>
        <p:nvSpPr>
          <p:cNvPr id="142" name="Google Shape;142;p7"/>
          <p:cNvSpPr txBox="1">
            <a:spLocks noGrp="1"/>
          </p:cNvSpPr>
          <p:nvPr>
            <p:ph type="body" idx="1"/>
          </p:nvPr>
        </p:nvSpPr>
        <p:spPr>
          <a:xfrm>
            <a:off x="838200" y="1825625"/>
            <a:ext cx="525303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Indukuotojo atitikmens modelis dažnai aiškinamas remiantis „pirštinės – rankos“ principu.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Pirštinė (fermentas) įgauna specifinę formą tik į ją įdėjus ranką (substratą).</a:t>
            </a:r>
            <a:endParaRPr/>
          </a:p>
        </p:txBody>
      </p:sp>
      <p:sp>
        <p:nvSpPr>
          <p:cNvPr id="143" name="Google Shape;143;p7"/>
          <p:cNvSpPr txBox="1"/>
          <p:nvPr/>
        </p:nvSpPr>
        <p:spPr>
          <a:xfrm>
            <a:off x="7545729" y="5976908"/>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6 pav. „Pirštinės – rankos“ modelis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Temperatūros įtaka</a:t>
            </a:r>
            <a:endParaRPr/>
          </a:p>
        </p:txBody>
      </p:sp>
      <p:sp>
        <p:nvSpPr>
          <p:cNvPr id="150" name="Google Shape;150;p8"/>
          <p:cNvSpPr txBox="1">
            <a:spLocks noGrp="1"/>
          </p:cNvSpPr>
          <p:nvPr>
            <p:ph type="body" idx="1"/>
          </p:nvPr>
        </p:nvSpPr>
        <p:spPr>
          <a:xfrm>
            <a:off x="838200" y="1825625"/>
            <a:ext cx="486811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Temperatūrai kylant iki optimalios, reakcijos greitis didėja dėl greičiau judančių molekulių.</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Temperatūrai kylant virš optimalios, reakcijos greitis mažėja dėl prasidedančios fermento denatūracijos.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Kiekvienas fermentas turi jam būdingą optimalią temperatūrą.</a:t>
            </a:r>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pic>
        <p:nvPicPr>
          <p:cNvPr id="151" name="Google Shape;151;p8"/>
          <p:cNvPicPr preferRelativeResize="0"/>
          <p:nvPr/>
        </p:nvPicPr>
        <p:blipFill rotWithShape="1">
          <a:blip r:embed="rId3">
            <a:alphaModFix/>
          </a:blip>
          <a:srcRect/>
          <a:stretch/>
        </p:blipFill>
        <p:spPr>
          <a:xfrm>
            <a:off x="5706319" y="1513552"/>
            <a:ext cx="5836273" cy="4590621"/>
          </a:xfrm>
          <a:prstGeom prst="rect">
            <a:avLst/>
          </a:prstGeom>
          <a:noFill/>
          <a:ln>
            <a:noFill/>
          </a:ln>
        </p:spPr>
      </p:pic>
      <p:sp>
        <p:nvSpPr>
          <p:cNvPr id="152" name="Google Shape;152;p8"/>
          <p:cNvSpPr txBox="1"/>
          <p:nvPr/>
        </p:nvSpPr>
        <p:spPr>
          <a:xfrm>
            <a:off x="6301180" y="6093278"/>
            <a:ext cx="53578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7 pav. Fermentinės reakcijos greičio priklausomybė nuo temperatūros.</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3331F6DF-1427-4817-A14A-1ED977593463}"/>
</file>

<file path=customXml/itemProps2.xml><?xml version="1.0" encoding="utf-8"?>
<ds:datastoreItem xmlns:ds="http://schemas.openxmlformats.org/officeDocument/2006/customXml" ds:itemID="{F849394F-6FC2-40A4-A7DF-1DE2651F9BDD}"/>
</file>

<file path=customXml/itemProps3.xml><?xml version="1.0" encoding="utf-8"?>
<ds:datastoreItem xmlns:ds="http://schemas.openxmlformats.org/officeDocument/2006/customXml" ds:itemID="{0C6CA3C8-BFC6-41D9-83F3-CD78E0D35C4C}"/>
</file>

<file path=docProps/app.xml><?xml version="1.0" encoding="utf-8"?>
<Properties xmlns="http://schemas.openxmlformats.org/officeDocument/2006/extended-properties" xmlns:vt="http://schemas.openxmlformats.org/officeDocument/2006/docPropsVTypes">
  <TotalTime>6</TotalTime>
  <Words>1236</Words>
  <Application>Microsoft Office PowerPoint</Application>
  <PresentationFormat>Plačiaekranė</PresentationFormat>
  <Paragraphs>83</Paragraphs>
  <Slides>12</Slides>
  <Notes>11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Arial</vt:lpstr>
      <vt:lpstr>Calibri</vt:lpstr>
      <vt:lpstr>Times New Roman</vt:lpstr>
      <vt:lpstr>„Office“ tema</vt:lpstr>
      <vt:lpstr>Indukuoto atitikmens modelis</vt:lpstr>
      <vt:lpstr>„PowerPoint“ pateiktis</vt:lpstr>
      <vt:lpstr>Fermentai</vt:lpstr>
      <vt:lpstr>Fermentinė reakcija</vt:lpstr>
      <vt:lpstr>Aktyvacijos energija</vt:lpstr>
      <vt:lpstr>„Rakto - spynos“ modelis</vt:lpstr>
      <vt:lpstr>Indukuoto atitikmens modelis</vt:lpstr>
      <vt:lpstr>„Pirštinės – rankos“ modelis</vt:lpstr>
      <vt:lpstr>Temperatūros įtaka</vt:lpstr>
      <vt:lpstr>pH įtaka</vt:lpstr>
      <vt:lpstr>Substrato koncentracijos įtaka</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Indukuoto atitikmens modelis</dc:title>
  <dc:creator>Simas</dc:creator>
  <cp:lastModifiedBy>Simas</cp:lastModifiedBy>
  <cp:revision>3</cp:revision>
  <dcterms:created xsi:type="dcterms:W3CDTF">2023-08-20T15:45:34Z</dcterms:created>
  <dcterms:modified xsi:type="dcterms:W3CDTF">2023-09-02T16:43:12Z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