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76" r:id="rId5"/>
    <p:sldId id="263" r:id="rId6"/>
    <p:sldId id="264" r:id="rId7"/>
    <p:sldId id="265" r:id="rId8"/>
    <p:sldId id="266" r:id="rId9"/>
    <p:sldId id="267" r:id="rId10"/>
    <p:sldId id="274" r:id="rId11"/>
    <p:sldId id="268" r:id="rId12"/>
    <p:sldId id="278" r:id="rId13"/>
    <p:sldId id="275" r:id="rId14"/>
    <p:sldId id="269" r:id="rId15"/>
    <p:sldId id="270" r:id="rId16"/>
    <p:sldId id="271" r:id="rId17"/>
    <p:sldId id="27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2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6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8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8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4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5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30F34-32F9-47E0-B7F3-DAF8C90B651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1862-4422-4FAD-B98C-574C062D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1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160"/>
          <a:stretch/>
        </p:blipFill>
        <p:spPr>
          <a:xfrm>
            <a:off x="960121" y="22860"/>
            <a:ext cx="10264140" cy="6835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3266" y="3106480"/>
            <a:ext cx="38697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4000" b="1" dirty="0">
                <a:solidFill>
                  <a:schemeClr val="bg1"/>
                </a:solidFill>
              </a:rPr>
              <a:t>Vandens ištekliai </a:t>
            </a:r>
          </a:p>
          <a:p>
            <a:pPr algn="ctr"/>
            <a:r>
              <a:rPr lang="lt-LT" sz="4000" b="1" dirty="0">
                <a:solidFill>
                  <a:schemeClr val="bg1"/>
                </a:solidFill>
              </a:rPr>
              <a:t>pasaulyje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5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+mn-lt"/>
              </a:rPr>
              <a:t>Vandens naudojimas pramonėje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18017" cy="4351338"/>
          </a:xfrm>
        </p:spPr>
        <p:txBody>
          <a:bodyPr>
            <a:normAutofit fontScale="92500" lnSpcReduction="20000"/>
          </a:bodyPr>
          <a:lstStyle/>
          <a:p>
            <a:r>
              <a:rPr lang="lt-LT" dirty="0"/>
              <a:t>Pasaulyje pramonė sunaudoja apie 19 proc. viso sunaudojamo vandens. </a:t>
            </a:r>
            <a:endParaRPr lang="en-US" dirty="0"/>
          </a:p>
          <a:p>
            <a:r>
              <a:rPr lang="lt-LT" dirty="0"/>
              <a:t>Vanduo yra svarbi pramonės dalis. </a:t>
            </a:r>
          </a:p>
          <a:p>
            <a:r>
              <a:rPr lang="lt-LT" dirty="0"/>
              <a:t>Jis naudojamas įvairiems tikslams, pavyzdžiui, kaip aušinimo priemonė, tirpiklis, pagrindas transportavimui, energijos gamybai. </a:t>
            </a:r>
          </a:p>
          <a:p>
            <a:r>
              <a:rPr lang="lt-LT" dirty="0"/>
              <a:t>Apdirbamoji pramonė sunaudoja didžiausią dalį viso pramonėje sunaudojamo vandens. </a:t>
            </a:r>
          </a:p>
          <a:p>
            <a:r>
              <a:rPr lang="lt-LT" dirty="0"/>
              <a:t>Popierius ir giminingi produktai, chemikalai ir metalai yra pagrindiniai pramoniniai vandens naudotojai.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489" y="2008908"/>
            <a:ext cx="5130544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9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+mn-lt"/>
              </a:rPr>
              <a:t>Vandens naudojimas namų ūkyje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71655" cy="4866120"/>
          </a:xfrm>
        </p:spPr>
        <p:txBody>
          <a:bodyPr>
            <a:normAutofit fontScale="77500" lnSpcReduction="20000"/>
          </a:bodyPr>
          <a:lstStyle/>
          <a:p>
            <a:r>
              <a:rPr lang="lt-LT" dirty="0"/>
              <a:t>Pasaulio mastu buityje sunaudojama apie 12 proc. viso švaraus gėlo vandens.</a:t>
            </a:r>
          </a:p>
          <a:p>
            <a:r>
              <a:rPr lang="lt-LT" dirty="0"/>
              <a:t>Tai apima tokius naudojimo/vartojimo būdus kaip gėrimas, valymas, asmeninė higiena, sodų ir daržų priežiūra, maisto gaminimas, drabužių, indų, transporto priemonių plovimas ir t. t. </a:t>
            </a:r>
          </a:p>
          <a:p>
            <a:r>
              <a:rPr lang="lt-LT" dirty="0"/>
              <a:t>Nuo XX a. vidurio pastebima tendencija pasaulyje, kaip žmonės migruoja iš kaimų į vis labiau besiplečiančius miestus. Ši tendencija turi didelę reikšmę mūsų vandens ištekliams.</a:t>
            </a:r>
          </a:p>
          <a:p>
            <a:r>
              <a:rPr lang="lt-LT" dirty="0"/>
              <a:t>Vyriausybėms ir bendruomenėms kyla daug iššūkių įrengti tokias vandens tiekimo sistemas, kurios patenkintų gausėjančių miestų gyventojų bei besiplečiančios pramonės vandens poreikius.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504" y="1932709"/>
            <a:ext cx="5208760" cy="389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471" y="138063"/>
            <a:ext cx="6885276" cy="61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2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+mn-lt"/>
              </a:rPr>
              <a:t>Naudojimas hidroenergijai gaminti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41273" cy="4351338"/>
          </a:xfrm>
        </p:spPr>
        <p:txBody>
          <a:bodyPr>
            <a:normAutofit fontScale="85000" lnSpcReduction="20000"/>
          </a:bodyPr>
          <a:lstStyle/>
          <a:p>
            <a:r>
              <a:rPr lang="lt-LT" dirty="0"/>
              <a:t>Vandens pagalba gaminama elektros energija vadinama hidroenergija. </a:t>
            </a:r>
          </a:p>
          <a:p>
            <a:r>
              <a:rPr lang="lt-LT" dirty="0"/>
              <a:t>Hidroenergija yra vienas iš labiausiai naudojamų atsinaujinančių elektros energijos šaltinių pasaulyje. Ji sudaro apie 16 proc. pasaulyje pagaminamos elektros energijos. </a:t>
            </a:r>
          </a:p>
          <a:p>
            <a:r>
              <a:rPr lang="lt-LT" dirty="0"/>
              <a:t>Visame pasaulyje yra daugybė galimybių plėtoti hidroenergetiką. </a:t>
            </a:r>
          </a:p>
          <a:p>
            <a:r>
              <a:rPr lang="lt-LT" dirty="0"/>
              <a:t>Šiuo metu daugiausia hidroelektrinėse energijos gamina Kinija, JAV, Brazilija, Kanada, Indija ir Rusija.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292" y="1929750"/>
            <a:ext cx="5491508" cy="36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2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444"/>
          </a:xfrm>
        </p:spPr>
        <p:txBody>
          <a:bodyPr/>
          <a:lstStyle/>
          <a:p>
            <a:r>
              <a:rPr lang="lt-LT" b="1" dirty="0">
                <a:latin typeface="+mn-lt"/>
              </a:rPr>
              <a:t>Naudojimas transportui ir poilsiui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1905"/>
            <a:ext cx="5638800" cy="5301842"/>
          </a:xfrm>
        </p:spPr>
        <p:txBody>
          <a:bodyPr>
            <a:normAutofit lnSpcReduction="10000"/>
          </a:bodyPr>
          <a:lstStyle/>
          <a:p>
            <a:endParaRPr lang="lt-LT" sz="2400" dirty="0"/>
          </a:p>
          <a:p>
            <a:r>
              <a:rPr lang="lt-LT" sz="2400" dirty="0"/>
              <a:t>Vandens keliai suprantami kaip vandentakiai, kuriais galima vykdyti tarpvalstybinę ar užsienio prekybą. </a:t>
            </a:r>
          </a:p>
          <a:p>
            <a:r>
              <a:rPr lang="lt-LT" sz="2400" dirty="0"/>
              <a:t>Žemės ūkio ir komercinių prekių gabenimas vandenynais ir jūromis vyksta plačiu mastu visame pasaulyje.</a:t>
            </a:r>
          </a:p>
          <a:p>
            <a:r>
              <a:rPr lang="lt-LT" sz="2400" dirty="0"/>
              <a:t>Vanduo plačiai naudojamas ir rekreacijos tikslais, pavyzdžiui, plaukioti valtimis, maudytis ir sportuoti. Šie naudojimo būdai turi įtakos vandens kokybei ir jį teršia. </a:t>
            </a:r>
          </a:p>
          <a:p>
            <a:r>
              <a:rPr lang="lt-LT" sz="2400" dirty="0"/>
              <a:t>Leidžiant rekreacinę veiklą ežeruose ir upėse, didžiausias prioritetas turėtų būti teikiamas visuomenės sveikatai ir geriamojo vandens kokybei.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53" y="1542111"/>
            <a:ext cx="4303571" cy="2459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653" y="4188836"/>
            <a:ext cx="4303571" cy="25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65125"/>
            <a:ext cx="10713720" cy="1325563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>
                <a:latin typeface="+mn-lt"/>
              </a:rPr>
              <a:t>Per didelis paviršinio ir požeminio vandens naudojimas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" y="1825625"/>
            <a:ext cx="34118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Vandens trūkumas tapo didele pasauline problema. </a:t>
            </a:r>
          </a:p>
          <a:p>
            <a:pPr marL="0" indent="0">
              <a:buNone/>
            </a:pPr>
            <a:r>
              <a:rPr lang="lt-LT" dirty="0"/>
              <a:t>Dėl nepaliaujamai didėjančio paviršinio ir požeminio vandens naudojimo, pasaulyje vis labiau trūksta gėlo vandens.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510" y="2092518"/>
            <a:ext cx="7438370" cy="38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195"/>
          </a:xfrm>
        </p:spPr>
        <p:txBody>
          <a:bodyPr/>
          <a:lstStyle/>
          <a:p>
            <a:r>
              <a:rPr lang="lt-LT" sz="4000" b="1" dirty="0">
                <a:latin typeface="+mn-lt"/>
              </a:rPr>
              <a:t>Perteklinio vandens naudojimo pasekmės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" y="1676400"/>
            <a:ext cx="4602480" cy="5181600"/>
          </a:xfrm>
        </p:spPr>
        <p:txBody>
          <a:bodyPr>
            <a:normAutofit fontScale="70000" lnSpcReduction="20000"/>
          </a:bodyPr>
          <a:lstStyle/>
          <a:p>
            <a:r>
              <a:rPr lang="lt-LT" dirty="0"/>
              <a:t>Vandens trūkumas tapo labai svarbia tarptautinės diplomatijos tema. Nuo mažo kaimelio iki Jungtinių Tautų - vandens trūkumas yra plačiai aptariama sprendimų priėmimo tema.</a:t>
            </a:r>
          </a:p>
          <a:p>
            <a:r>
              <a:rPr lang="lt-LT" dirty="0"/>
              <a:t>Beveik trys milijardai žmonių visame pasaulyje kenčia nuo vandens trūkumo. Tarptautinė, vidinė ir regioninė konkurencija dėl vandens tampa įprastu dalyku. </a:t>
            </a:r>
          </a:p>
          <a:p>
            <a:r>
              <a:rPr lang="lt-LT" dirty="0"/>
              <a:t>Pasaulio sveikatos organizacijos (PSO) šaltinių duomenimis, dėl didėjančio pasaulio gyventojų skaičiaus, ekonomikos augimo ir klimato kaitos derinio iki 2050 m. daugiau kaip penki milijardai (52 %) iš prognozuojamų 9,7 mlrd. pasaulio gyventojų gyvens vietovėse, kuriose trūks gėlo vandens. Mokslininkai apskaičiavo, kad dar apie 1 mlrd. žmonių gyvens vietovėse, kuriose vandens poreikis viršys paviršinio vandens pasiūlą.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380" y="1417320"/>
            <a:ext cx="6938962" cy="467842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27520" y="6255919"/>
            <a:ext cx="3581400" cy="60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1" dirty="0"/>
              <a:t>Vandens trūkumas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94055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64000" cy="1325563"/>
          </a:xfrm>
        </p:spPr>
        <p:txBody>
          <a:bodyPr/>
          <a:lstStyle/>
          <a:p>
            <a:pPr algn="ctr"/>
            <a:r>
              <a:rPr lang="lt-LT" b="1" dirty="0">
                <a:latin typeface="+mn-lt"/>
              </a:rPr>
              <a:t>Klimato kaita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345" y="4000499"/>
            <a:ext cx="10515600" cy="2857501"/>
          </a:xfrm>
        </p:spPr>
        <p:txBody>
          <a:bodyPr>
            <a:normAutofit/>
          </a:bodyPr>
          <a:lstStyle/>
          <a:p>
            <a:endParaRPr lang="lt-LT" dirty="0"/>
          </a:p>
          <a:p>
            <a:r>
              <a:rPr lang="lt-LT" sz="2200" dirty="0"/>
              <a:t>Manoma, kad dėl klimato kaitos vis sparčiau kyla pasaulinė temperatūra. Temperatūros kilimas veikia hidrologinį ciklą, nes tiesiogiai didina turimo paviršinio vandens garavimą ir augmenijos transpiraciją.</a:t>
            </a:r>
          </a:p>
          <a:p>
            <a:endParaRPr lang="lt-LT" sz="2200" dirty="0"/>
          </a:p>
          <a:p>
            <a:r>
              <a:rPr lang="lt-LT" sz="2200" dirty="0"/>
              <a:t>Tai turi didžiulį poveikį kritulių kiekiui, jų pasiskirstymui laike ir intensyvumui. Nuo to priklauso vandens kaupimasis paviršiniuose ir požeminiuose šaltiniuose.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091" y="732270"/>
            <a:ext cx="5514623" cy="3101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1690688"/>
            <a:ext cx="39208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200" dirty="0"/>
              <a:t>Viso pasaulio mokslininkai, aplinkosaugininkai ir biologai įspėja, kad klimato kaita turės didelį poveikį hidrologiniam ciklui, todėl turės naują poveikį paviršinio ir požeminio vandens prieinamumui.</a:t>
            </a:r>
          </a:p>
        </p:txBody>
      </p:sp>
    </p:spTree>
    <p:extLst>
      <p:ext uri="{BB962C8B-B14F-4D97-AF65-F5344CB8AC3E}">
        <p14:creationId xmlns:p14="http://schemas.microsoft.com/office/powerpoint/2010/main" val="164555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97" y="134937"/>
            <a:ext cx="11687175" cy="65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5125"/>
            <a:ext cx="10744201" cy="1325563"/>
          </a:xfrm>
        </p:spPr>
        <p:txBody>
          <a:bodyPr/>
          <a:lstStyle/>
          <a:p>
            <a:r>
              <a:rPr lang="lt-LT" b="1" dirty="0">
                <a:latin typeface="+mn-lt"/>
              </a:rPr>
              <a:t>Ar Žemė – vandens planeta?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90688"/>
            <a:ext cx="4656668" cy="5167312"/>
          </a:xfrm>
        </p:spPr>
        <p:txBody>
          <a:bodyPr>
            <a:normAutofit fontScale="77500" lnSpcReduction="20000"/>
          </a:bodyPr>
          <a:lstStyle/>
          <a:p>
            <a:r>
              <a:rPr lang="lt-LT" sz="3300" dirty="0"/>
              <a:t>Nors maždaug 70 proc. Žemės dengia vanduo. Tačiau, lyginant su atmosfera ir Žemės rutulio skersmeniu, mūsų planetą dengia plona vandens plėvelė. </a:t>
            </a:r>
          </a:p>
          <a:p>
            <a:r>
              <a:rPr lang="lt-LT" sz="3300" dirty="0"/>
              <a:t>JAV atliktos Geologinės apžvalgos duomenimis, visą Žemės paviršiuje esantį vandenį būtų galima sutalpinti į 1,4 tūkst. km skersmens burbuliuką (Žemės skersmuo – 12 760 km). Į šį burbulą įskaičiuotos visos jūros, upės, ežerai, taip pat povandeniniai ežerai, gruntiniai vandenys, ledynai.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668" y="1616965"/>
            <a:ext cx="6370436" cy="37744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4868" y="5467648"/>
            <a:ext cx="6472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/>
              <a:t>Nors Žemė šiaip jau gana vandeninga planeta, į vieną sferoidą sutelktas vanduo užimtų gana menką planetos paviršiaus plotą. Vandenynai sudaro apie 96,5 proc. viso Žemėje esančio vandens.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728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68140" cy="3330752"/>
          </a:xfrm>
        </p:spPr>
        <p:txBody>
          <a:bodyPr/>
          <a:lstStyle/>
          <a:p>
            <a:r>
              <a:rPr lang="lt-LT" b="1" dirty="0">
                <a:latin typeface="+mn-lt"/>
              </a:rPr>
              <a:t>Vanduo – gyvybės Žemėje pagrindas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4023537"/>
            <a:ext cx="10515600" cy="2481086"/>
          </a:xfrm>
        </p:spPr>
        <p:txBody>
          <a:bodyPr>
            <a:normAutofit/>
          </a:bodyPr>
          <a:lstStyle/>
          <a:p>
            <a:r>
              <a:rPr lang="lt-LT" sz="2400" dirty="0"/>
              <a:t>Vanduo yra vienas svarbiausių visų gyvų organizmų egzistavimo mūsų planetoje šaltinių. </a:t>
            </a:r>
          </a:p>
          <a:p>
            <a:r>
              <a:rPr lang="lt-LT" sz="2400" dirty="0"/>
              <a:t>Nors vanduo yra atsinaujinanti gamtos gėrybė, kokybiško vandens trūkumas yra didelė problema daugelyje pasaulio vietų. </a:t>
            </a:r>
          </a:p>
          <a:p>
            <a:r>
              <a:rPr lang="lt-LT" sz="2400" dirty="0"/>
              <a:t>Vanduo mums reikalingas įvairiems tikslams: maistui auginti, švarai palaikyti, elektrai gaminti, ugniai valdyti ir, svarbiausia, kad išliktume gyvi.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80" y="426085"/>
            <a:ext cx="5928360" cy="33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7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716" y="205531"/>
            <a:ext cx="10515600" cy="1325563"/>
          </a:xfrm>
        </p:spPr>
        <p:txBody>
          <a:bodyPr/>
          <a:lstStyle/>
          <a:p>
            <a:r>
              <a:rPr lang="lt-LT" b="1" dirty="0">
                <a:latin typeface="+mn-lt"/>
              </a:rPr>
              <a:t>Vanduo Žemėje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716" y="1632677"/>
            <a:ext cx="5168317" cy="4826845"/>
          </a:xfrm>
        </p:spPr>
        <p:txBody>
          <a:bodyPr>
            <a:normAutofit fontScale="85000" lnSpcReduction="20000"/>
          </a:bodyPr>
          <a:lstStyle/>
          <a:p>
            <a:r>
              <a:rPr lang="lt-LT" dirty="0"/>
              <a:t>Maždaug 97 proc. vandens Žemėje sudaro sūrus jūrų ir vandenynų vanduo.</a:t>
            </a:r>
          </a:p>
          <a:p>
            <a:r>
              <a:rPr lang="lt-LT" dirty="0"/>
              <a:t>3 proc. tenka gėlam vandeniui skirtingose jo formose. </a:t>
            </a:r>
          </a:p>
          <a:p>
            <a:r>
              <a:rPr lang="lt-LT" dirty="0"/>
              <a:t>79 proc. gėlo vandens yra užšalę ledynuose ir poliarinėse ledo kepurėse. </a:t>
            </a:r>
          </a:p>
          <a:p>
            <a:r>
              <a:rPr lang="lt-LT" dirty="0"/>
              <a:t>29 proc. gėlo vandens yra susitelkę po žeme. </a:t>
            </a:r>
          </a:p>
          <a:p>
            <a:r>
              <a:rPr lang="lt-LT" dirty="0"/>
              <a:t>Tik 1 proc. gėlo vandens yra Žemės paviršiuje arba kitomis formomis (vandens garų pavidalu, drėgmė dirvožemyje, vanduo gyvuosiuose organizmuose).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88" y="397454"/>
            <a:ext cx="5535648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3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365125"/>
            <a:ext cx="10835640" cy="1325563"/>
          </a:xfrm>
        </p:spPr>
        <p:txBody>
          <a:bodyPr/>
          <a:lstStyle/>
          <a:p>
            <a:r>
              <a:rPr lang="lt-LT" b="1" dirty="0">
                <a:latin typeface="+mn-lt"/>
              </a:rPr>
              <a:t>Druskingo vandens ištekliai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825625"/>
            <a:ext cx="6537960" cy="4351338"/>
          </a:xfrm>
        </p:spPr>
        <p:txBody>
          <a:bodyPr>
            <a:normAutofit fontScale="92500" lnSpcReduction="10000"/>
          </a:bodyPr>
          <a:lstStyle/>
          <a:p>
            <a:r>
              <a:rPr lang="lt-LT" dirty="0"/>
              <a:t>Mūsų planetą daugiausia dengia sūrus (druskingas) vanduo. Tačiau jo panaudojimas yra ribotas ir neefektyvus. </a:t>
            </a:r>
          </a:p>
          <a:p>
            <a:r>
              <a:rPr lang="lt-LT" dirty="0"/>
              <a:t>Nors vandens gėlinimo įrenginių pasaulyje nemažai, tačiau jų trūksta dėl didelių energijos sąnaudų, susijusių su eksploatacija. </a:t>
            </a:r>
          </a:p>
          <a:p>
            <a:r>
              <a:rPr lang="lt-LT" dirty="0"/>
              <a:t>Druskingame vandenyje gyvenančios žuvys yra daugelio žmonių mitybos pagrindas visame pasaulyje. </a:t>
            </a:r>
          </a:p>
          <a:p>
            <a:r>
              <a:rPr lang="lt-LT" dirty="0"/>
              <a:t>Vis daugiau hidroenergijos gaminama potvynių ir atoslūgių elektrinėse, įrengtose palankiose vietose.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109" y="2377440"/>
            <a:ext cx="4291965" cy="28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5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" y="365125"/>
            <a:ext cx="10690860" cy="1325563"/>
          </a:xfrm>
        </p:spPr>
        <p:txBody>
          <a:bodyPr/>
          <a:lstStyle/>
          <a:p>
            <a:r>
              <a:rPr lang="lt-LT" b="1" dirty="0">
                <a:latin typeface="+mn-lt"/>
              </a:rPr>
              <a:t>Požeminio vandens ištekliai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" y="1825625"/>
            <a:ext cx="8046720" cy="4351338"/>
          </a:xfrm>
        </p:spPr>
        <p:txBody>
          <a:bodyPr>
            <a:normAutofit/>
          </a:bodyPr>
          <a:lstStyle/>
          <a:p>
            <a:r>
              <a:rPr lang="lt-LT" dirty="0"/>
              <a:t>Iš visų realiai panaudojamų gėlo vandens išteklių požeminis vanduo yra gausiausias.</a:t>
            </a:r>
          </a:p>
          <a:p>
            <a:r>
              <a:rPr lang="lt-LT" dirty="0"/>
              <a:t>Dalis vandens, kuris susigeria į dirvožemį ir kaupiasi paviršiniame sluoksnyje aprūpina augalus vandeniu. </a:t>
            </a:r>
          </a:p>
          <a:p>
            <a:r>
              <a:rPr lang="lt-LT" dirty="0"/>
              <a:t>Dėl lėto vandens apykaitos greičio požeminio vandens ištekliai yra daug didesni (tūrio atžvilgiu) nei paviršinio vandens sankaupos. </a:t>
            </a:r>
          </a:p>
          <a:p>
            <a:r>
              <a:rPr lang="lt-LT" dirty="0"/>
              <a:t>Dėl šio skirtumo žmonės gali ilgą laiką gausiai naudoti požeminį vandenį ir nepatirti rimtų pasekmių.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50" y="21526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0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908504"/>
          </a:xfrm>
        </p:spPr>
        <p:txBody>
          <a:bodyPr/>
          <a:lstStyle/>
          <a:p>
            <a:r>
              <a:rPr lang="lt-LT" b="1" dirty="0">
                <a:latin typeface="+mn-lt"/>
              </a:rPr>
              <a:t>Paviršinio vandens ištekliai 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30" y="1714500"/>
            <a:ext cx="5515790" cy="5143500"/>
          </a:xfrm>
        </p:spPr>
        <p:txBody>
          <a:bodyPr>
            <a:noAutofit/>
          </a:bodyPr>
          <a:lstStyle/>
          <a:p>
            <a:r>
              <a:rPr lang="lt-LT" sz="2400" dirty="0"/>
              <a:t>Ežerų ir upių vanduo vadinamas paviršiniu vandeniu. Šis vanduo naudojamas geriamajam vandeniui, rekreacijai, pramonei, žemės ūkiui, transportui, gyvulininkystei ir hidroenergetikai. </a:t>
            </a:r>
          </a:p>
          <a:p>
            <a:r>
              <a:rPr lang="lt-LT" sz="2400" dirty="0"/>
              <a:t>58 proc. viso tiekiamo vandens drėkinimui sudaro paviršinis vanduo. </a:t>
            </a:r>
          </a:p>
          <a:p>
            <a:r>
              <a:rPr lang="lt-LT" sz="2400" dirty="0"/>
              <a:t>Paviršinis vanduo sudaro beveik 98 proc. pramonėje naudojamo vandens. </a:t>
            </a:r>
          </a:p>
          <a:p>
            <a:r>
              <a:rPr lang="lt-LT" sz="2400" dirty="0"/>
              <a:t>Labai svarbu palaikyti ir gerinti paviršinio vandens kokybę.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80" y="171450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5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681037"/>
            <a:ext cx="10572750" cy="841375"/>
          </a:xfrm>
        </p:spPr>
        <p:txBody>
          <a:bodyPr>
            <a:normAutofit/>
          </a:bodyPr>
          <a:lstStyle/>
          <a:p>
            <a:pPr algn="ctr"/>
            <a:r>
              <a:rPr lang="lt-LT" sz="3600" b="1" dirty="0">
                <a:latin typeface="+mn-lt"/>
              </a:rPr>
              <a:t>Gėlo vandens naudojimas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2583809"/>
            <a:ext cx="10572750" cy="35931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dirty="0"/>
              <a:t>Vandens ištekliai naudojami įvairiose srityse, pavyzdžiui, žemės ūkyje, pramonėje, buityje, rekreacijoje ir aplinkosaugoje. </a:t>
            </a:r>
          </a:p>
          <a:p>
            <a:pPr marL="0" indent="0" algn="ctr">
              <a:buNone/>
            </a:pPr>
            <a:r>
              <a:rPr lang="lt-LT" sz="3600" dirty="0"/>
              <a:t>Daugiausia tam reikia gėlo vandens.</a:t>
            </a:r>
          </a:p>
          <a:p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0328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935"/>
          </a:xfrm>
        </p:spPr>
        <p:txBody>
          <a:bodyPr>
            <a:normAutofit/>
          </a:bodyPr>
          <a:lstStyle/>
          <a:p>
            <a:r>
              <a:rPr lang="lt-LT" b="1" dirty="0">
                <a:latin typeface="+mn-lt"/>
              </a:rPr>
              <a:t>Vandens naudojimas žemės ūkyje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600200"/>
            <a:ext cx="5745480" cy="4576763"/>
          </a:xfrm>
        </p:spPr>
        <p:txBody>
          <a:bodyPr>
            <a:normAutofit fontScale="70000" lnSpcReduction="20000"/>
          </a:bodyPr>
          <a:lstStyle/>
          <a:p>
            <a:endParaRPr lang="lt-LT" dirty="0"/>
          </a:p>
          <a:p>
            <a:r>
              <a:rPr lang="lt-LT" sz="3800" dirty="0"/>
              <a:t>Žemės ūkiui tenka apie 69 proc. viso sunaudojamo vandens. </a:t>
            </a:r>
          </a:p>
          <a:p>
            <a:r>
              <a:rPr lang="lt-LT" sz="3800" dirty="0"/>
              <a:t>Žemės ūkis yra didžiausias Žemėje gėlo vandens vartotojas.</a:t>
            </a:r>
          </a:p>
          <a:p>
            <a:r>
              <a:rPr lang="lt-LT" sz="3800" dirty="0"/>
              <a:t>Apskaičiuota, kad iki 2050 m. pasaulinis vandens poreikis žemės ūkiui dėl drėkinimo poreikių padidės dar 19 proc. </a:t>
            </a:r>
          </a:p>
          <a:p>
            <a:r>
              <a:rPr lang="lt-LT" sz="3800" dirty="0"/>
              <a:t>Vis dar nepadaryta išvada, ar ateityje įmanoma toliau plėsti drėkinimą ir papildomai imti vandenį iš upių, ežerų, tvenkinių ir požemio.</a:t>
            </a:r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618" y="1787842"/>
            <a:ext cx="5386502" cy="35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57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1075</Words>
  <Application>Microsoft Office PowerPoint</Application>
  <PresentationFormat>Widescreen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Ar Žemė – vandens planeta? </vt:lpstr>
      <vt:lpstr>Vanduo – gyvybės Žemėje pagrindas </vt:lpstr>
      <vt:lpstr>Vanduo Žemėje </vt:lpstr>
      <vt:lpstr>Druskingo vandens ištekliai </vt:lpstr>
      <vt:lpstr>Požeminio vandens ištekliai</vt:lpstr>
      <vt:lpstr>Paviršinio vandens ištekliai </vt:lpstr>
      <vt:lpstr>Gėlo vandens naudojimas</vt:lpstr>
      <vt:lpstr>Vandens naudojimas žemės ūkyje</vt:lpstr>
      <vt:lpstr>Vandens naudojimas pramonėje </vt:lpstr>
      <vt:lpstr>Vandens naudojimas namų ūkyje</vt:lpstr>
      <vt:lpstr>PowerPoint Presentation</vt:lpstr>
      <vt:lpstr>Naudojimas hidroenergijai gaminti</vt:lpstr>
      <vt:lpstr>Naudojimas transportui ir poilsiui</vt:lpstr>
      <vt:lpstr>Per didelis paviršinio ir požeminio vandens naudojimas</vt:lpstr>
      <vt:lpstr>Perteklinio vandens naudojimo pasekmės</vt:lpstr>
      <vt:lpstr>Klimato kaita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Rytas</dc:creator>
  <cp:lastModifiedBy>Inga</cp:lastModifiedBy>
  <cp:revision>11</cp:revision>
  <dcterms:created xsi:type="dcterms:W3CDTF">2023-09-26T18:53:21Z</dcterms:created>
  <dcterms:modified xsi:type="dcterms:W3CDTF">2023-09-28T12:29:56Z</dcterms:modified>
</cp:coreProperties>
</file>