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22" r:id="rId2"/>
    <p:sldId id="256" r:id="rId3"/>
    <p:sldId id="287" r:id="rId4"/>
    <p:sldId id="276" r:id="rId5"/>
    <p:sldId id="290" r:id="rId6"/>
    <p:sldId id="311" r:id="rId7"/>
    <p:sldId id="299" r:id="rId8"/>
    <p:sldId id="319" r:id="rId9"/>
    <p:sldId id="285" r:id="rId10"/>
    <p:sldId id="300" r:id="rId11"/>
    <p:sldId id="295" r:id="rId12"/>
    <p:sldId id="301" r:id="rId13"/>
    <p:sldId id="292" r:id="rId14"/>
    <p:sldId id="289" r:id="rId15"/>
    <p:sldId id="294" r:id="rId16"/>
    <p:sldId id="310" r:id="rId17"/>
    <p:sldId id="306" r:id="rId18"/>
    <p:sldId id="318" r:id="rId19"/>
    <p:sldId id="305" r:id="rId20"/>
    <p:sldId id="307" r:id="rId21"/>
    <p:sldId id="308" r:id="rId22"/>
    <p:sldId id="321" r:id="rId23"/>
    <p:sldId id="320" r:id="rId24"/>
    <p:sldId id="312" r:id="rId25"/>
    <p:sldId id="303" r:id="rId26"/>
    <p:sldId id="314" r:id="rId27"/>
    <p:sldId id="315" r:id="rId28"/>
    <p:sldId id="296" r:id="rId29"/>
    <p:sldId id="278" r:id="rId30"/>
    <p:sldId id="272" r:id="rId31"/>
    <p:sldId id="273" r:id="rId32"/>
    <p:sldId id="283" r:id="rId33"/>
    <p:sldId id="302" r:id="rId34"/>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1" Type="http://schemas.openxmlformats.org/officeDocument/2006/relationships/image" Target="../media/image3.png"/></Relationships>
</file>

<file path=ppt/diagrams/_rels/drawing1.xml.rels><?xml version="1.0" encoding="UTF-8" standalone="yes"?>
<Relationships xmlns="http://schemas.openxmlformats.org/package/2006/relationships"><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D1979C-4CE8-4C9F-B112-DBB915A42527}"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lt-LT"/>
        </a:p>
      </dgm:t>
    </dgm:pt>
    <dgm:pt modelId="{7A807D40-9726-4F05-8BCF-2887DEEF01EF}">
      <dgm:prSet phldrT="[Tekstas]" custT="1"/>
      <dgm:spPr>
        <a:blipFill rotWithShape="0">
          <a:blip xmlns:r="http://schemas.openxmlformats.org/officeDocument/2006/relationships" r:embed="rId1"/>
          <a:stretch>
            <a:fillRect/>
          </a:stretch>
        </a:blipFill>
      </dgm:spPr>
      <dgm:t>
        <a:bodyPr/>
        <a:lstStyle/>
        <a:p>
          <a:r>
            <a:rPr lang="lt-LT" sz="4000" dirty="0"/>
            <a:t> Žmogus </a:t>
          </a:r>
        </a:p>
        <a:p>
          <a:r>
            <a:rPr lang="lt-LT" sz="4000" dirty="0"/>
            <a:t>Laikas</a:t>
          </a:r>
        </a:p>
        <a:p>
          <a:r>
            <a:rPr lang="lt-LT" sz="4000" dirty="0"/>
            <a:t>Vieta</a:t>
          </a:r>
        </a:p>
        <a:p>
          <a:r>
            <a:rPr lang="lt-LT" sz="4000" dirty="0"/>
            <a:t> Veikla</a:t>
          </a:r>
        </a:p>
        <a:p>
          <a:r>
            <a:rPr lang="lt-LT" sz="4000" dirty="0"/>
            <a:t> Prasmė</a:t>
          </a:r>
        </a:p>
        <a:p>
          <a:endParaRPr lang="lt-LT" sz="4000" dirty="0"/>
        </a:p>
      </dgm:t>
    </dgm:pt>
    <dgm:pt modelId="{2BB3134F-C503-4ADE-BB38-3232CFF97E26}" type="parTrans" cxnId="{4F24BF1E-F4E0-4F09-AE9D-60D9CE3FAAB2}">
      <dgm:prSet/>
      <dgm:spPr/>
      <dgm:t>
        <a:bodyPr/>
        <a:lstStyle/>
        <a:p>
          <a:endParaRPr lang="lt-LT"/>
        </a:p>
      </dgm:t>
    </dgm:pt>
    <dgm:pt modelId="{73A8A226-4E4D-4BD3-86F4-DC93FBFC5D5B}" type="sibTrans" cxnId="{4F24BF1E-F4E0-4F09-AE9D-60D9CE3FAAB2}">
      <dgm:prSet/>
      <dgm:spPr/>
      <dgm:t>
        <a:bodyPr/>
        <a:lstStyle/>
        <a:p>
          <a:endParaRPr lang="lt-LT"/>
        </a:p>
      </dgm:t>
    </dgm:pt>
    <dgm:pt modelId="{4135227E-D072-4061-8C05-D150798ECF61}">
      <dgm:prSet phldrT="[Tekstas]" custT="1"/>
      <dgm:spPr>
        <a:solidFill>
          <a:schemeClr val="accent4">
            <a:lumMod val="50000"/>
          </a:schemeClr>
        </a:solidFill>
      </dgm:spPr>
      <dgm:t>
        <a:bodyPr/>
        <a:lstStyle/>
        <a:p>
          <a:r>
            <a:rPr lang="lt-LT" sz="4000" dirty="0"/>
            <a:t> Kultūra</a:t>
          </a:r>
        </a:p>
      </dgm:t>
    </dgm:pt>
    <dgm:pt modelId="{FF3343D2-09C9-48BE-9A5D-08C4733B11B6}" type="parTrans" cxnId="{7351A48C-34A6-4A89-A1E2-468CBBCEFFBF}">
      <dgm:prSet/>
      <dgm:spPr/>
      <dgm:t>
        <a:bodyPr/>
        <a:lstStyle/>
        <a:p>
          <a:endParaRPr lang="lt-LT"/>
        </a:p>
      </dgm:t>
    </dgm:pt>
    <dgm:pt modelId="{A2BE7761-4DEB-48E0-A8BC-E4A47A58B1A2}" type="sibTrans" cxnId="{7351A48C-34A6-4A89-A1E2-468CBBCEFFBF}">
      <dgm:prSet/>
      <dgm:spPr/>
      <dgm:t>
        <a:bodyPr/>
        <a:lstStyle/>
        <a:p>
          <a:endParaRPr lang="lt-LT"/>
        </a:p>
      </dgm:t>
    </dgm:pt>
    <dgm:pt modelId="{6C7886A1-BCD5-4368-92F0-88B0513E2F56}">
      <dgm:prSet phldrT="[Tekstas]" custT="1"/>
      <dgm:spPr>
        <a:solidFill>
          <a:srgbClr val="00B050"/>
        </a:solidFill>
      </dgm:spPr>
      <dgm:t>
        <a:bodyPr/>
        <a:lstStyle/>
        <a:p>
          <a:r>
            <a:rPr lang="lt-LT" sz="4000" dirty="0"/>
            <a:t>Bendruomenė</a:t>
          </a:r>
        </a:p>
      </dgm:t>
    </dgm:pt>
    <dgm:pt modelId="{E3DDB693-F56F-4345-87F3-7ED3C520D91A}" type="parTrans" cxnId="{4D5737F6-A3E2-440C-B9FB-3833424B8EE5}">
      <dgm:prSet/>
      <dgm:spPr/>
      <dgm:t>
        <a:bodyPr/>
        <a:lstStyle/>
        <a:p>
          <a:endParaRPr lang="lt-LT"/>
        </a:p>
      </dgm:t>
    </dgm:pt>
    <dgm:pt modelId="{E1B19EDC-5602-47E3-9F95-58F85414B00C}" type="sibTrans" cxnId="{4D5737F6-A3E2-440C-B9FB-3833424B8EE5}">
      <dgm:prSet/>
      <dgm:spPr/>
      <dgm:t>
        <a:bodyPr/>
        <a:lstStyle/>
        <a:p>
          <a:endParaRPr lang="lt-LT"/>
        </a:p>
      </dgm:t>
    </dgm:pt>
    <dgm:pt modelId="{09C78886-D0BA-4C12-BEBD-F5D1B02F5C87}">
      <dgm:prSet phldrT="[Tekstas]" custT="1"/>
      <dgm:spPr>
        <a:solidFill>
          <a:schemeClr val="bg2">
            <a:lumMod val="25000"/>
          </a:schemeClr>
        </a:solidFill>
      </dgm:spPr>
      <dgm:t>
        <a:bodyPr/>
        <a:lstStyle/>
        <a:p>
          <a:r>
            <a:rPr lang="lt-LT" sz="4000" dirty="0"/>
            <a:t>Gamta</a:t>
          </a:r>
        </a:p>
      </dgm:t>
    </dgm:pt>
    <dgm:pt modelId="{AE4498B3-BC89-47C0-9565-2F28354A8223}" type="parTrans" cxnId="{EA56160E-0354-4A68-BBFF-952F796DA724}">
      <dgm:prSet/>
      <dgm:spPr/>
      <dgm:t>
        <a:bodyPr/>
        <a:lstStyle/>
        <a:p>
          <a:endParaRPr lang="lt-LT"/>
        </a:p>
      </dgm:t>
    </dgm:pt>
    <dgm:pt modelId="{246024E0-4C48-4500-A8D3-8DDD7AD6ABBB}" type="sibTrans" cxnId="{EA56160E-0354-4A68-BBFF-952F796DA724}">
      <dgm:prSet/>
      <dgm:spPr/>
      <dgm:t>
        <a:bodyPr/>
        <a:lstStyle/>
        <a:p>
          <a:endParaRPr lang="lt-LT"/>
        </a:p>
      </dgm:t>
    </dgm:pt>
    <dgm:pt modelId="{CB678AB7-97C4-4727-9411-114C7AB8CA53}">
      <dgm:prSet phldrT="[Tekstas]" custT="1"/>
      <dgm:spPr>
        <a:solidFill>
          <a:srgbClr val="7030A0"/>
        </a:solidFill>
      </dgm:spPr>
      <dgm:t>
        <a:bodyPr/>
        <a:lstStyle/>
        <a:p>
          <a:r>
            <a:rPr lang="lt-LT" sz="4000" dirty="0"/>
            <a:t>Šeima</a:t>
          </a:r>
        </a:p>
      </dgm:t>
    </dgm:pt>
    <dgm:pt modelId="{0F218832-54C2-4E18-8B12-F6A5362AE64F}" type="parTrans" cxnId="{030C89F3-1457-42BC-86B1-6381B675F062}">
      <dgm:prSet/>
      <dgm:spPr/>
      <dgm:t>
        <a:bodyPr/>
        <a:lstStyle/>
        <a:p>
          <a:endParaRPr lang="lt-LT"/>
        </a:p>
      </dgm:t>
    </dgm:pt>
    <dgm:pt modelId="{42C39F03-C10E-4241-BF05-68DFDDAB1AD3}" type="sibTrans" cxnId="{030C89F3-1457-42BC-86B1-6381B675F062}">
      <dgm:prSet/>
      <dgm:spPr/>
      <dgm:t>
        <a:bodyPr/>
        <a:lstStyle/>
        <a:p>
          <a:endParaRPr lang="lt-LT"/>
        </a:p>
      </dgm:t>
    </dgm:pt>
    <dgm:pt modelId="{60D72FF8-823C-4B2F-9F6A-70DC6EB9025C}" type="pres">
      <dgm:prSet presAssocID="{A5D1979C-4CE8-4C9F-B112-DBB915A42527}" presName="diagram" presStyleCnt="0">
        <dgm:presLayoutVars>
          <dgm:chMax val="1"/>
          <dgm:dir/>
          <dgm:animLvl val="ctr"/>
          <dgm:resizeHandles val="exact"/>
        </dgm:presLayoutVars>
      </dgm:prSet>
      <dgm:spPr/>
    </dgm:pt>
    <dgm:pt modelId="{7D98DC49-849B-4C0E-A134-17089753E361}" type="pres">
      <dgm:prSet presAssocID="{A5D1979C-4CE8-4C9F-B112-DBB915A42527}" presName="matrix" presStyleCnt="0"/>
      <dgm:spPr/>
    </dgm:pt>
    <dgm:pt modelId="{8535659E-7498-47F2-A687-78F8A5FF7FFF}" type="pres">
      <dgm:prSet presAssocID="{A5D1979C-4CE8-4C9F-B112-DBB915A42527}" presName="tile1" presStyleLbl="node1" presStyleIdx="0" presStyleCnt="4" custScaleX="97297" custScaleY="100949" custLinFactNeighborY="2923"/>
      <dgm:spPr/>
    </dgm:pt>
    <dgm:pt modelId="{AED95ADC-A9EB-488E-BF87-751FD314FE66}" type="pres">
      <dgm:prSet presAssocID="{A5D1979C-4CE8-4C9F-B112-DBB915A42527}" presName="tile1text" presStyleLbl="node1" presStyleIdx="0" presStyleCnt="4">
        <dgm:presLayoutVars>
          <dgm:chMax val="0"/>
          <dgm:chPref val="0"/>
          <dgm:bulletEnabled val="1"/>
        </dgm:presLayoutVars>
      </dgm:prSet>
      <dgm:spPr/>
    </dgm:pt>
    <dgm:pt modelId="{A46F2BC6-6EDA-4981-87A3-FB8B2AD784A3}" type="pres">
      <dgm:prSet presAssocID="{A5D1979C-4CE8-4C9F-B112-DBB915A42527}" presName="tile2" presStyleLbl="node1" presStyleIdx="1" presStyleCnt="4" custLinFactNeighborX="-525" custLinFactNeighborY="2923"/>
      <dgm:spPr/>
    </dgm:pt>
    <dgm:pt modelId="{E1AF7DB0-9415-407E-83A0-D7394D7B55F0}" type="pres">
      <dgm:prSet presAssocID="{A5D1979C-4CE8-4C9F-B112-DBB915A42527}" presName="tile2text" presStyleLbl="node1" presStyleIdx="1" presStyleCnt="4">
        <dgm:presLayoutVars>
          <dgm:chMax val="0"/>
          <dgm:chPref val="0"/>
          <dgm:bulletEnabled val="1"/>
        </dgm:presLayoutVars>
      </dgm:prSet>
      <dgm:spPr/>
    </dgm:pt>
    <dgm:pt modelId="{85F83F30-CCBB-469C-BF49-D9A7832C51AA}" type="pres">
      <dgm:prSet presAssocID="{A5D1979C-4CE8-4C9F-B112-DBB915A42527}" presName="tile3" presStyleLbl="node1" presStyleIdx="2" presStyleCnt="4" custLinFactNeighborY="2612"/>
      <dgm:spPr/>
    </dgm:pt>
    <dgm:pt modelId="{5F1F4010-E7FE-4B43-93F3-7B528BA87155}" type="pres">
      <dgm:prSet presAssocID="{A5D1979C-4CE8-4C9F-B112-DBB915A42527}" presName="tile3text" presStyleLbl="node1" presStyleIdx="2" presStyleCnt="4">
        <dgm:presLayoutVars>
          <dgm:chMax val="0"/>
          <dgm:chPref val="0"/>
          <dgm:bulletEnabled val="1"/>
        </dgm:presLayoutVars>
      </dgm:prSet>
      <dgm:spPr/>
    </dgm:pt>
    <dgm:pt modelId="{E0B19047-7359-46BF-A678-D9A32FDFB85F}" type="pres">
      <dgm:prSet presAssocID="{A5D1979C-4CE8-4C9F-B112-DBB915A42527}" presName="tile4" presStyleLbl="node1" presStyleIdx="3" presStyleCnt="4" custScaleX="99756" custScaleY="107987" custLinFactNeighborX="-312" custLinFactNeighborY="-4639"/>
      <dgm:spPr/>
    </dgm:pt>
    <dgm:pt modelId="{318FC25C-F9EC-4CC2-942A-14BDC4FBB956}" type="pres">
      <dgm:prSet presAssocID="{A5D1979C-4CE8-4C9F-B112-DBB915A42527}" presName="tile4text" presStyleLbl="node1" presStyleIdx="3" presStyleCnt="4">
        <dgm:presLayoutVars>
          <dgm:chMax val="0"/>
          <dgm:chPref val="0"/>
          <dgm:bulletEnabled val="1"/>
        </dgm:presLayoutVars>
      </dgm:prSet>
      <dgm:spPr/>
    </dgm:pt>
    <dgm:pt modelId="{BCED581B-1783-45D9-B40E-072D7526FF6A}" type="pres">
      <dgm:prSet presAssocID="{A5D1979C-4CE8-4C9F-B112-DBB915A42527}" presName="centerTile" presStyleLbl="fgShp" presStyleIdx="0" presStyleCnt="1" custScaleX="142839" custScaleY="340112" custLinFactNeighborX="-12110" custLinFactNeighborY="-11982">
        <dgm:presLayoutVars>
          <dgm:chMax val="0"/>
          <dgm:chPref val="0"/>
        </dgm:presLayoutVars>
      </dgm:prSet>
      <dgm:spPr/>
    </dgm:pt>
  </dgm:ptLst>
  <dgm:cxnLst>
    <dgm:cxn modelId="{E2A7F304-85A0-4A12-8D62-A8FA830C1459}" type="presOf" srcId="{A5D1979C-4CE8-4C9F-B112-DBB915A42527}" destId="{60D72FF8-823C-4B2F-9F6A-70DC6EB9025C}" srcOrd="0" destOrd="0" presId="urn:microsoft.com/office/officeart/2005/8/layout/matrix1"/>
    <dgm:cxn modelId="{EA56160E-0354-4A68-BBFF-952F796DA724}" srcId="{7A807D40-9726-4F05-8BCF-2887DEEF01EF}" destId="{09C78886-D0BA-4C12-BEBD-F5D1B02F5C87}" srcOrd="2" destOrd="0" parTransId="{AE4498B3-BC89-47C0-9565-2F28354A8223}" sibTransId="{246024E0-4C48-4500-A8D3-8DDD7AD6ABBB}"/>
    <dgm:cxn modelId="{03ABA712-617F-4075-A66D-016D19F1AD0A}" type="presOf" srcId="{CB678AB7-97C4-4727-9411-114C7AB8CA53}" destId="{318FC25C-F9EC-4CC2-942A-14BDC4FBB956}" srcOrd="1" destOrd="0" presId="urn:microsoft.com/office/officeart/2005/8/layout/matrix1"/>
    <dgm:cxn modelId="{0926A113-F0C6-497B-9729-AA5800CCDCD5}" type="presOf" srcId="{6C7886A1-BCD5-4368-92F0-88B0513E2F56}" destId="{E1AF7DB0-9415-407E-83A0-D7394D7B55F0}" srcOrd="1" destOrd="0" presId="urn:microsoft.com/office/officeart/2005/8/layout/matrix1"/>
    <dgm:cxn modelId="{940E5C19-6532-48B0-BDB7-69D9CA2D5864}" type="presOf" srcId="{4135227E-D072-4061-8C05-D150798ECF61}" destId="{AED95ADC-A9EB-488E-BF87-751FD314FE66}" srcOrd="1" destOrd="0" presId="urn:microsoft.com/office/officeart/2005/8/layout/matrix1"/>
    <dgm:cxn modelId="{4F24BF1E-F4E0-4F09-AE9D-60D9CE3FAAB2}" srcId="{A5D1979C-4CE8-4C9F-B112-DBB915A42527}" destId="{7A807D40-9726-4F05-8BCF-2887DEEF01EF}" srcOrd="0" destOrd="0" parTransId="{2BB3134F-C503-4ADE-BB38-3232CFF97E26}" sibTransId="{73A8A226-4E4D-4BD3-86F4-DC93FBFC5D5B}"/>
    <dgm:cxn modelId="{42BD941F-12A2-469D-88A9-D044C75B44D6}" type="presOf" srcId="{09C78886-D0BA-4C12-BEBD-F5D1B02F5C87}" destId="{5F1F4010-E7FE-4B43-93F3-7B528BA87155}" srcOrd="1" destOrd="0" presId="urn:microsoft.com/office/officeart/2005/8/layout/matrix1"/>
    <dgm:cxn modelId="{111B895D-6C68-4BB0-B710-0A2A53A2D8F5}" type="presOf" srcId="{4135227E-D072-4061-8C05-D150798ECF61}" destId="{8535659E-7498-47F2-A687-78F8A5FF7FFF}" srcOrd="0" destOrd="0" presId="urn:microsoft.com/office/officeart/2005/8/layout/matrix1"/>
    <dgm:cxn modelId="{75C5136F-2281-4432-A38D-93EA021B0269}" type="presOf" srcId="{6C7886A1-BCD5-4368-92F0-88B0513E2F56}" destId="{A46F2BC6-6EDA-4981-87A3-FB8B2AD784A3}" srcOrd="0" destOrd="0" presId="urn:microsoft.com/office/officeart/2005/8/layout/matrix1"/>
    <dgm:cxn modelId="{33E1707C-D1AE-4946-91DC-AA0F1E42C7DC}" type="presOf" srcId="{CB678AB7-97C4-4727-9411-114C7AB8CA53}" destId="{E0B19047-7359-46BF-A678-D9A32FDFB85F}" srcOrd="0" destOrd="0" presId="urn:microsoft.com/office/officeart/2005/8/layout/matrix1"/>
    <dgm:cxn modelId="{B1CDA27F-AB1C-4423-9AFC-C19DB8EA3954}" type="presOf" srcId="{7A807D40-9726-4F05-8BCF-2887DEEF01EF}" destId="{BCED581B-1783-45D9-B40E-072D7526FF6A}" srcOrd="0" destOrd="0" presId="urn:microsoft.com/office/officeart/2005/8/layout/matrix1"/>
    <dgm:cxn modelId="{7351A48C-34A6-4A89-A1E2-468CBBCEFFBF}" srcId="{7A807D40-9726-4F05-8BCF-2887DEEF01EF}" destId="{4135227E-D072-4061-8C05-D150798ECF61}" srcOrd="0" destOrd="0" parTransId="{FF3343D2-09C9-48BE-9A5D-08C4733B11B6}" sibTransId="{A2BE7761-4DEB-48E0-A8BC-E4A47A58B1A2}"/>
    <dgm:cxn modelId="{A5214CCF-39A3-4F28-9DC9-8BA5972969D5}" type="presOf" srcId="{09C78886-D0BA-4C12-BEBD-F5D1B02F5C87}" destId="{85F83F30-CCBB-469C-BF49-D9A7832C51AA}" srcOrd="0" destOrd="0" presId="urn:microsoft.com/office/officeart/2005/8/layout/matrix1"/>
    <dgm:cxn modelId="{030C89F3-1457-42BC-86B1-6381B675F062}" srcId="{7A807D40-9726-4F05-8BCF-2887DEEF01EF}" destId="{CB678AB7-97C4-4727-9411-114C7AB8CA53}" srcOrd="3" destOrd="0" parTransId="{0F218832-54C2-4E18-8B12-F6A5362AE64F}" sibTransId="{42C39F03-C10E-4241-BF05-68DFDDAB1AD3}"/>
    <dgm:cxn modelId="{4D5737F6-A3E2-440C-B9FB-3833424B8EE5}" srcId="{7A807D40-9726-4F05-8BCF-2887DEEF01EF}" destId="{6C7886A1-BCD5-4368-92F0-88B0513E2F56}" srcOrd="1" destOrd="0" parTransId="{E3DDB693-F56F-4345-87F3-7ED3C520D91A}" sibTransId="{E1B19EDC-5602-47E3-9F95-58F85414B00C}"/>
    <dgm:cxn modelId="{02FBF0BA-73C9-4EEC-B2BC-9DB521152B13}" type="presParOf" srcId="{60D72FF8-823C-4B2F-9F6A-70DC6EB9025C}" destId="{7D98DC49-849B-4C0E-A134-17089753E361}" srcOrd="0" destOrd="0" presId="urn:microsoft.com/office/officeart/2005/8/layout/matrix1"/>
    <dgm:cxn modelId="{1F33ED3F-42F0-466E-9CDF-778D743B66C4}" type="presParOf" srcId="{7D98DC49-849B-4C0E-A134-17089753E361}" destId="{8535659E-7498-47F2-A687-78F8A5FF7FFF}" srcOrd="0" destOrd="0" presId="urn:microsoft.com/office/officeart/2005/8/layout/matrix1"/>
    <dgm:cxn modelId="{AA503F60-C9B6-456D-9A5C-DE5367B7BE82}" type="presParOf" srcId="{7D98DC49-849B-4C0E-A134-17089753E361}" destId="{AED95ADC-A9EB-488E-BF87-751FD314FE66}" srcOrd="1" destOrd="0" presId="urn:microsoft.com/office/officeart/2005/8/layout/matrix1"/>
    <dgm:cxn modelId="{8EA81898-704E-4928-8FAB-9A022BFF1E7D}" type="presParOf" srcId="{7D98DC49-849B-4C0E-A134-17089753E361}" destId="{A46F2BC6-6EDA-4981-87A3-FB8B2AD784A3}" srcOrd="2" destOrd="0" presId="urn:microsoft.com/office/officeart/2005/8/layout/matrix1"/>
    <dgm:cxn modelId="{7C2EF4E7-1F56-49C2-8AB4-6F9696C2A650}" type="presParOf" srcId="{7D98DC49-849B-4C0E-A134-17089753E361}" destId="{E1AF7DB0-9415-407E-83A0-D7394D7B55F0}" srcOrd="3" destOrd="0" presId="urn:microsoft.com/office/officeart/2005/8/layout/matrix1"/>
    <dgm:cxn modelId="{0CB2245D-4D3A-4026-A990-5C2FBA91ACF7}" type="presParOf" srcId="{7D98DC49-849B-4C0E-A134-17089753E361}" destId="{85F83F30-CCBB-469C-BF49-D9A7832C51AA}" srcOrd="4" destOrd="0" presId="urn:microsoft.com/office/officeart/2005/8/layout/matrix1"/>
    <dgm:cxn modelId="{40369469-4C54-40F7-BF2A-CE029916F751}" type="presParOf" srcId="{7D98DC49-849B-4C0E-A134-17089753E361}" destId="{5F1F4010-E7FE-4B43-93F3-7B528BA87155}" srcOrd="5" destOrd="0" presId="urn:microsoft.com/office/officeart/2005/8/layout/matrix1"/>
    <dgm:cxn modelId="{90EB01A9-D12D-4870-8048-FF8F386E6085}" type="presParOf" srcId="{7D98DC49-849B-4C0E-A134-17089753E361}" destId="{E0B19047-7359-46BF-A678-D9A32FDFB85F}" srcOrd="6" destOrd="0" presId="urn:microsoft.com/office/officeart/2005/8/layout/matrix1"/>
    <dgm:cxn modelId="{A341A064-D81A-4727-AE53-4BDA9FCF7A9C}" type="presParOf" srcId="{7D98DC49-849B-4C0E-A134-17089753E361}" destId="{318FC25C-F9EC-4CC2-942A-14BDC4FBB956}" srcOrd="7" destOrd="0" presId="urn:microsoft.com/office/officeart/2005/8/layout/matrix1"/>
    <dgm:cxn modelId="{CDACBB89-C8D6-4616-BCDF-25FFB359A37F}" type="presParOf" srcId="{60D72FF8-823C-4B2F-9F6A-70DC6EB9025C}" destId="{BCED581B-1783-45D9-B40E-072D7526FF6A}"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C9AFD4-075C-4271-A81F-98A24A1D7755}" type="doc">
      <dgm:prSet loTypeId="urn:microsoft.com/office/officeart/2005/8/layout/hProcess9" loCatId="process" qsTypeId="urn:microsoft.com/office/officeart/2005/8/quickstyle/simple1" qsCatId="simple" csTypeId="urn:microsoft.com/office/officeart/2005/8/colors/accent1_2" csCatId="accent1" phldr="1"/>
      <dgm:spPr/>
    </dgm:pt>
    <dgm:pt modelId="{BCAED061-4EFE-42A8-8389-13C315D5438F}">
      <dgm:prSet phldrT="[Tekstas]"/>
      <dgm:spPr/>
      <dgm:t>
        <a:bodyPr/>
        <a:lstStyle/>
        <a:p>
          <a:r>
            <a:rPr lang="lt-LT" dirty="0"/>
            <a:t>Objektas</a:t>
          </a:r>
        </a:p>
      </dgm:t>
    </dgm:pt>
    <dgm:pt modelId="{92A2DFDF-ABF3-4C81-AD9F-1D73E3C4837C}" type="parTrans" cxnId="{133BD523-24A3-4B88-B04B-78F892E69408}">
      <dgm:prSet/>
      <dgm:spPr/>
      <dgm:t>
        <a:bodyPr/>
        <a:lstStyle/>
        <a:p>
          <a:endParaRPr lang="lt-LT"/>
        </a:p>
      </dgm:t>
    </dgm:pt>
    <dgm:pt modelId="{DF466E7B-6FDC-4320-8305-944A6B3112C3}" type="sibTrans" cxnId="{133BD523-24A3-4B88-B04B-78F892E69408}">
      <dgm:prSet/>
      <dgm:spPr/>
      <dgm:t>
        <a:bodyPr/>
        <a:lstStyle/>
        <a:p>
          <a:endParaRPr lang="lt-LT"/>
        </a:p>
      </dgm:t>
    </dgm:pt>
    <dgm:pt modelId="{52BEC077-C5BF-41C4-8915-6540B83403AD}">
      <dgm:prSet phldrT="[Tekstas]"/>
      <dgm:spPr/>
      <dgm:t>
        <a:bodyPr/>
        <a:lstStyle/>
        <a:p>
          <a:r>
            <a:rPr lang="lt-LT" dirty="0"/>
            <a:t>Pagrindinė mintis</a:t>
          </a:r>
        </a:p>
      </dgm:t>
    </dgm:pt>
    <dgm:pt modelId="{78F92521-341E-436B-B8FF-EBAB1A5C685C}" type="parTrans" cxnId="{A86F612B-46F7-452A-A7D7-13C03DD41916}">
      <dgm:prSet/>
      <dgm:spPr/>
      <dgm:t>
        <a:bodyPr/>
        <a:lstStyle/>
        <a:p>
          <a:endParaRPr lang="lt-LT"/>
        </a:p>
      </dgm:t>
    </dgm:pt>
    <dgm:pt modelId="{A3CD1067-8118-4544-8AEB-9BC221DA2C8A}" type="sibTrans" cxnId="{A86F612B-46F7-452A-A7D7-13C03DD41916}">
      <dgm:prSet/>
      <dgm:spPr/>
      <dgm:t>
        <a:bodyPr/>
        <a:lstStyle/>
        <a:p>
          <a:endParaRPr lang="lt-LT"/>
        </a:p>
      </dgm:t>
    </dgm:pt>
    <dgm:pt modelId="{020196DC-2FE1-4B88-AB2A-3C7A1336D66C}">
      <dgm:prSet phldrT="[Tekstas]"/>
      <dgm:spPr/>
      <dgm:t>
        <a:bodyPr/>
        <a:lstStyle/>
        <a:p>
          <a:r>
            <a:rPr lang="lt-LT" dirty="0"/>
            <a:t>Požiūris </a:t>
          </a:r>
        </a:p>
      </dgm:t>
    </dgm:pt>
    <dgm:pt modelId="{81C9C298-1293-4998-869A-7D3E4EC0A347}" type="sibTrans" cxnId="{70AA3772-C4DA-4B44-8820-36A040FBBDCD}">
      <dgm:prSet/>
      <dgm:spPr/>
      <dgm:t>
        <a:bodyPr/>
        <a:lstStyle/>
        <a:p>
          <a:endParaRPr lang="lt-LT"/>
        </a:p>
      </dgm:t>
    </dgm:pt>
    <dgm:pt modelId="{BC8133CF-3C32-45D1-88F3-1FF1E06B800A}" type="parTrans" cxnId="{70AA3772-C4DA-4B44-8820-36A040FBBDCD}">
      <dgm:prSet/>
      <dgm:spPr/>
      <dgm:t>
        <a:bodyPr/>
        <a:lstStyle/>
        <a:p>
          <a:endParaRPr lang="lt-LT"/>
        </a:p>
      </dgm:t>
    </dgm:pt>
    <dgm:pt modelId="{C7BF3C77-86F5-4542-AAA0-D8A2E9E75D51}">
      <dgm:prSet phldrT="[Tekstas]"/>
      <dgm:spPr/>
      <dgm:t>
        <a:bodyPr/>
        <a:lstStyle/>
        <a:p>
          <a:r>
            <a:rPr lang="lt-LT" dirty="0"/>
            <a:t> Ištekliai (argumentų šaltiniai)</a:t>
          </a:r>
        </a:p>
      </dgm:t>
    </dgm:pt>
    <dgm:pt modelId="{47C5A579-13B2-4CB8-A146-DCEA90FFC548}" type="parTrans" cxnId="{48F0EC16-4D3E-4C3B-915A-9CAE545DF036}">
      <dgm:prSet/>
      <dgm:spPr/>
    </dgm:pt>
    <dgm:pt modelId="{9EBA3B36-6BF4-4A6F-9B80-F05833C02AA7}" type="sibTrans" cxnId="{48F0EC16-4D3E-4C3B-915A-9CAE545DF036}">
      <dgm:prSet/>
      <dgm:spPr/>
    </dgm:pt>
    <dgm:pt modelId="{94585D33-0AD2-4240-A09F-792E1D75388C}" type="pres">
      <dgm:prSet presAssocID="{43C9AFD4-075C-4271-A81F-98A24A1D7755}" presName="CompostProcess" presStyleCnt="0">
        <dgm:presLayoutVars>
          <dgm:dir/>
          <dgm:resizeHandles val="exact"/>
        </dgm:presLayoutVars>
      </dgm:prSet>
      <dgm:spPr/>
    </dgm:pt>
    <dgm:pt modelId="{4AFABE0D-74C7-4AD7-B773-723668BE1DE5}" type="pres">
      <dgm:prSet presAssocID="{43C9AFD4-075C-4271-A81F-98A24A1D7755}" presName="arrow" presStyleLbl="bgShp" presStyleIdx="0" presStyleCnt="1"/>
      <dgm:spPr/>
    </dgm:pt>
    <dgm:pt modelId="{55CB4FB4-037E-4670-BE57-F14340975246}" type="pres">
      <dgm:prSet presAssocID="{43C9AFD4-075C-4271-A81F-98A24A1D7755}" presName="linearProcess" presStyleCnt="0"/>
      <dgm:spPr/>
    </dgm:pt>
    <dgm:pt modelId="{CB94B443-589B-4B37-920F-FFEFE920703B}" type="pres">
      <dgm:prSet presAssocID="{BCAED061-4EFE-42A8-8389-13C315D5438F}" presName="textNode" presStyleLbl="node1" presStyleIdx="0" presStyleCnt="4">
        <dgm:presLayoutVars>
          <dgm:bulletEnabled val="1"/>
        </dgm:presLayoutVars>
      </dgm:prSet>
      <dgm:spPr/>
    </dgm:pt>
    <dgm:pt modelId="{70F7B0FD-B71E-4A81-8489-B476670C45FD}" type="pres">
      <dgm:prSet presAssocID="{DF466E7B-6FDC-4320-8305-944A6B3112C3}" presName="sibTrans" presStyleCnt="0"/>
      <dgm:spPr/>
    </dgm:pt>
    <dgm:pt modelId="{AD035DD5-5BBE-4AA9-B3AB-693A065AE18C}" type="pres">
      <dgm:prSet presAssocID="{020196DC-2FE1-4B88-AB2A-3C7A1336D66C}" presName="textNode" presStyleLbl="node1" presStyleIdx="1" presStyleCnt="4" custScaleX="105351" custLinFactNeighborX="1">
        <dgm:presLayoutVars>
          <dgm:bulletEnabled val="1"/>
        </dgm:presLayoutVars>
      </dgm:prSet>
      <dgm:spPr/>
    </dgm:pt>
    <dgm:pt modelId="{A8D3D969-3AAE-4530-B0B7-57F72E113E3F}" type="pres">
      <dgm:prSet presAssocID="{81C9C298-1293-4998-869A-7D3E4EC0A347}" presName="sibTrans" presStyleCnt="0"/>
      <dgm:spPr/>
    </dgm:pt>
    <dgm:pt modelId="{09301AC7-125E-40EA-9B3A-530F852DBA1B}" type="pres">
      <dgm:prSet presAssocID="{C7BF3C77-86F5-4542-AAA0-D8A2E9E75D51}" presName="textNode" presStyleLbl="node1" presStyleIdx="2" presStyleCnt="4">
        <dgm:presLayoutVars>
          <dgm:bulletEnabled val="1"/>
        </dgm:presLayoutVars>
      </dgm:prSet>
      <dgm:spPr/>
    </dgm:pt>
    <dgm:pt modelId="{6A2A862A-5B5E-41B4-A240-F02576C56E6B}" type="pres">
      <dgm:prSet presAssocID="{9EBA3B36-6BF4-4A6F-9B80-F05833C02AA7}" presName="sibTrans" presStyleCnt="0"/>
      <dgm:spPr/>
    </dgm:pt>
    <dgm:pt modelId="{6C4867DE-4877-408D-B271-F5BF053A297C}" type="pres">
      <dgm:prSet presAssocID="{52BEC077-C5BF-41C4-8915-6540B83403AD}" presName="textNode" presStyleLbl="node1" presStyleIdx="3" presStyleCnt="4">
        <dgm:presLayoutVars>
          <dgm:bulletEnabled val="1"/>
        </dgm:presLayoutVars>
      </dgm:prSet>
      <dgm:spPr/>
    </dgm:pt>
  </dgm:ptLst>
  <dgm:cxnLst>
    <dgm:cxn modelId="{48F0EC16-4D3E-4C3B-915A-9CAE545DF036}" srcId="{43C9AFD4-075C-4271-A81F-98A24A1D7755}" destId="{C7BF3C77-86F5-4542-AAA0-D8A2E9E75D51}" srcOrd="2" destOrd="0" parTransId="{47C5A579-13B2-4CB8-A146-DCEA90FFC548}" sibTransId="{9EBA3B36-6BF4-4A6F-9B80-F05833C02AA7}"/>
    <dgm:cxn modelId="{133BD523-24A3-4B88-B04B-78F892E69408}" srcId="{43C9AFD4-075C-4271-A81F-98A24A1D7755}" destId="{BCAED061-4EFE-42A8-8389-13C315D5438F}" srcOrd="0" destOrd="0" parTransId="{92A2DFDF-ABF3-4C81-AD9F-1D73E3C4837C}" sibTransId="{DF466E7B-6FDC-4320-8305-944A6B3112C3}"/>
    <dgm:cxn modelId="{A86F612B-46F7-452A-A7D7-13C03DD41916}" srcId="{43C9AFD4-075C-4271-A81F-98A24A1D7755}" destId="{52BEC077-C5BF-41C4-8915-6540B83403AD}" srcOrd="3" destOrd="0" parTransId="{78F92521-341E-436B-B8FF-EBAB1A5C685C}" sibTransId="{A3CD1067-8118-4544-8AEB-9BC221DA2C8A}"/>
    <dgm:cxn modelId="{FFB7352D-1B36-4C31-80AD-A88111831821}" type="presOf" srcId="{43C9AFD4-075C-4271-A81F-98A24A1D7755}" destId="{94585D33-0AD2-4240-A09F-792E1D75388C}" srcOrd="0" destOrd="0" presId="urn:microsoft.com/office/officeart/2005/8/layout/hProcess9"/>
    <dgm:cxn modelId="{92684C38-06AD-4A17-A7DD-ED019A15EA85}" type="presOf" srcId="{52BEC077-C5BF-41C4-8915-6540B83403AD}" destId="{6C4867DE-4877-408D-B271-F5BF053A297C}" srcOrd="0" destOrd="0" presId="urn:microsoft.com/office/officeart/2005/8/layout/hProcess9"/>
    <dgm:cxn modelId="{B9427739-8FCD-40D2-A1DE-0DABDCC78D94}" type="presOf" srcId="{C7BF3C77-86F5-4542-AAA0-D8A2E9E75D51}" destId="{09301AC7-125E-40EA-9B3A-530F852DBA1B}" srcOrd="0" destOrd="0" presId="urn:microsoft.com/office/officeart/2005/8/layout/hProcess9"/>
    <dgm:cxn modelId="{79C9983B-8062-40A5-A7B0-99381007FFF0}" type="presOf" srcId="{BCAED061-4EFE-42A8-8389-13C315D5438F}" destId="{CB94B443-589B-4B37-920F-FFEFE920703B}" srcOrd="0" destOrd="0" presId="urn:microsoft.com/office/officeart/2005/8/layout/hProcess9"/>
    <dgm:cxn modelId="{FCA4F764-BE44-4BDD-8670-64FC6DE44DB4}" type="presOf" srcId="{020196DC-2FE1-4B88-AB2A-3C7A1336D66C}" destId="{AD035DD5-5BBE-4AA9-B3AB-693A065AE18C}" srcOrd="0" destOrd="0" presId="urn:microsoft.com/office/officeart/2005/8/layout/hProcess9"/>
    <dgm:cxn modelId="{70AA3772-C4DA-4B44-8820-36A040FBBDCD}" srcId="{43C9AFD4-075C-4271-A81F-98A24A1D7755}" destId="{020196DC-2FE1-4B88-AB2A-3C7A1336D66C}" srcOrd="1" destOrd="0" parTransId="{BC8133CF-3C32-45D1-88F3-1FF1E06B800A}" sibTransId="{81C9C298-1293-4998-869A-7D3E4EC0A347}"/>
    <dgm:cxn modelId="{6CE0D8B9-A89E-40AF-9553-1AC19844DD6B}" type="presParOf" srcId="{94585D33-0AD2-4240-A09F-792E1D75388C}" destId="{4AFABE0D-74C7-4AD7-B773-723668BE1DE5}" srcOrd="0" destOrd="0" presId="urn:microsoft.com/office/officeart/2005/8/layout/hProcess9"/>
    <dgm:cxn modelId="{411B7DF0-A05F-42E9-A374-956D3A11E81E}" type="presParOf" srcId="{94585D33-0AD2-4240-A09F-792E1D75388C}" destId="{55CB4FB4-037E-4670-BE57-F14340975246}" srcOrd="1" destOrd="0" presId="urn:microsoft.com/office/officeart/2005/8/layout/hProcess9"/>
    <dgm:cxn modelId="{DEA76C7A-0F79-4694-9FAC-41F0B87A3934}" type="presParOf" srcId="{55CB4FB4-037E-4670-BE57-F14340975246}" destId="{CB94B443-589B-4B37-920F-FFEFE920703B}" srcOrd="0" destOrd="0" presId="urn:microsoft.com/office/officeart/2005/8/layout/hProcess9"/>
    <dgm:cxn modelId="{AC1904EE-0DE3-45E7-B694-D383D9CEFE92}" type="presParOf" srcId="{55CB4FB4-037E-4670-BE57-F14340975246}" destId="{70F7B0FD-B71E-4A81-8489-B476670C45FD}" srcOrd="1" destOrd="0" presId="urn:microsoft.com/office/officeart/2005/8/layout/hProcess9"/>
    <dgm:cxn modelId="{CA1F31FA-519E-442B-A34C-A413C432D810}" type="presParOf" srcId="{55CB4FB4-037E-4670-BE57-F14340975246}" destId="{AD035DD5-5BBE-4AA9-B3AB-693A065AE18C}" srcOrd="2" destOrd="0" presId="urn:microsoft.com/office/officeart/2005/8/layout/hProcess9"/>
    <dgm:cxn modelId="{57FB7822-01EC-4EFA-993E-D6A312047D50}" type="presParOf" srcId="{55CB4FB4-037E-4670-BE57-F14340975246}" destId="{A8D3D969-3AAE-4530-B0B7-57F72E113E3F}" srcOrd="3" destOrd="0" presId="urn:microsoft.com/office/officeart/2005/8/layout/hProcess9"/>
    <dgm:cxn modelId="{4D229A48-FB00-43D8-B884-0FBC902D1F25}" type="presParOf" srcId="{55CB4FB4-037E-4670-BE57-F14340975246}" destId="{09301AC7-125E-40EA-9B3A-530F852DBA1B}" srcOrd="4" destOrd="0" presId="urn:microsoft.com/office/officeart/2005/8/layout/hProcess9"/>
    <dgm:cxn modelId="{1CAA4C88-E432-4CA1-B4D1-48B4CF56A144}" type="presParOf" srcId="{55CB4FB4-037E-4670-BE57-F14340975246}" destId="{6A2A862A-5B5E-41B4-A240-F02576C56E6B}" srcOrd="5" destOrd="0" presId="urn:microsoft.com/office/officeart/2005/8/layout/hProcess9"/>
    <dgm:cxn modelId="{D6B03FE4-6945-41DE-96E9-3D66F6E2CED8}" type="presParOf" srcId="{55CB4FB4-037E-4670-BE57-F14340975246}" destId="{6C4867DE-4877-408D-B271-F5BF053A297C}"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4E34A5-DD63-462D-8E6E-A4EAC66CBE81}" type="doc">
      <dgm:prSet loTypeId="urn:microsoft.com/office/officeart/2005/8/layout/hProcess9" loCatId="process" qsTypeId="urn:microsoft.com/office/officeart/2005/8/quickstyle/simple1" qsCatId="simple" csTypeId="urn:microsoft.com/office/officeart/2005/8/colors/accent1_2" csCatId="accent1" phldr="1"/>
      <dgm:spPr/>
    </dgm:pt>
    <dgm:pt modelId="{5F32E935-45A3-4317-B909-B12AC9F86428}">
      <dgm:prSet phldrT="[Tekstas]"/>
      <dgm:spPr/>
      <dgm:t>
        <a:bodyPr/>
        <a:lstStyle/>
        <a:p>
          <a:r>
            <a:rPr lang="lt-LT" dirty="0"/>
            <a:t>Dėstymas (analogijos kūrimas, samprotavimas apie temą, problemą)</a:t>
          </a:r>
        </a:p>
      </dgm:t>
    </dgm:pt>
    <dgm:pt modelId="{97F27AD7-FB73-4C71-8C1C-C2A28CE615C9}" type="parTrans" cxnId="{76E10E38-E969-4C92-A3E4-F440DC95C5B9}">
      <dgm:prSet/>
      <dgm:spPr/>
      <dgm:t>
        <a:bodyPr/>
        <a:lstStyle/>
        <a:p>
          <a:endParaRPr lang="lt-LT"/>
        </a:p>
      </dgm:t>
    </dgm:pt>
    <dgm:pt modelId="{418F405A-5D3F-44CA-AF5D-ACFF84016C81}" type="sibTrans" cxnId="{76E10E38-E969-4C92-A3E4-F440DC95C5B9}">
      <dgm:prSet/>
      <dgm:spPr/>
      <dgm:t>
        <a:bodyPr/>
        <a:lstStyle/>
        <a:p>
          <a:endParaRPr lang="lt-LT"/>
        </a:p>
      </dgm:t>
    </dgm:pt>
    <dgm:pt modelId="{AFBB07C5-379D-4995-8590-7CE1B1B0A496}">
      <dgm:prSet phldrT="[Tekstas]"/>
      <dgm:spPr/>
      <dgm:t>
        <a:bodyPr/>
        <a:lstStyle/>
        <a:p>
          <a:r>
            <a:rPr lang="lt-LT" dirty="0"/>
            <a:t>Išvados (savo požiūrio patvirtinimas) </a:t>
          </a:r>
        </a:p>
      </dgm:t>
    </dgm:pt>
    <dgm:pt modelId="{CAF60790-089C-4B8A-B5AA-3C4DE7C55383}" type="parTrans" cxnId="{3864660A-D402-4C61-8AA0-2A863BCE67FC}">
      <dgm:prSet/>
      <dgm:spPr/>
      <dgm:t>
        <a:bodyPr/>
        <a:lstStyle/>
        <a:p>
          <a:endParaRPr lang="lt-LT"/>
        </a:p>
      </dgm:t>
    </dgm:pt>
    <dgm:pt modelId="{C5D2B938-6BFD-4902-B0EE-0B157843E3C3}" type="sibTrans" cxnId="{3864660A-D402-4C61-8AA0-2A863BCE67FC}">
      <dgm:prSet/>
      <dgm:spPr/>
      <dgm:t>
        <a:bodyPr/>
        <a:lstStyle/>
        <a:p>
          <a:endParaRPr lang="lt-LT"/>
        </a:p>
      </dgm:t>
    </dgm:pt>
    <dgm:pt modelId="{E5A8393E-D0BD-4A84-B069-58D5646397B8}">
      <dgm:prSet phldrT="[Tekstas]"/>
      <dgm:spPr/>
      <dgm:t>
        <a:bodyPr/>
        <a:lstStyle/>
        <a:p>
          <a:r>
            <a:rPr lang="lt-LT" dirty="0"/>
            <a:t>Koregavimas (įžangos, teiginių, dalinių ir baigiamųjų išvadų tikslinimas)</a:t>
          </a:r>
        </a:p>
      </dgm:t>
    </dgm:pt>
    <dgm:pt modelId="{B0BDE024-793B-40D9-A6A0-526B26EEFF52}" type="parTrans" cxnId="{45CB6D63-EBE1-47FA-90BB-328A7D53A993}">
      <dgm:prSet/>
      <dgm:spPr/>
      <dgm:t>
        <a:bodyPr/>
        <a:lstStyle/>
        <a:p>
          <a:endParaRPr lang="lt-LT"/>
        </a:p>
      </dgm:t>
    </dgm:pt>
    <dgm:pt modelId="{155B73B4-745A-44A3-B0DB-11A5D40ECE76}" type="sibTrans" cxnId="{45CB6D63-EBE1-47FA-90BB-328A7D53A993}">
      <dgm:prSet/>
      <dgm:spPr/>
      <dgm:t>
        <a:bodyPr/>
        <a:lstStyle/>
        <a:p>
          <a:endParaRPr lang="lt-LT"/>
        </a:p>
      </dgm:t>
    </dgm:pt>
    <dgm:pt modelId="{432A8A84-5499-4A29-938F-56CE508FA74B}">
      <dgm:prSet phldrT="[Tekstas]"/>
      <dgm:spPr/>
      <dgm:t>
        <a:bodyPr/>
        <a:lstStyle/>
        <a:p>
          <a:r>
            <a:rPr lang="lt-LT" dirty="0"/>
            <a:t>Redagavimas (klaidų tikrinimas)</a:t>
          </a:r>
        </a:p>
      </dgm:t>
    </dgm:pt>
    <dgm:pt modelId="{62B768E3-CCD3-4CEF-A48F-B8AEC903D37E}" type="parTrans" cxnId="{17BDEFF8-03BE-4B9E-9AB9-95186C6E201E}">
      <dgm:prSet/>
      <dgm:spPr/>
      <dgm:t>
        <a:bodyPr/>
        <a:lstStyle/>
        <a:p>
          <a:endParaRPr lang="lt-LT"/>
        </a:p>
      </dgm:t>
    </dgm:pt>
    <dgm:pt modelId="{23D8F131-EC05-4E68-B35B-1EE04A44FAF6}" type="sibTrans" cxnId="{17BDEFF8-03BE-4B9E-9AB9-95186C6E201E}">
      <dgm:prSet/>
      <dgm:spPr/>
      <dgm:t>
        <a:bodyPr/>
        <a:lstStyle/>
        <a:p>
          <a:endParaRPr lang="lt-LT"/>
        </a:p>
      </dgm:t>
    </dgm:pt>
    <dgm:pt modelId="{78F155B9-100F-4A94-8A3F-DF97B0D644B7}">
      <dgm:prSet/>
      <dgm:spPr/>
      <dgm:t>
        <a:bodyPr/>
        <a:lstStyle/>
        <a:p>
          <a:r>
            <a:rPr lang="lt-LT" dirty="0"/>
            <a:t>Planavimas </a:t>
          </a:r>
        </a:p>
      </dgm:t>
    </dgm:pt>
    <dgm:pt modelId="{4F2F0B32-53CC-4233-8796-D6DDB7A4882A}" type="parTrans" cxnId="{CC8C09B6-DD29-445F-8549-903FFFF12AEB}">
      <dgm:prSet/>
      <dgm:spPr/>
      <dgm:t>
        <a:bodyPr/>
        <a:lstStyle/>
        <a:p>
          <a:endParaRPr lang="lt-LT"/>
        </a:p>
      </dgm:t>
    </dgm:pt>
    <dgm:pt modelId="{868E219D-59E0-4881-B262-0366AC3A627B}" type="sibTrans" cxnId="{CC8C09B6-DD29-445F-8549-903FFFF12AEB}">
      <dgm:prSet/>
      <dgm:spPr/>
      <dgm:t>
        <a:bodyPr/>
        <a:lstStyle/>
        <a:p>
          <a:endParaRPr lang="lt-LT"/>
        </a:p>
      </dgm:t>
    </dgm:pt>
    <dgm:pt modelId="{BB7FF1C3-9580-4D2C-9F91-4D703CCD62CF}">
      <dgm:prSet/>
      <dgm:spPr/>
      <dgm:t>
        <a:bodyPr/>
        <a:lstStyle/>
        <a:p>
          <a:r>
            <a:rPr lang="lt-LT" dirty="0"/>
            <a:t>Įžangos rašymas </a:t>
          </a:r>
        </a:p>
      </dgm:t>
    </dgm:pt>
    <dgm:pt modelId="{5300C28B-9108-45D0-8F2F-CFD3B6139B7F}" type="sibTrans" cxnId="{02501FBB-52B6-49CD-87D1-3665DDCEE699}">
      <dgm:prSet/>
      <dgm:spPr/>
      <dgm:t>
        <a:bodyPr/>
        <a:lstStyle/>
        <a:p>
          <a:endParaRPr lang="lt-LT"/>
        </a:p>
      </dgm:t>
    </dgm:pt>
    <dgm:pt modelId="{46B3F4A5-8592-4806-9DB0-EC0DD2E2B728}" type="parTrans" cxnId="{02501FBB-52B6-49CD-87D1-3665DDCEE699}">
      <dgm:prSet/>
      <dgm:spPr/>
      <dgm:t>
        <a:bodyPr/>
        <a:lstStyle/>
        <a:p>
          <a:endParaRPr lang="lt-LT"/>
        </a:p>
      </dgm:t>
    </dgm:pt>
    <dgm:pt modelId="{2CDBEAF6-C73E-499C-96FD-463F96FF27A8}" type="pres">
      <dgm:prSet presAssocID="{DD4E34A5-DD63-462D-8E6E-A4EAC66CBE81}" presName="CompostProcess" presStyleCnt="0">
        <dgm:presLayoutVars>
          <dgm:dir/>
          <dgm:resizeHandles val="exact"/>
        </dgm:presLayoutVars>
      </dgm:prSet>
      <dgm:spPr/>
    </dgm:pt>
    <dgm:pt modelId="{6B8F34E1-C522-4202-A63F-A9A4E858BCB8}" type="pres">
      <dgm:prSet presAssocID="{DD4E34A5-DD63-462D-8E6E-A4EAC66CBE81}" presName="arrow" presStyleLbl="bgShp" presStyleIdx="0" presStyleCnt="1"/>
      <dgm:spPr/>
    </dgm:pt>
    <dgm:pt modelId="{558035DC-50A5-47C7-91E6-FE667D666F12}" type="pres">
      <dgm:prSet presAssocID="{DD4E34A5-DD63-462D-8E6E-A4EAC66CBE81}" presName="linearProcess" presStyleCnt="0"/>
      <dgm:spPr/>
    </dgm:pt>
    <dgm:pt modelId="{66E02E3E-19CE-4DA9-877F-1F152AA39F09}" type="pres">
      <dgm:prSet presAssocID="{78F155B9-100F-4A94-8A3F-DF97B0D644B7}" presName="textNode" presStyleLbl="node1" presStyleIdx="0" presStyleCnt="6">
        <dgm:presLayoutVars>
          <dgm:bulletEnabled val="1"/>
        </dgm:presLayoutVars>
      </dgm:prSet>
      <dgm:spPr/>
    </dgm:pt>
    <dgm:pt modelId="{41FEA15A-85A2-487A-8985-A4C834275820}" type="pres">
      <dgm:prSet presAssocID="{868E219D-59E0-4881-B262-0366AC3A627B}" presName="sibTrans" presStyleCnt="0"/>
      <dgm:spPr/>
    </dgm:pt>
    <dgm:pt modelId="{DC42972C-86B2-4FCD-93AC-035008D7DCAD}" type="pres">
      <dgm:prSet presAssocID="{BB7FF1C3-9580-4D2C-9F91-4D703CCD62CF}" presName="textNode" presStyleLbl="node1" presStyleIdx="1" presStyleCnt="6">
        <dgm:presLayoutVars>
          <dgm:bulletEnabled val="1"/>
        </dgm:presLayoutVars>
      </dgm:prSet>
      <dgm:spPr/>
    </dgm:pt>
    <dgm:pt modelId="{259E9C69-822E-423A-B929-F8C78E5CF963}" type="pres">
      <dgm:prSet presAssocID="{5300C28B-9108-45D0-8F2F-CFD3B6139B7F}" presName="sibTrans" presStyleCnt="0"/>
      <dgm:spPr/>
    </dgm:pt>
    <dgm:pt modelId="{CEEAF0C2-3D5D-4935-9177-44D7C578E15C}" type="pres">
      <dgm:prSet presAssocID="{5F32E935-45A3-4317-B909-B12AC9F86428}" presName="textNode" presStyleLbl="node1" presStyleIdx="2" presStyleCnt="6">
        <dgm:presLayoutVars>
          <dgm:bulletEnabled val="1"/>
        </dgm:presLayoutVars>
      </dgm:prSet>
      <dgm:spPr/>
    </dgm:pt>
    <dgm:pt modelId="{F77EB7D7-E39C-4F39-A7C3-131CB3108EBF}" type="pres">
      <dgm:prSet presAssocID="{418F405A-5D3F-44CA-AF5D-ACFF84016C81}" presName="sibTrans" presStyleCnt="0"/>
      <dgm:spPr/>
    </dgm:pt>
    <dgm:pt modelId="{DB23265B-F8A0-4C68-89A2-6F3367F66F92}" type="pres">
      <dgm:prSet presAssocID="{AFBB07C5-379D-4995-8590-7CE1B1B0A496}" presName="textNode" presStyleLbl="node1" presStyleIdx="3" presStyleCnt="6">
        <dgm:presLayoutVars>
          <dgm:bulletEnabled val="1"/>
        </dgm:presLayoutVars>
      </dgm:prSet>
      <dgm:spPr/>
    </dgm:pt>
    <dgm:pt modelId="{E871DE84-0C6E-49B0-9546-63E1050E0FE1}" type="pres">
      <dgm:prSet presAssocID="{C5D2B938-6BFD-4902-B0EE-0B157843E3C3}" presName="sibTrans" presStyleCnt="0"/>
      <dgm:spPr/>
    </dgm:pt>
    <dgm:pt modelId="{4CDCEE87-2815-4055-83C0-E04448880558}" type="pres">
      <dgm:prSet presAssocID="{E5A8393E-D0BD-4A84-B069-58D5646397B8}" presName="textNode" presStyleLbl="node1" presStyleIdx="4" presStyleCnt="6">
        <dgm:presLayoutVars>
          <dgm:bulletEnabled val="1"/>
        </dgm:presLayoutVars>
      </dgm:prSet>
      <dgm:spPr/>
    </dgm:pt>
    <dgm:pt modelId="{77AF7E68-6316-4B4F-9AE0-CC1497B99AF6}" type="pres">
      <dgm:prSet presAssocID="{155B73B4-745A-44A3-B0DB-11A5D40ECE76}" presName="sibTrans" presStyleCnt="0"/>
      <dgm:spPr/>
    </dgm:pt>
    <dgm:pt modelId="{308F023F-ACB4-44BC-91C9-96661D46E993}" type="pres">
      <dgm:prSet presAssocID="{432A8A84-5499-4A29-938F-56CE508FA74B}" presName="textNode" presStyleLbl="node1" presStyleIdx="5" presStyleCnt="6">
        <dgm:presLayoutVars>
          <dgm:bulletEnabled val="1"/>
        </dgm:presLayoutVars>
      </dgm:prSet>
      <dgm:spPr/>
    </dgm:pt>
  </dgm:ptLst>
  <dgm:cxnLst>
    <dgm:cxn modelId="{3864660A-D402-4C61-8AA0-2A863BCE67FC}" srcId="{DD4E34A5-DD63-462D-8E6E-A4EAC66CBE81}" destId="{AFBB07C5-379D-4995-8590-7CE1B1B0A496}" srcOrd="3" destOrd="0" parTransId="{CAF60790-089C-4B8A-B5AA-3C4DE7C55383}" sibTransId="{C5D2B938-6BFD-4902-B0EE-0B157843E3C3}"/>
    <dgm:cxn modelId="{5572C40C-60A8-4D51-8209-3112A213029E}" type="presOf" srcId="{5F32E935-45A3-4317-B909-B12AC9F86428}" destId="{CEEAF0C2-3D5D-4935-9177-44D7C578E15C}" srcOrd="0" destOrd="0" presId="urn:microsoft.com/office/officeart/2005/8/layout/hProcess9"/>
    <dgm:cxn modelId="{8409B327-F465-4168-8337-A388FA812DA0}" type="presOf" srcId="{E5A8393E-D0BD-4A84-B069-58D5646397B8}" destId="{4CDCEE87-2815-4055-83C0-E04448880558}" srcOrd="0" destOrd="0" presId="urn:microsoft.com/office/officeart/2005/8/layout/hProcess9"/>
    <dgm:cxn modelId="{76E10E38-E969-4C92-A3E4-F440DC95C5B9}" srcId="{DD4E34A5-DD63-462D-8E6E-A4EAC66CBE81}" destId="{5F32E935-45A3-4317-B909-B12AC9F86428}" srcOrd="2" destOrd="0" parTransId="{97F27AD7-FB73-4C71-8C1C-C2A28CE615C9}" sibTransId="{418F405A-5D3F-44CA-AF5D-ACFF84016C81}"/>
    <dgm:cxn modelId="{45CB6D63-EBE1-47FA-90BB-328A7D53A993}" srcId="{DD4E34A5-DD63-462D-8E6E-A4EAC66CBE81}" destId="{E5A8393E-D0BD-4A84-B069-58D5646397B8}" srcOrd="4" destOrd="0" parTransId="{B0BDE024-793B-40D9-A6A0-526B26EEFF52}" sibTransId="{155B73B4-745A-44A3-B0DB-11A5D40ECE76}"/>
    <dgm:cxn modelId="{FC414394-01E9-4A87-9BCF-98C7BE58CBB1}" type="presOf" srcId="{78F155B9-100F-4A94-8A3F-DF97B0D644B7}" destId="{66E02E3E-19CE-4DA9-877F-1F152AA39F09}" srcOrd="0" destOrd="0" presId="urn:microsoft.com/office/officeart/2005/8/layout/hProcess9"/>
    <dgm:cxn modelId="{D8C2439F-F83D-4EF8-80DE-0E5BF206F6D5}" type="presOf" srcId="{AFBB07C5-379D-4995-8590-7CE1B1B0A496}" destId="{DB23265B-F8A0-4C68-89A2-6F3367F66F92}" srcOrd="0" destOrd="0" presId="urn:microsoft.com/office/officeart/2005/8/layout/hProcess9"/>
    <dgm:cxn modelId="{CC8C09B6-DD29-445F-8549-903FFFF12AEB}" srcId="{DD4E34A5-DD63-462D-8E6E-A4EAC66CBE81}" destId="{78F155B9-100F-4A94-8A3F-DF97B0D644B7}" srcOrd="0" destOrd="0" parTransId="{4F2F0B32-53CC-4233-8796-D6DDB7A4882A}" sibTransId="{868E219D-59E0-4881-B262-0366AC3A627B}"/>
    <dgm:cxn modelId="{02501FBB-52B6-49CD-87D1-3665DDCEE699}" srcId="{DD4E34A5-DD63-462D-8E6E-A4EAC66CBE81}" destId="{BB7FF1C3-9580-4D2C-9F91-4D703CCD62CF}" srcOrd="1" destOrd="0" parTransId="{46B3F4A5-8592-4806-9DB0-EC0DD2E2B728}" sibTransId="{5300C28B-9108-45D0-8F2F-CFD3B6139B7F}"/>
    <dgm:cxn modelId="{4711C5D9-5C0D-423D-BFCE-082F3DF21550}" type="presOf" srcId="{DD4E34A5-DD63-462D-8E6E-A4EAC66CBE81}" destId="{2CDBEAF6-C73E-499C-96FD-463F96FF27A8}" srcOrd="0" destOrd="0" presId="urn:microsoft.com/office/officeart/2005/8/layout/hProcess9"/>
    <dgm:cxn modelId="{0C4D01EA-5728-4856-BF0A-69A1555C7962}" type="presOf" srcId="{BB7FF1C3-9580-4D2C-9F91-4D703CCD62CF}" destId="{DC42972C-86B2-4FCD-93AC-035008D7DCAD}" srcOrd="0" destOrd="0" presId="urn:microsoft.com/office/officeart/2005/8/layout/hProcess9"/>
    <dgm:cxn modelId="{C2AB21F0-8DC0-4064-9F5F-9DE08808B646}" type="presOf" srcId="{432A8A84-5499-4A29-938F-56CE508FA74B}" destId="{308F023F-ACB4-44BC-91C9-96661D46E993}" srcOrd="0" destOrd="0" presId="urn:microsoft.com/office/officeart/2005/8/layout/hProcess9"/>
    <dgm:cxn modelId="{17BDEFF8-03BE-4B9E-9AB9-95186C6E201E}" srcId="{DD4E34A5-DD63-462D-8E6E-A4EAC66CBE81}" destId="{432A8A84-5499-4A29-938F-56CE508FA74B}" srcOrd="5" destOrd="0" parTransId="{62B768E3-CCD3-4CEF-A48F-B8AEC903D37E}" sibTransId="{23D8F131-EC05-4E68-B35B-1EE04A44FAF6}"/>
    <dgm:cxn modelId="{74D7DF23-10FD-4F10-AD1D-22CFCBF9999F}" type="presParOf" srcId="{2CDBEAF6-C73E-499C-96FD-463F96FF27A8}" destId="{6B8F34E1-C522-4202-A63F-A9A4E858BCB8}" srcOrd="0" destOrd="0" presId="urn:microsoft.com/office/officeart/2005/8/layout/hProcess9"/>
    <dgm:cxn modelId="{CA244346-9F61-41AE-9643-DBB925312C92}" type="presParOf" srcId="{2CDBEAF6-C73E-499C-96FD-463F96FF27A8}" destId="{558035DC-50A5-47C7-91E6-FE667D666F12}" srcOrd="1" destOrd="0" presId="urn:microsoft.com/office/officeart/2005/8/layout/hProcess9"/>
    <dgm:cxn modelId="{3BB71F2A-2E75-4601-8858-BDFD5453EC92}" type="presParOf" srcId="{558035DC-50A5-47C7-91E6-FE667D666F12}" destId="{66E02E3E-19CE-4DA9-877F-1F152AA39F09}" srcOrd="0" destOrd="0" presId="urn:microsoft.com/office/officeart/2005/8/layout/hProcess9"/>
    <dgm:cxn modelId="{133FB76A-1D6B-435E-B929-0BCA8B290D3D}" type="presParOf" srcId="{558035DC-50A5-47C7-91E6-FE667D666F12}" destId="{41FEA15A-85A2-487A-8985-A4C834275820}" srcOrd="1" destOrd="0" presId="urn:microsoft.com/office/officeart/2005/8/layout/hProcess9"/>
    <dgm:cxn modelId="{E5DC2532-F678-48DC-A0C4-E43E6CB27E2A}" type="presParOf" srcId="{558035DC-50A5-47C7-91E6-FE667D666F12}" destId="{DC42972C-86B2-4FCD-93AC-035008D7DCAD}" srcOrd="2" destOrd="0" presId="urn:microsoft.com/office/officeart/2005/8/layout/hProcess9"/>
    <dgm:cxn modelId="{145E5F15-67A2-4276-ACA6-7A455EE4FE20}" type="presParOf" srcId="{558035DC-50A5-47C7-91E6-FE667D666F12}" destId="{259E9C69-822E-423A-B929-F8C78E5CF963}" srcOrd="3" destOrd="0" presId="urn:microsoft.com/office/officeart/2005/8/layout/hProcess9"/>
    <dgm:cxn modelId="{B780F4A9-A668-4324-A843-179B2285507B}" type="presParOf" srcId="{558035DC-50A5-47C7-91E6-FE667D666F12}" destId="{CEEAF0C2-3D5D-4935-9177-44D7C578E15C}" srcOrd="4" destOrd="0" presId="urn:microsoft.com/office/officeart/2005/8/layout/hProcess9"/>
    <dgm:cxn modelId="{FC51CB57-069A-4977-A0A4-409857130955}" type="presParOf" srcId="{558035DC-50A5-47C7-91E6-FE667D666F12}" destId="{F77EB7D7-E39C-4F39-A7C3-131CB3108EBF}" srcOrd="5" destOrd="0" presId="urn:microsoft.com/office/officeart/2005/8/layout/hProcess9"/>
    <dgm:cxn modelId="{FDD81E64-D6A5-4D60-ACF0-D4852AF1E05B}" type="presParOf" srcId="{558035DC-50A5-47C7-91E6-FE667D666F12}" destId="{DB23265B-F8A0-4C68-89A2-6F3367F66F92}" srcOrd="6" destOrd="0" presId="urn:microsoft.com/office/officeart/2005/8/layout/hProcess9"/>
    <dgm:cxn modelId="{140849B7-BBE6-45A6-92EF-2D018F2AE62D}" type="presParOf" srcId="{558035DC-50A5-47C7-91E6-FE667D666F12}" destId="{E871DE84-0C6E-49B0-9546-63E1050E0FE1}" srcOrd="7" destOrd="0" presId="urn:microsoft.com/office/officeart/2005/8/layout/hProcess9"/>
    <dgm:cxn modelId="{5AE6D708-E6C7-43B3-B291-CD853F5A6589}" type="presParOf" srcId="{558035DC-50A5-47C7-91E6-FE667D666F12}" destId="{4CDCEE87-2815-4055-83C0-E04448880558}" srcOrd="8" destOrd="0" presId="urn:microsoft.com/office/officeart/2005/8/layout/hProcess9"/>
    <dgm:cxn modelId="{07CFBDAA-BD74-4468-9258-2521627BD411}" type="presParOf" srcId="{558035DC-50A5-47C7-91E6-FE667D666F12}" destId="{77AF7E68-6316-4B4F-9AE0-CC1497B99AF6}" srcOrd="9" destOrd="0" presId="urn:microsoft.com/office/officeart/2005/8/layout/hProcess9"/>
    <dgm:cxn modelId="{A360EDBF-BB38-45F0-ADDE-B1BCCA8CD8A7}" type="presParOf" srcId="{558035DC-50A5-47C7-91E6-FE667D666F12}" destId="{308F023F-ACB4-44BC-91C9-96661D46E993}"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35659E-7498-47F2-A687-78F8A5FF7FFF}">
      <dsp:nvSpPr>
        <dsp:cNvPr id="0" name=""/>
        <dsp:cNvSpPr/>
      </dsp:nvSpPr>
      <dsp:spPr>
        <a:xfrm rot="16200000">
          <a:off x="1182740" y="-1098177"/>
          <a:ext cx="2585660" cy="4817311"/>
        </a:xfrm>
        <a:prstGeom prst="round1Rect">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lt-LT" sz="4000" kern="1200" dirty="0"/>
            <a:t> Kultūra</a:t>
          </a:r>
        </a:p>
      </dsp:txBody>
      <dsp:txXfrm rot="5400000">
        <a:off x="66914" y="17648"/>
        <a:ext cx="4817311" cy="1939245"/>
      </dsp:txXfrm>
    </dsp:sp>
    <dsp:sp modelId="{A46F2BC6-6EDA-4981-87A3-FB8B2AD784A3}">
      <dsp:nvSpPr>
        <dsp:cNvPr id="0" name=""/>
        <dsp:cNvSpPr/>
      </dsp:nvSpPr>
      <dsp:spPr>
        <a:xfrm>
          <a:off x="4925147" y="29801"/>
          <a:ext cx="4951141" cy="2561353"/>
        </a:xfrm>
        <a:prstGeom prst="round1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lt-LT" sz="4000" kern="1200" dirty="0"/>
            <a:t>Bendruomenė</a:t>
          </a:r>
        </a:p>
      </dsp:txBody>
      <dsp:txXfrm>
        <a:off x="4925147" y="29801"/>
        <a:ext cx="4951141" cy="1921015"/>
      </dsp:txXfrm>
    </dsp:sp>
    <dsp:sp modelId="{85F83F30-CCBB-469C-BF49-D9A7832C51AA}">
      <dsp:nvSpPr>
        <dsp:cNvPr id="0" name=""/>
        <dsp:cNvSpPr/>
      </dsp:nvSpPr>
      <dsp:spPr>
        <a:xfrm rot="10800000">
          <a:off x="0" y="2561353"/>
          <a:ext cx="4951141" cy="2561353"/>
        </a:xfrm>
        <a:prstGeom prst="round1Rect">
          <a:avLst/>
        </a:prstGeom>
        <a:solidFill>
          <a:schemeClr val="bg2">
            <a:lumMod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lt-LT" sz="4000" kern="1200" dirty="0"/>
            <a:t>Gamta</a:t>
          </a:r>
        </a:p>
      </dsp:txBody>
      <dsp:txXfrm rot="10800000">
        <a:off x="0" y="3201691"/>
        <a:ext cx="4951141" cy="1921015"/>
      </dsp:txXfrm>
    </dsp:sp>
    <dsp:sp modelId="{E0B19047-7359-46BF-A678-D9A32FDFB85F}">
      <dsp:nvSpPr>
        <dsp:cNvPr id="0" name=""/>
        <dsp:cNvSpPr/>
      </dsp:nvSpPr>
      <dsp:spPr>
        <a:xfrm rot="5400000">
          <a:off x="6028299" y="1208611"/>
          <a:ext cx="2765928" cy="4939060"/>
        </a:xfrm>
        <a:prstGeom prst="round1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lt-LT" sz="4000" kern="1200" dirty="0"/>
            <a:t>Šeima</a:t>
          </a:r>
        </a:p>
      </dsp:txBody>
      <dsp:txXfrm rot="-5400000">
        <a:off x="4941733" y="2986660"/>
        <a:ext cx="4939060" cy="2074446"/>
      </dsp:txXfrm>
    </dsp:sp>
    <dsp:sp modelId="{BCED581B-1783-45D9-B40E-072D7526FF6A}">
      <dsp:nvSpPr>
        <dsp:cNvPr id="0" name=""/>
        <dsp:cNvSpPr/>
      </dsp:nvSpPr>
      <dsp:spPr>
        <a:xfrm>
          <a:off x="2469743" y="230035"/>
          <a:ext cx="4243296" cy="4355735"/>
        </a:xfrm>
        <a:prstGeom prst="roundRect">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lt-LT" sz="4000" kern="1200" dirty="0"/>
            <a:t> Žmogus </a:t>
          </a:r>
        </a:p>
        <a:p>
          <a:pPr marL="0" lvl="0" indent="0" algn="ctr" defTabSz="1778000">
            <a:lnSpc>
              <a:spcPct val="90000"/>
            </a:lnSpc>
            <a:spcBef>
              <a:spcPct val="0"/>
            </a:spcBef>
            <a:spcAft>
              <a:spcPct val="35000"/>
            </a:spcAft>
            <a:buNone/>
          </a:pPr>
          <a:r>
            <a:rPr lang="lt-LT" sz="4000" kern="1200" dirty="0"/>
            <a:t>Laikas</a:t>
          </a:r>
        </a:p>
        <a:p>
          <a:pPr marL="0" lvl="0" indent="0" algn="ctr" defTabSz="1778000">
            <a:lnSpc>
              <a:spcPct val="90000"/>
            </a:lnSpc>
            <a:spcBef>
              <a:spcPct val="0"/>
            </a:spcBef>
            <a:spcAft>
              <a:spcPct val="35000"/>
            </a:spcAft>
            <a:buNone/>
          </a:pPr>
          <a:r>
            <a:rPr lang="lt-LT" sz="4000" kern="1200" dirty="0"/>
            <a:t>Vieta</a:t>
          </a:r>
        </a:p>
        <a:p>
          <a:pPr marL="0" lvl="0" indent="0" algn="ctr" defTabSz="1778000">
            <a:lnSpc>
              <a:spcPct val="90000"/>
            </a:lnSpc>
            <a:spcBef>
              <a:spcPct val="0"/>
            </a:spcBef>
            <a:spcAft>
              <a:spcPct val="35000"/>
            </a:spcAft>
            <a:buNone/>
          </a:pPr>
          <a:r>
            <a:rPr lang="lt-LT" sz="4000" kern="1200" dirty="0"/>
            <a:t> Veikla</a:t>
          </a:r>
        </a:p>
        <a:p>
          <a:pPr marL="0" lvl="0" indent="0" algn="ctr" defTabSz="1778000">
            <a:lnSpc>
              <a:spcPct val="90000"/>
            </a:lnSpc>
            <a:spcBef>
              <a:spcPct val="0"/>
            </a:spcBef>
            <a:spcAft>
              <a:spcPct val="35000"/>
            </a:spcAft>
            <a:buNone/>
          </a:pPr>
          <a:r>
            <a:rPr lang="lt-LT" sz="4000" kern="1200" dirty="0"/>
            <a:t> Prasmė</a:t>
          </a:r>
        </a:p>
        <a:p>
          <a:pPr marL="0" lvl="0" indent="0" algn="ctr" defTabSz="1778000">
            <a:lnSpc>
              <a:spcPct val="90000"/>
            </a:lnSpc>
            <a:spcBef>
              <a:spcPct val="0"/>
            </a:spcBef>
            <a:spcAft>
              <a:spcPct val="35000"/>
            </a:spcAft>
            <a:buNone/>
          </a:pPr>
          <a:endParaRPr lang="lt-LT" sz="4000" kern="1200" dirty="0"/>
        </a:p>
      </dsp:txBody>
      <dsp:txXfrm>
        <a:off x="2676884" y="437176"/>
        <a:ext cx="3829014" cy="39414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FABE0D-74C7-4AD7-B773-723668BE1DE5}">
      <dsp:nvSpPr>
        <dsp:cNvPr id="0" name=""/>
        <dsp:cNvSpPr/>
      </dsp:nvSpPr>
      <dsp:spPr>
        <a:xfrm>
          <a:off x="644261" y="0"/>
          <a:ext cx="7301632" cy="452596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94B443-589B-4B37-920F-FFEFE920703B}">
      <dsp:nvSpPr>
        <dsp:cNvPr id="0" name=""/>
        <dsp:cNvSpPr/>
      </dsp:nvSpPr>
      <dsp:spPr>
        <a:xfrm>
          <a:off x="1867" y="1357788"/>
          <a:ext cx="2042678" cy="18103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lt-LT" sz="2700" kern="1200" dirty="0"/>
            <a:t>Objektas</a:t>
          </a:r>
        </a:p>
      </dsp:txBody>
      <dsp:txXfrm>
        <a:off x="90243" y="1446164"/>
        <a:ext cx="1865926" cy="1633633"/>
      </dsp:txXfrm>
    </dsp:sp>
    <dsp:sp modelId="{AD035DD5-5BBE-4AA9-B3AB-693A065AE18C}">
      <dsp:nvSpPr>
        <dsp:cNvPr id="0" name=""/>
        <dsp:cNvSpPr/>
      </dsp:nvSpPr>
      <dsp:spPr>
        <a:xfrm>
          <a:off x="2146681" y="1357788"/>
          <a:ext cx="2151982" cy="18103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lt-LT" sz="2700" kern="1200" dirty="0"/>
            <a:t>Požiūris </a:t>
          </a:r>
        </a:p>
      </dsp:txBody>
      <dsp:txXfrm>
        <a:off x="2235057" y="1446164"/>
        <a:ext cx="1975230" cy="1633633"/>
      </dsp:txXfrm>
    </dsp:sp>
    <dsp:sp modelId="{09301AC7-125E-40EA-9B3A-530F852DBA1B}">
      <dsp:nvSpPr>
        <dsp:cNvPr id="0" name=""/>
        <dsp:cNvSpPr/>
      </dsp:nvSpPr>
      <dsp:spPr>
        <a:xfrm>
          <a:off x="4400796" y="1357788"/>
          <a:ext cx="2042678" cy="18103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lt-LT" sz="2700" kern="1200" dirty="0"/>
            <a:t> Ištekliai (argumentų šaltiniai)</a:t>
          </a:r>
        </a:p>
      </dsp:txBody>
      <dsp:txXfrm>
        <a:off x="4489172" y="1446164"/>
        <a:ext cx="1865926" cy="1633633"/>
      </dsp:txXfrm>
    </dsp:sp>
    <dsp:sp modelId="{6C4867DE-4877-408D-B271-F5BF053A297C}">
      <dsp:nvSpPr>
        <dsp:cNvPr id="0" name=""/>
        <dsp:cNvSpPr/>
      </dsp:nvSpPr>
      <dsp:spPr>
        <a:xfrm>
          <a:off x="6545609" y="1357788"/>
          <a:ext cx="2042678" cy="18103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lt-LT" sz="2700" kern="1200" dirty="0"/>
            <a:t>Pagrindinė mintis</a:t>
          </a:r>
        </a:p>
      </dsp:txBody>
      <dsp:txXfrm>
        <a:off x="6633985" y="1446164"/>
        <a:ext cx="1865926" cy="16336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8F34E1-C522-4202-A63F-A9A4E858BCB8}">
      <dsp:nvSpPr>
        <dsp:cNvPr id="0" name=""/>
        <dsp:cNvSpPr/>
      </dsp:nvSpPr>
      <dsp:spPr>
        <a:xfrm>
          <a:off x="788669" y="0"/>
          <a:ext cx="8938260" cy="43513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E02E3E-19CE-4DA9-877F-1F152AA39F09}">
      <dsp:nvSpPr>
        <dsp:cNvPr id="0" name=""/>
        <dsp:cNvSpPr/>
      </dsp:nvSpPr>
      <dsp:spPr>
        <a:xfrm>
          <a:off x="2888" y="1305401"/>
          <a:ext cx="1681571"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lt-LT" sz="1700" kern="1200" dirty="0"/>
            <a:t>Planavimas </a:t>
          </a:r>
        </a:p>
      </dsp:txBody>
      <dsp:txXfrm>
        <a:off x="84976" y="1387489"/>
        <a:ext cx="1517395" cy="1576359"/>
      </dsp:txXfrm>
    </dsp:sp>
    <dsp:sp modelId="{DC42972C-86B2-4FCD-93AC-035008D7DCAD}">
      <dsp:nvSpPr>
        <dsp:cNvPr id="0" name=""/>
        <dsp:cNvSpPr/>
      </dsp:nvSpPr>
      <dsp:spPr>
        <a:xfrm>
          <a:off x="1768538" y="1305401"/>
          <a:ext cx="1681571"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lt-LT" sz="1700" kern="1200" dirty="0"/>
            <a:t>Įžangos rašymas </a:t>
          </a:r>
        </a:p>
      </dsp:txBody>
      <dsp:txXfrm>
        <a:off x="1850626" y="1387489"/>
        <a:ext cx="1517395" cy="1576359"/>
      </dsp:txXfrm>
    </dsp:sp>
    <dsp:sp modelId="{CEEAF0C2-3D5D-4935-9177-44D7C578E15C}">
      <dsp:nvSpPr>
        <dsp:cNvPr id="0" name=""/>
        <dsp:cNvSpPr/>
      </dsp:nvSpPr>
      <dsp:spPr>
        <a:xfrm>
          <a:off x="3534188" y="1305401"/>
          <a:ext cx="1681571"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lt-LT" sz="1700" kern="1200" dirty="0"/>
            <a:t>Dėstymas (analogijos kūrimas, samprotavimas apie temą, problemą)</a:t>
          </a:r>
        </a:p>
      </dsp:txBody>
      <dsp:txXfrm>
        <a:off x="3616276" y="1387489"/>
        <a:ext cx="1517395" cy="1576359"/>
      </dsp:txXfrm>
    </dsp:sp>
    <dsp:sp modelId="{DB23265B-F8A0-4C68-89A2-6F3367F66F92}">
      <dsp:nvSpPr>
        <dsp:cNvPr id="0" name=""/>
        <dsp:cNvSpPr/>
      </dsp:nvSpPr>
      <dsp:spPr>
        <a:xfrm>
          <a:off x="5299839" y="1305401"/>
          <a:ext cx="1681571"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lt-LT" sz="1700" kern="1200" dirty="0"/>
            <a:t>Išvados (savo požiūrio patvirtinimas) </a:t>
          </a:r>
        </a:p>
      </dsp:txBody>
      <dsp:txXfrm>
        <a:off x="5381927" y="1387489"/>
        <a:ext cx="1517395" cy="1576359"/>
      </dsp:txXfrm>
    </dsp:sp>
    <dsp:sp modelId="{4CDCEE87-2815-4055-83C0-E04448880558}">
      <dsp:nvSpPr>
        <dsp:cNvPr id="0" name=""/>
        <dsp:cNvSpPr/>
      </dsp:nvSpPr>
      <dsp:spPr>
        <a:xfrm>
          <a:off x="7065489" y="1305401"/>
          <a:ext cx="1681571"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lt-LT" sz="1700" kern="1200" dirty="0"/>
            <a:t>Koregavimas (įžangos, teiginių, dalinių ir baigiamųjų išvadų tikslinimas)</a:t>
          </a:r>
        </a:p>
      </dsp:txBody>
      <dsp:txXfrm>
        <a:off x="7147577" y="1387489"/>
        <a:ext cx="1517395" cy="1576359"/>
      </dsp:txXfrm>
    </dsp:sp>
    <dsp:sp modelId="{308F023F-ACB4-44BC-91C9-96661D46E993}">
      <dsp:nvSpPr>
        <dsp:cNvPr id="0" name=""/>
        <dsp:cNvSpPr/>
      </dsp:nvSpPr>
      <dsp:spPr>
        <a:xfrm>
          <a:off x="8831140" y="1305401"/>
          <a:ext cx="1681571"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lt-LT" sz="1700" kern="1200" dirty="0"/>
            <a:t>Redagavimas (klaidų tikrinimas)</a:t>
          </a:r>
        </a:p>
      </dsp:txBody>
      <dsp:txXfrm>
        <a:off x="8913228" y="1387489"/>
        <a:ext cx="1517395" cy="1576359"/>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ADA2BD-4C26-43EA-B0B7-A49431ADD003}" type="datetimeFigureOut">
              <a:rPr lang="lt-LT" smtClean="0"/>
              <a:t>2024-06-27</a:t>
            </a:fld>
            <a:endParaRPr lang="lt-LT"/>
          </a:p>
        </p:txBody>
      </p:sp>
      <p:sp>
        <p:nvSpPr>
          <p:cNvPr id="4" name="Skaidrės vaizdo vietos rezervavimo ženkla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D37AC9-86BD-4A4D-95B5-CACA360FE63A}" type="slidenum">
              <a:rPr lang="lt-LT" smtClean="0"/>
              <a:t>‹#›</a:t>
            </a:fld>
            <a:endParaRPr lang="lt-LT"/>
          </a:p>
        </p:txBody>
      </p:sp>
    </p:spTree>
    <p:extLst>
      <p:ext uri="{BB962C8B-B14F-4D97-AF65-F5344CB8AC3E}">
        <p14:creationId xmlns:p14="http://schemas.microsoft.com/office/powerpoint/2010/main" val="1200048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p:cNvSpPr>
            <a:spLocks noGrp="1"/>
          </p:cNvSpPr>
          <p:nvPr>
            <p:ph type="ctrTitle"/>
          </p:nvPr>
        </p:nvSpPr>
        <p:spPr>
          <a:xfrm>
            <a:off x="1524000" y="1122363"/>
            <a:ext cx="9144000" cy="2387600"/>
          </a:xfrm>
        </p:spPr>
        <p:txBody>
          <a:bodyPr anchor="b"/>
          <a:lstStyle>
            <a:lvl1pPr algn="ctr">
              <a:defRPr sz="6000"/>
            </a:lvl1pPr>
          </a:lstStyle>
          <a:p>
            <a:r>
              <a:rPr lang="lt-LT"/>
              <a:t>Spustelėję redag. ruoš. pavad. stilių</a:t>
            </a:r>
          </a:p>
        </p:txBody>
      </p:sp>
      <p:sp>
        <p:nvSpPr>
          <p:cNvPr id="3" name="Antrinis pavadinima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Spustelėkite norėdami redaguoti šablono paantraštės stilių</a:t>
            </a:r>
          </a:p>
        </p:txBody>
      </p:sp>
      <p:sp>
        <p:nvSpPr>
          <p:cNvPr id="4" name="Datos vietos rezervavimo ženklas 3"/>
          <p:cNvSpPr>
            <a:spLocks noGrp="1"/>
          </p:cNvSpPr>
          <p:nvPr>
            <p:ph type="dt" sz="half" idx="10"/>
          </p:nvPr>
        </p:nvSpPr>
        <p:spPr/>
        <p:txBody>
          <a:bodyPr/>
          <a:lstStyle/>
          <a:p>
            <a:fld id="{EDD9FC04-E2AE-4F3A-959F-D1929AB59E97}" type="datetime1">
              <a:rPr lang="lt-LT" smtClean="0"/>
              <a:t>2024-06-27</a:t>
            </a:fld>
            <a:endParaRPr lang="lt-LT"/>
          </a:p>
        </p:txBody>
      </p:sp>
      <p:sp>
        <p:nvSpPr>
          <p:cNvPr id="5" name="Poraštės vietos rezervavimo ženklas 4"/>
          <p:cNvSpPr>
            <a:spLocks noGrp="1"/>
          </p:cNvSpPr>
          <p:nvPr>
            <p:ph type="ftr" sz="quarter" idx="11"/>
          </p:nvPr>
        </p:nvSpPr>
        <p:spPr/>
        <p:txBody>
          <a:bodyPr/>
          <a:lstStyle/>
          <a:p>
            <a:r>
              <a:rPr lang="lt-LT"/>
              <a:t>Vida Lisauskienė, lietuvių kalbos mokytoja ekspertė</a:t>
            </a:r>
          </a:p>
        </p:txBody>
      </p:sp>
      <p:sp>
        <p:nvSpPr>
          <p:cNvPr id="6" name="Skaidrės numerio vietos rezervavimo ženklas 5"/>
          <p:cNvSpPr>
            <a:spLocks noGrp="1"/>
          </p:cNvSpPr>
          <p:nvPr>
            <p:ph type="sldNum" sz="quarter" idx="12"/>
          </p:nvPr>
        </p:nvSpPr>
        <p:spPr/>
        <p:txBody>
          <a:bodyPr/>
          <a:lstStyle/>
          <a:p>
            <a:fld id="{228F6341-967E-4B88-BA9C-440FBF07795B}" type="slidenum">
              <a:rPr lang="lt-LT" smtClean="0"/>
              <a:t>‹#›</a:t>
            </a:fld>
            <a:endParaRPr lang="lt-LT"/>
          </a:p>
        </p:txBody>
      </p:sp>
    </p:spTree>
    <p:extLst>
      <p:ext uri="{BB962C8B-B14F-4D97-AF65-F5344CB8AC3E}">
        <p14:creationId xmlns:p14="http://schemas.microsoft.com/office/powerpoint/2010/main" val="1848714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p>
        </p:txBody>
      </p:sp>
      <p:sp>
        <p:nvSpPr>
          <p:cNvPr id="3" name="Vertikalaus teksto vietos rezervavimo ženklas 2"/>
          <p:cNvSpPr>
            <a:spLocks noGrp="1"/>
          </p:cNvSpPr>
          <p:nvPr>
            <p:ph type="body" orient="vert" idx="1"/>
          </p:nvPr>
        </p:nvSpPr>
        <p:spPr/>
        <p:txBody>
          <a:bodyPr vert="eaVert"/>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p:cNvSpPr>
            <a:spLocks noGrp="1"/>
          </p:cNvSpPr>
          <p:nvPr>
            <p:ph type="dt" sz="half" idx="10"/>
          </p:nvPr>
        </p:nvSpPr>
        <p:spPr/>
        <p:txBody>
          <a:bodyPr/>
          <a:lstStyle/>
          <a:p>
            <a:fld id="{EA3B3E92-3187-4458-9610-CA296DF64DF5}" type="datetime1">
              <a:rPr lang="lt-LT" smtClean="0"/>
              <a:t>2024-06-27</a:t>
            </a:fld>
            <a:endParaRPr lang="lt-LT"/>
          </a:p>
        </p:txBody>
      </p:sp>
      <p:sp>
        <p:nvSpPr>
          <p:cNvPr id="5" name="Poraštės vietos rezervavimo ženklas 4"/>
          <p:cNvSpPr>
            <a:spLocks noGrp="1"/>
          </p:cNvSpPr>
          <p:nvPr>
            <p:ph type="ftr" sz="quarter" idx="11"/>
          </p:nvPr>
        </p:nvSpPr>
        <p:spPr/>
        <p:txBody>
          <a:bodyPr/>
          <a:lstStyle/>
          <a:p>
            <a:r>
              <a:rPr lang="lt-LT"/>
              <a:t>Vida Lisauskienė, lietuvių kalbos mokytoja ekspertė</a:t>
            </a:r>
          </a:p>
        </p:txBody>
      </p:sp>
      <p:sp>
        <p:nvSpPr>
          <p:cNvPr id="6" name="Skaidrės numerio vietos rezervavimo ženklas 5"/>
          <p:cNvSpPr>
            <a:spLocks noGrp="1"/>
          </p:cNvSpPr>
          <p:nvPr>
            <p:ph type="sldNum" sz="quarter" idx="12"/>
          </p:nvPr>
        </p:nvSpPr>
        <p:spPr/>
        <p:txBody>
          <a:bodyPr/>
          <a:lstStyle/>
          <a:p>
            <a:fld id="{228F6341-967E-4B88-BA9C-440FBF07795B}" type="slidenum">
              <a:rPr lang="lt-LT" smtClean="0"/>
              <a:t>‹#›</a:t>
            </a:fld>
            <a:endParaRPr lang="lt-LT"/>
          </a:p>
        </p:txBody>
      </p:sp>
    </p:spTree>
    <p:extLst>
      <p:ext uri="{BB962C8B-B14F-4D97-AF65-F5344CB8AC3E}">
        <p14:creationId xmlns:p14="http://schemas.microsoft.com/office/powerpoint/2010/main" val="354479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8724900" y="365125"/>
            <a:ext cx="2628900" cy="5811838"/>
          </a:xfrm>
        </p:spPr>
        <p:txBody>
          <a:bodyPr vert="eaVert"/>
          <a:lstStyle/>
          <a:p>
            <a:r>
              <a:rPr lang="lt-LT"/>
              <a:t>Spustelėję redag. ruoš. pavad. stilių</a:t>
            </a:r>
          </a:p>
        </p:txBody>
      </p:sp>
      <p:sp>
        <p:nvSpPr>
          <p:cNvPr id="3" name="Vertikalaus teksto vietos rezervavimo ženklas 2"/>
          <p:cNvSpPr>
            <a:spLocks noGrp="1"/>
          </p:cNvSpPr>
          <p:nvPr>
            <p:ph type="body" orient="vert" idx="1"/>
          </p:nvPr>
        </p:nvSpPr>
        <p:spPr>
          <a:xfrm>
            <a:off x="838200" y="365125"/>
            <a:ext cx="7734300" cy="5811838"/>
          </a:xfrm>
        </p:spPr>
        <p:txBody>
          <a:bodyPr vert="eaVert"/>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p:cNvSpPr>
            <a:spLocks noGrp="1"/>
          </p:cNvSpPr>
          <p:nvPr>
            <p:ph type="dt" sz="half" idx="10"/>
          </p:nvPr>
        </p:nvSpPr>
        <p:spPr/>
        <p:txBody>
          <a:bodyPr/>
          <a:lstStyle/>
          <a:p>
            <a:fld id="{544C5EA9-A25E-40FB-84D6-10C5B8953E8B}" type="datetime1">
              <a:rPr lang="lt-LT" smtClean="0"/>
              <a:t>2024-06-27</a:t>
            </a:fld>
            <a:endParaRPr lang="lt-LT"/>
          </a:p>
        </p:txBody>
      </p:sp>
      <p:sp>
        <p:nvSpPr>
          <p:cNvPr id="5" name="Poraštės vietos rezervavimo ženklas 4"/>
          <p:cNvSpPr>
            <a:spLocks noGrp="1"/>
          </p:cNvSpPr>
          <p:nvPr>
            <p:ph type="ftr" sz="quarter" idx="11"/>
          </p:nvPr>
        </p:nvSpPr>
        <p:spPr/>
        <p:txBody>
          <a:bodyPr/>
          <a:lstStyle/>
          <a:p>
            <a:r>
              <a:rPr lang="lt-LT"/>
              <a:t>Vida Lisauskienė, lietuvių kalbos mokytoja ekspertė</a:t>
            </a:r>
          </a:p>
        </p:txBody>
      </p:sp>
      <p:sp>
        <p:nvSpPr>
          <p:cNvPr id="6" name="Skaidrės numerio vietos rezervavimo ženklas 5"/>
          <p:cNvSpPr>
            <a:spLocks noGrp="1"/>
          </p:cNvSpPr>
          <p:nvPr>
            <p:ph type="sldNum" sz="quarter" idx="12"/>
          </p:nvPr>
        </p:nvSpPr>
        <p:spPr/>
        <p:txBody>
          <a:bodyPr/>
          <a:lstStyle/>
          <a:p>
            <a:fld id="{228F6341-967E-4B88-BA9C-440FBF07795B}" type="slidenum">
              <a:rPr lang="lt-LT" smtClean="0"/>
              <a:t>‹#›</a:t>
            </a:fld>
            <a:endParaRPr lang="lt-LT"/>
          </a:p>
        </p:txBody>
      </p:sp>
    </p:spTree>
    <p:extLst>
      <p:ext uri="{BB962C8B-B14F-4D97-AF65-F5344CB8AC3E}">
        <p14:creationId xmlns:p14="http://schemas.microsoft.com/office/powerpoint/2010/main" val="2545634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p>
        </p:txBody>
      </p:sp>
      <p:sp>
        <p:nvSpPr>
          <p:cNvPr id="3" name="Turinio vietos rezervavimo ženklas 2"/>
          <p:cNvSpPr>
            <a:spLocks noGrp="1"/>
          </p:cNvSpPr>
          <p:nvPr>
            <p:ph idx="1"/>
          </p:nvPr>
        </p:nvSpPr>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p:cNvSpPr>
            <a:spLocks noGrp="1"/>
          </p:cNvSpPr>
          <p:nvPr>
            <p:ph type="dt" sz="half" idx="10"/>
          </p:nvPr>
        </p:nvSpPr>
        <p:spPr/>
        <p:txBody>
          <a:bodyPr/>
          <a:lstStyle/>
          <a:p>
            <a:fld id="{C1DFFF26-8931-4CB9-B40D-AB5259C3721D}" type="datetime1">
              <a:rPr lang="lt-LT" smtClean="0"/>
              <a:t>2024-06-27</a:t>
            </a:fld>
            <a:endParaRPr lang="lt-LT"/>
          </a:p>
        </p:txBody>
      </p:sp>
      <p:sp>
        <p:nvSpPr>
          <p:cNvPr id="5" name="Poraštės vietos rezervavimo ženklas 4"/>
          <p:cNvSpPr>
            <a:spLocks noGrp="1"/>
          </p:cNvSpPr>
          <p:nvPr>
            <p:ph type="ftr" sz="quarter" idx="11"/>
          </p:nvPr>
        </p:nvSpPr>
        <p:spPr/>
        <p:txBody>
          <a:bodyPr/>
          <a:lstStyle/>
          <a:p>
            <a:r>
              <a:rPr lang="lt-LT"/>
              <a:t>Vida Lisauskienė, lietuvių kalbos mokytoja ekspertė</a:t>
            </a:r>
          </a:p>
        </p:txBody>
      </p:sp>
      <p:sp>
        <p:nvSpPr>
          <p:cNvPr id="6" name="Skaidrės numerio vietos rezervavimo ženklas 5"/>
          <p:cNvSpPr>
            <a:spLocks noGrp="1"/>
          </p:cNvSpPr>
          <p:nvPr>
            <p:ph type="sldNum" sz="quarter" idx="12"/>
          </p:nvPr>
        </p:nvSpPr>
        <p:spPr/>
        <p:txBody>
          <a:bodyPr/>
          <a:lstStyle/>
          <a:p>
            <a:fld id="{228F6341-967E-4B88-BA9C-440FBF07795B}" type="slidenum">
              <a:rPr lang="lt-LT" smtClean="0"/>
              <a:t>‹#›</a:t>
            </a:fld>
            <a:endParaRPr lang="lt-LT"/>
          </a:p>
        </p:txBody>
      </p:sp>
    </p:spTree>
    <p:extLst>
      <p:ext uri="{BB962C8B-B14F-4D97-AF65-F5344CB8AC3E}">
        <p14:creationId xmlns:p14="http://schemas.microsoft.com/office/powerpoint/2010/main" val="1958017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1850" y="1709738"/>
            <a:ext cx="10515600" cy="2852737"/>
          </a:xfrm>
        </p:spPr>
        <p:txBody>
          <a:bodyPr anchor="b"/>
          <a:lstStyle>
            <a:lvl1pPr>
              <a:defRPr sz="6000"/>
            </a:lvl1pPr>
          </a:lstStyle>
          <a:p>
            <a:r>
              <a:rPr lang="lt-LT"/>
              <a:t>Spustelėję redag. ruoš. pavad. stilių</a:t>
            </a:r>
          </a:p>
        </p:txBody>
      </p:sp>
      <p:sp>
        <p:nvSpPr>
          <p:cNvPr id="3" name="Teksto vietos rezervavimo ženkla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Redaguoti šablono teksto stilius</a:t>
            </a:r>
          </a:p>
        </p:txBody>
      </p:sp>
      <p:sp>
        <p:nvSpPr>
          <p:cNvPr id="4" name="Datos vietos rezervavimo ženklas 3"/>
          <p:cNvSpPr>
            <a:spLocks noGrp="1"/>
          </p:cNvSpPr>
          <p:nvPr>
            <p:ph type="dt" sz="half" idx="10"/>
          </p:nvPr>
        </p:nvSpPr>
        <p:spPr/>
        <p:txBody>
          <a:bodyPr/>
          <a:lstStyle/>
          <a:p>
            <a:fld id="{9F4D29C0-DB5B-4FEF-BF7B-5705108DF352}" type="datetime1">
              <a:rPr lang="lt-LT" smtClean="0"/>
              <a:t>2024-06-27</a:t>
            </a:fld>
            <a:endParaRPr lang="lt-LT"/>
          </a:p>
        </p:txBody>
      </p:sp>
      <p:sp>
        <p:nvSpPr>
          <p:cNvPr id="5" name="Poraštės vietos rezervavimo ženklas 4"/>
          <p:cNvSpPr>
            <a:spLocks noGrp="1"/>
          </p:cNvSpPr>
          <p:nvPr>
            <p:ph type="ftr" sz="quarter" idx="11"/>
          </p:nvPr>
        </p:nvSpPr>
        <p:spPr/>
        <p:txBody>
          <a:bodyPr/>
          <a:lstStyle/>
          <a:p>
            <a:r>
              <a:rPr lang="lt-LT"/>
              <a:t>Vida Lisauskienė, lietuvių kalbos mokytoja ekspertė</a:t>
            </a:r>
          </a:p>
        </p:txBody>
      </p:sp>
      <p:sp>
        <p:nvSpPr>
          <p:cNvPr id="6" name="Skaidrės numerio vietos rezervavimo ženklas 5"/>
          <p:cNvSpPr>
            <a:spLocks noGrp="1"/>
          </p:cNvSpPr>
          <p:nvPr>
            <p:ph type="sldNum" sz="quarter" idx="12"/>
          </p:nvPr>
        </p:nvSpPr>
        <p:spPr/>
        <p:txBody>
          <a:bodyPr/>
          <a:lstStyle/>
          <a:p>
            <a:fld id="{228F6341-967E-4B88-BA9C-440FBF07795B}" type="slidenum">
              <a:rPr lang="lt-LT" smtClean="0"/>
              <a:t>‹#›</a:t>
            </a:fld>
            <a:endParaRPr lang="lt-LT"/>
          </a:p>
        </p:txBody>
      </p:sp>
    </p:spTree>
    <p:extLst>
      <p:ext uri="{BB962C8B-B14F-4D97-AF65-F5344CB8AC3E}">
        <p14:creationId xmlns:p14="http://schemas.microsoft.com/office/powerpoint/2010/main" val="1606624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p>
        </p:txBody>
      </p:sp>
      <p:sp>
        <p:nvSpPr>
          <p:cNvPr id="3" name="Turinio vietos rezervavimo ženklas 2"/>
          <p:cNvSpPr>
            <a:spLocks noGrp="1"/>
          </p:cNvSpPr>
          <p:nvPr>
            <p:ph sz="half" idx="1"/>
          </p:nvPr>
        </p:nvSpPr>
        <p:spPr>
          <a:xfrm>
            <a:off x="838200" y="1825625"/>
            <a:ext cx="5181600" cy="4351338"/>
          </a:xfrm>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Turinio vietos rezervavimo ženklas 3"/>
          <p:cNvSpPr>
            <a:spLocks noGrp="1"/>
          </p:cNvSpPr>
          <p:nvPr>
            <p:ph sz="half" idx="2"/>
          </p:nvPr>
        </p:nvSpPr>
        <p:spPr>
          <a:xfrm>
            <a:off x="6172200" y="1825625"/>
            <a:ext cx="5181600" cy="4351338"/>
          </a:xfrm>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Datos vietos rezervavimo ženklas 4"/>
          <p:cNvSpPr>
            <a:spLocks noGrp="1"/>
          </p:cNvSpPr>
          <p:nvPr>
            <p:ph type="dt" sz="half" idx="10"/>
          </p:nvPr>
        </p:nvSpPr>
        <p:spPr/>
        <p:txBody>
          <a:bodyPr/>
          <a:lstStyle/>
          <a:p>
            <a:fld id="{1C0521FE-5D6B-449C-BF79-B60FB948C312}" type="datetime1">
              <a:rPr lang="lt-LT" smtClean="0"/>
              <a:t>2024-06-27</a:t>
            </a:fld>
            <a:endParaRPr lang="lt-LT"/>
          </a:p>
        </p:txBody>
      </p:sp>
      <p:sp>
        <p:nvSpPr>
          <p:cNvPr id="6" name="Poraštės vietos rezervavimo ženklas 5"/>
          <p:cNvSpPr>
            <a:spLocks noGrp="1"/>
          </p:cNvSpPr>
          <p:nvPr>
            <p:ph type="ftr" sz="quarter" idx="11"/>
          </p:nvPr>
        </p:nvSpPr>
        <p:spPr/>
        <p:txBody>
          <a:bodyPr/>
          <a:lstStyle/>
          <a:p>
            <a:r>
              <a:rPr lang="lt-LT"/>
              <a:t>Vida Lisauskienė, lietuvių kalbos mokytoja ekspertė</a:t>
            </a:r>
          </a:p>
        </p:txBody>
      </p:sp>
      <p:sp>
        <p:nvSpPr>
          <p:cNvPr id="7" name="Skaidrės numerio vietos rezervavimo ženklas 6"/>
          <p:cNvSpPr>
            <a:spLocks noGrp="1"/>
          </p:cNvSpPr>
          <p:nvPr>
            <p:ph type="sldNum" sz="quarter" idx="12"/>
          </p:nvPr>
        </p:nvSpPr>
        <p:spPr/>
        <p:txBody>
          <a:bodyPr/>
          <a:lstStyle/>
          <a:p>
            <a:fld id="{228F6341-967E-4B88-BA9C-440FBF07795B}" type="slidenum">
              <a:rPr lang="lt-LT" smtClean="0"/>
              <a:t>‹#›</a:t>
            </a:fld>
            <a:endParaRPr lang="lt-LT"/>
          </a:p>
        </p:txBody>
      </p:sp>
    </p:spTree>
    <p:extLst>
      <p:ext uri="{BB962C8B-B14F-4D97-AF65-F5344CB8AC3E}">
        <p14:creationId xmlns:p14="http://schemas.microsoft.com/office/powerpoint/2010/main" val="4084643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365125"/>
            <a:ext cx="10515600" cy="1325563"/>
          </a:xfrm>
        </p:spPr>
        <p:txBody>
          <a:bodyPr/>
          <a:lstStyle/>
          <a:p>
            <a:r>
              <a:rPr lang="lt-LT"/>
              <a:t>Spustelėję redag. ruoš. pavad. stilių</a:t>
            </a:r>
          </a:p>
        </p:txBody>
      </p:sp>
      <p:sp>
        <p:nvSpPr>
          <p:cNvPr id="3" name="Teksto vietos rezervavimo ženkla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Redaguoti šablono teksto stilius</a:t>
            </a:r>
          </a:p>
        </p:txBody>
      </p:sp>
      <p:sp>
        <p:nvSpPr>
          <p:cNvPr id="4" name="Turinio vietos rezervavimo ženklas 3"/>
          <p:cNvSpPr>
            <a:spLocks noGrp="1"/>
          </p:cNvSpPr>
          <p:nvPr>
            <p:ph sz="half" idx="2"/>
          </p:nvPr>
        </p:nvSpPr>
        <p:spPr>
          <a:xfrm>
            <a:off x="839788" y="2505075"/>
            <a:ext cx="5157787" cy="3684588"/>
          </a:xfrm>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Teksto vietos rezervavimo ženkla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Redaguoti šablono teksto stilius</a:t>
            </a:r>
          </a:p>
        </p:txBody>
      </p:sp>
      <p:sp>
        <p:nvSpPr>
          <p:cNvPr id="6" name="Turinio vietos rezervavimo ženklas 5"/>
          <p:cNvSpPr>
            <a:spLocks noGrp="1"/>
          </p:cNvSpPr>
          <p:nvPr>
            <p:ph sz="quarter" idx="4"/>
          </p:nvPr>
        </p:nvSpPr>
        <p:spPr>
          <a:xfrm>
            <a:off x="6172200" y="2505075"/>
            <a:ext cx="5183188" cy="3684588"/>
          </a:xfrm>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7" name="Datos vietos rezervavimo ženklas 6"/>
          <p:cNvSpPr>
            <a:spLocks noGrp="1"/>
          </p:cNvSpPr>
          <p:nvPr>
            <p:ph type="dt" sz="half" idx="10"/>
          </p:nvPr>
        </p:nvSpPr>
        <p:spPr/>
        <p:txBody>
          <a:bodyPr/>
          <a:lstStyle/>
          <a:p>
            <a:fld id="{352B189C-9E0C-4726-B243-2CF4CDF789DA}" type="datetime1">
              <a:rPr lang="lt-LT" smtClean="0"/>
              <a:t>2024-06-27</a:t>
            </a:fld>
            <a:endParaRPr lang="lt-LT"/>
          </a:p>
        </p:txBody>
      </p:sp>
      <p:sp>
        <p:nvSpPr>
          <p:cNvPr id="8" name="Poraštės vietos rezervavimo ženklas 7"/>
          <p:cNvSpPr>
            <a:spLocks noGrp="1"/>
          </p:cNvSpPr>
          <p:nvPr>
            <p:ph type="ftr" sz="quarter" idx="11"/>
          </p:nvPr>
        </p:nvSpPr>
        <p:spPr/>
        <p:txBody>
          <a:bodyPr/>
          <a:lstStyle/>
          <a:p>
            <a:r>
              <a:rPr lang="lt-LT"/>
              <a:t>Vida Lisauskienė, lietuvių kalbos mokytoja ekspertė</a:t>
            </a:r>
          </a:p>
        </p:txBody>
      </p:sp>
      <p:sp>
        <p:nvSpPr>
          <p:cNvPr id="9" name="Skaidrės numerio vietos rezervavimo ženklas 8"/>
          <p:cNvSpPr>
            <a:spLocks noGrp="1"/>
          </p:cNvSpPr>
          <p:nvPr>
            <p:ph type="sldNum" sz="quarter" idx="12"/>
          </p:nvPr>
        </p:nvSpPr>
        <p:spPr/>
        <p:txBody>
          <a:bodyPr/>
          <a:lstStyle/>
          <a:p>
            <a:fld id="{228F6341-967E-4B88-BA9C-440FBF07795B}" type="slidenum">
              <a:rPr lang="lt-LT" smtClean="0"/>
              <a:t>‹#›</a:t>
            </a:fld>
            <a:endParaRPr lang="lt-LT"/>
          </a:p>
        </p:txBody>
      </p:sp>
    </p:spTree>
    <p:extLst>
      <p:ext uri="{BB962C8B-B14F-4D97-AF65-F5344CB8AC3E}">
        <p14:creationId xmlns:p14="http://schemas.microsoft.com/office/powerpoint/2010/main" val="3724860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p>
        </p:txBody>
      </p:sp>
      <p:sp>
        <p:nvSpPr>
          <p:cNvPr id="3" name="Datos vietos rezervavimo ženklas 2"/>
          <p:cNvSpPr>
            <a:spLocks noGrp="1"/>
          </p:cNvSpPr>
          <p:nvPr>
            <p:ph type="dt" sz="half" idx="10"/>
          </p:nvPr>
        </p:nvSpPr>
        <p:spPr/>
        <p:txBody>
          <a:bodyPr/>
          <a:lstStyle/>
          <a:p>
            <a:fld id="{73848F62-467A-4F46-9011-675630218E7D}" type="datetime1">
              <a:rPr lang="lt-LT" smtClean="0"/>
              <a:t>2024-06-27</a:t>
            </a:fld>
            <a:endParaRPr lang="lt-LT"/>
          </a:p>
        </p:txBody>
      </p:sp>
      <p:sp>
        <p:nvSpPr>
          <p:cNvPr id="4" name="Poraštės vietos rezervavimo ženklas 3"/>
          <p:cNvSpPr>
            <a:spLocks noGrp="1"/>
          </p:cNvSpPr>
          <p:nvPr>
            <p:ph type="ftr" sz="quarter" idx="11"/>
          </p:nvPr>
        </p:nvSpPr>
        <p:spPr/>
        <p:txBody>
          <a:bodyPr/>
          <a:lstStyle/>
          <a:p>
            <a:r>
              <a:rPr lang="lt-LT"/>
              <a:t>Vida Lisauskienė, lietuvių kalbos mokytoja ekspertė</a:t>
            </a:r>
          </a:p>
        </p:txBody>
      </p:sp>
      <p:sp>
        <p:nvSpPr>
          <p:cNvPr id="5" name="Skaidrės numerio vietos rezervavimo ženklas 4"/>
          <p:cNvSpPr>
            <a:spLocks noGrp="1"/>
          </p:cNvSpPr>
          <p:nvPr>
            <p:ph type="sldNum" sz="quarter" idx="12"/>
          </p:nvPr>
        </p:nvSpPr>
        <p:spPr/>
        <p:txBody>
          <a:bodyPr/>
          <a:lstStyle/>
          <a:p>
            <a:fld id="{228F6341-967E-4B88-BA9C-440FBF07795B}" type="slidenum">
              <a:rPr lang="lt-LT" smtClean="0"/>
              <a:t>‹#›</a:t>
            </a:fld>
            <a:endParaRPr lang="lt-LT"/>
          </a:p>
        </p:txBody>
      </p:sp>
    </p:spTree>
    <p:extLst>
      <p:ext uri="{BB962C8B-B14F-4D97-AF65-F5344CB8AC3E}">
        <p14:creationId xmlns:p14="http://schemas.microsoft.com/office/powerpoint/2010/main" val="2269466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FB0DAFFD-6C81-4850-959D-A1F297069204}" type="datetime1">
              <a:rPr lang="lt-LT" smtClean="0"/>
              <a:t>2024-06-27</a:t>
            </a:fld>
            <a:endParaRPr lang="lt-LT"/>
          </a:p>
        </p:txBody>
      </p:sp>
      <p:sp>
        <p:nvSpPr>
          <p:cNvPr id="3" name="Poraštės vietos rezervavimo ženklas 2"/>
          <p:cNvSpPr>
            <a:spLocks noGrp="1"/>
          </p:cNvSpPr>
          <p:nvPr>
            <p:ph type="ftr" sz="quarter" idx="11"/>
          </p:nvPr>
        </p:nvSpPr>
        <p:spPr/>
        <p:txBody>
          <a:bodyPr/>
          <a:lstStyle/>
          <a:p>
            <a:r>
              <a:rPr lang="lt-LT"/>
              <a:t>Vida Lisauskienė, lietuvių kalbos mokytoja ekspertė</a:t>
            </a:r>
          </a:p>
        </p:txBody>
      </p:sp>
      <p:sp>
        <p:nvSpPr>
          <p:cNvPr id="4" name="Skaidrės numerio vietos rezervavimo ženklas 3"/>
          <p:cNvSpPr>
            <a:spLocks noGrp="1"/>
          </p:cNvSpPr>
          <p:nvPr>
            <p:ph type="sldNum" sz="quarter" idx="12"/>
          </p:nvPr>
        </p:nvSpPr>
        <p:spPr/>
        <p:txBody>
          <a:bodyPr/>
          <a:lstStyle/>
          <a:p>
            <a:fld id="{228F6341-967E-4B88-BA9C-440FBF07795B}" type="slidenum">
              <a:rPr lang="lt-LT" smtClean="0"/>
              <a:t>‹#›</a:t>
            </a:fld>
            <a:endParaRPr lang="lt-LT"/>
          </a:p>
        </p:txBody>
      </p:sp>
    </p:spTree>
    <p:extLst>
      <p:ext uri="{BB962C8B-B14F-4D97-AF65-F5344CB8AC3E}">
        <p14:creationId xmlns:p14="http://schemas.microsoft.com/office/powerpoint/2010/main" val="3948118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p>
        </p:txBody>
      </p:sp>
      <p:sp>
        <p:nvSpPr>
          <p:cNvPr id="3" name="Turinio vietos rezervavimo ženkla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Redaguoti šablono teksto stilius</a:t>
            </a:r>
          </a:p>
        </p:txBody>
      </p:sp>
      <p:sp>
        <p:nvSpPr>
          <p:cNvPr id="5" name="Datos vietos rezervavimo ženklas 4"/>
          <p:cNvSpPr>
            <a:spLocks noGrp="1"/>
          </p:cNvSpPr>
          <p:nvPr>
            <p:ph type="dt" sz="half" idx="10"/>
          </p:nvPr>
        </p:nvSpPr>
        <p:spPr/>
        <p:txBody>
          <a:bodyPr/>
          <a:lstStyle/>
          <a:p>
            <a:fld id="{2A33E637-3EA5-4AE0-89D1-75890CB4D82A}" type="datetime1">
              <a:rPr lang="lt-LT" smtClean="0"/>
              <a:t>2024-06-27</a:t>
            </a:fld>
            <a:endParaRPr lang="lt-LT"/>
          </a:p>
        </p:txBody>
      </p:sp>
      <p:sp>
        <p:nvSpPr>
          <p:cNvPr id="6" name="Poraštės vietos rezervavimo ženklas 5"/>
          <p:cNvSpPr>
            <a:spLocks noGrp="1"/>
          </p:cNvSpPr>
          <p:nvPr>
            <p:ph type="ftr" sz="quarter" idx="11"/>
          </p:nvPr>
        </p:nvSpPr>
        <p:spPr/>
        <p:txBody>
          <a:bodyPr/>
          <a:lstStyle/>
          <a:p>
            <a:r>
              <a:rPr lang="lt-LT"/>
              <a:t>Vida Lisauskienė, lietuvių kalbos mokytoja ekspertė</a:t>
            </a:r>
          </a:p>
        </p:txBody>
      </p:sp>
      <p:sp>
        <p:nvSpPr>
          <p:cNvPr id="7" name="Skaidrės numerio vietos rezervavimo ženklas 6"/>
          <p:cNvSpPr>
            <a:spLocks noGrp="1"/>
          </p:cNvSpPr>
          <p:nvPr>
            <p:ph type="sldNum" sz="quarter" idx="12"/>
          </p:nvPr>
        </p:nvSpPr>
        <p:spPr/>
        <p:txBody>
          <a:bodyPr/>
          <a:lstStyle/>
          <a:p>
            <a:fld id="{228F6341-967E-4B88-BA9C-440FBF07795B}" type="slidenum">
              <a:rPr lang="lt-LT" smtClean="0"/>
              <a:t>‹#›</a:t>
            </a:fld>
            <a:endParaRPr lang="lt-LT"/>
          </a:p>
        </p:txBody>
      </p:sp>
    </p:spTree>
    <p:extLst>
      <p:ext uri="{BB962C8B-B14F-4D97-AF65-F5344CB8AC3E}">
        <p14:creationId xmlns:p14="http://schemas.microsoft.com/office/powerpoint/2010/main" val="1562437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p>
        </p:txBody>
      </p:sp>
      <p:sp>
        <p:nvSpPr>
          <p:cNvPr id="3" name="Paveikslėlio vietos rezervavimo ženkla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Redaguoti šablono teksto stilius</a:t>
            </a:r>
          </a:p>
        </p:txBody>
      </p:sp>
      <p:sp>
        <p:nvSpPr>
          <p:cNvPr id="5" name="Datos vietos rezervavimo ženklas 4"/>
          <p:cNvSpPr>
            <a:spLocks noGrp="1"/>
          </p:cNvSpPr>
          <p:nvPr>
            <p:ph type="dt" sz="half" idx="10"/>
          </p:nvPr>
        </p:nvSpPr>
        <p:spPr/>
        <p:txBody>
          <a:bodyPr/>
          <a:lstStyle/>
          <a:p>
            <a:fld id="{BCADA227-76E1-4CA2-8AA5-0093B883BF01}" type="datetime1">
              <a:rPr lang="lt-LT" smtClean="0"/>
              <a:t>2024-06-27</a:t>
            </a:fld>
            <a:endParaRPr lang="lt-LT"/>
          </a:p>
        </p:txBody>
      </p:sp>
      <p:sp>
        <p:nvSpPr>
          <p:cNvPr id="6" name="Poraštės vietos rezervavimo ženklas 5"/>
          <p:cNvSpPr>
            <a:spLocks noGrp="1"/>
          </p:cNvSpPr>
          <p:nvPr>
            <p:ph type="ftr" sz="quarter" idx="11"/>
          </p:nvPr>
        </p:nvSpPr>
        <p:spPr/>
        <p:txBody>
          <a:bodyPr/>
          <a:lstStyle/>
          <a:p>
            <a:r>
              <a:rPr lang="lt-LT"/>
              <a:t>Vida Lisauskienė, lietuvių kalbos mokytoja ekspertė</a:t>
            </a:r>
          </a:p>
        </p:txBody>
      </p:sp>
      <p:sp>
        <p:nvSpPr>
          <p:cNvPr id="7" name="Skaidrės numerio vietos rezervavimo ženklas 6"/>
          <p:cNvSpPr>
            <a:spLocks noGrp="1"/>
          </p:cNvSpPr>
          <p:nvPr>
            <p:ph type="sldNum" sz="quarter" idx="12"/>
          </p:nvPr>
        </p:nvSpPr>
        <p:spPr/>
        <p:txBody>
          <a:bodyPr/>
          <a:lstStyle/>
          <a:p>
            <a:fld id="{228F6341-967E-4B88-BA9C-440FBF07795B}" type="slidenum">
              <a:rPr lang="lt-LT" smtClean="0"/>
              <a:t>‹#›</a:t>
            </a:fld>
            <a:endParaRPr lang="lt-LT"/>
          </a:p>
        </p:txBody>
      </p:sp>
    </p:spTree>
    <p:extLst>
      <p:ext uri="{BB962C8B-B14F-4D97-AF65-F5344CB8AC3E}">
        <p14:creationId xmlns:p14="http://schemas.microsoft.com/office/powerpoint/2010/main" val="491976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 ruoš. pavad. stilių</a:t>
            </a:r>
          </a:p>
        </p:txBody>
      </p:sp>
      <p:sp>
        <p:nvSpPr>
          <p:cNvPr id="3" name="Teksto vietos rezervavimo ženkla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BD2A2A-0379-4C9E-BEF1-3FD3A0EA91FB}" type="datetime1">
              <a:rPr lang="lt-LT" smtClean="0"/>
              <a:t>2024-06-27</a:t>
            </a:fld>
            <a:endParaRPr lang="lt-LT"/>
          </a:p>
        </p:txBody>
      </p:sp>
      <p:sp>
        <p:nvSpPr>
          <p:cNvPr id="5" name="Poraštės vietos rezervavimo ženkla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lt-LT"/>
              <a:t>Vida Lisauskienė, lietuvių kalbos mokytoja ekspertė</a:t>
            </a:r>
          </a:p>
        </p:txBody>
      </p:sp>
      <p:sp>
        <p:nvSpPr>
          <p:cNvPr id="6" name="Skaidrės numerio vietos rezervavimo ženkla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8F6341-967E-4B88-BA9C-440FBF07795B}" type="slidenum">
              <a:rPr lang="lt-LT" smtClean="0"/>
              <a:t>‹#›</a:t>
            </a:fld>
            <a:endParaRPr lang="lt-LT"/>
          </a:p>
        </p:txBody>
      </p:sp>
    </p:spTree>
    <p:extLst>
      <p:ext uri="{BB962C8B-B14F-4D97-AF65-F5344CB8AC3E}">
        <p14:creationId xmlns:p14="http://schemas.microsoft.com/office/powerpoint/2010/main" val="18463760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vle.lt/straipsnis/analogija/" TargetMode="External"/><Relationship Id="rId2" Type="http://schemas.openxmlformats.org/officeDocument/2006/relationships/hyperlink" Target="https://www.vle.lt/83361"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www.zodynas.lt/terminu-zodynas/M/mintinis" TargetMode="External"/><Relationship Id="rId3" Type="http://schemas.openxmlformats.org/officeDocument/2006/relationships/hyperlink" Target="https://www.zodynas.lt/terminu-zodynas/P/priemimas" TargetMode="External"/><Relationship Id="rId7" Type="http://schemas.openxmlformats.org/officeDocument/2006/relationships/hyperlink" Target="https://www.zodynas.lt/terminu-zodynas/S/sumanymas" TargetMode="External"/><Relationship Id="rId2" Type="http://schemas.openxmlformats.org/officeDocument/2006/relationships/hyperlink" Target="https://www.zodynas.lt/terminu-zodynas/S/suemimas" TargetMode="External"/><Relationship Id="rId1" Type="http://schemas.openxmlformats.org/officeDocument/2006/relationships/slideLayout" Target="../slideLayouts/slideLayout2.xml"/><Relationship Id="rId6" Type="http://schemas.openxmlformats.org/officeDocument/2006/relationships/hyperlink" Target="https://www.zodynas.lt/terminu-zodynas/S/samprata" TargetMode="External"/><Relationship Id="rId5" Type="http://schemas.openxmlformats.org/officeDocument/2006/relationships/hyperlink" Target="https://www.zodynas.lt/terminu-zodynas/S/sistema" TargetMode="External"/><Relationship Id="rId10" Type="http://schemas.openxmlformats.org/officeDocument/2006/relationships/hyperlink" Target="https://www.zodynas.lt/terminu-zodynas/P/planas" TargetMode="External"/><Relationship Id="rId4" Type="http://schemas.openxmlformats.org/officeDocument/2006/relationships/hyperlink" Target="https://www.zodynas.lt/terminu-zodynas/N/nors" TargetMode="External"/><Relationship Id="rId9" Type="http://schemas.openxmlformats.org/officeDocument/2006/relationships/hyperlink" Target="https://www.zodynas.lt/terminu-zodynas/P/projekta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t.wikipedia.org/wiki/1999" TargetMode="External"/><Relationship Id="rId2" Type="http://schemas.openxmlformats.org/officeDocument/2006/relationships/hyperlink" Target="https://lt.wikipedia.org/wiki/1990" TargetMode="External"/><Relationship Id="rId1" Type="http://schemas.openxmlformats.org/officeDocument/2006/relationships/slideLayout" Target="../slideLayouts/slideLayout2.xml"/><Relationship Id="rId4" Type="http://schemas.openxmlformats.org/officeDocument/2006/relationships/hyperlink" Target="https://lt.wikipedia.org/wiki/2002"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literaturairmenas.lt/"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8" Type="http://schemas.openxmlformats.org/officeDocument/2006/relationships/hyperlink" Target="https://www.vle.lt/72385" TargetMode="External"/><Relationship Id="rId3" Type="http://schemas.openxmlformats.org/officeDocument/2006/relationships/hyperlink" Target="https://www.vle.lt/straipsnis/antanas-a-jonynas/" TargetMode="External"/><Relationship Id="rId7" Type="http://schemas.openxmlformats.org/officeDocument/2006/relationships/hyperlink" Target="https://www.vle.lt/straipsnis/prozopopeja/" TargetMode="External"/><Relationship Id="rId2" Type="http://schemas.openxmlformats.org/officeDocument/2006/relationships/hyperlink" Target="https://www.vle.lt/straipsnis/tropas/" TargetMode="External"/><Relationship Id="rId1" Type="http://schemas.openxmlformats.org/officeDocument/2006/relationships/slideLayout" Target="../slideLayouts/slideLayout2.xml"/><Relationship Id="rId6" Type="http://schemas.openxmlformats.org/officeDocument/2006/relationships/hyperlink" Target="https://www.vle.lt/straipsnis/personifikacija/" TargetMode="External"/><Relationship Id="rId5" Type="http://schemas.openxmlformats.org/officeDocument/2006/relationships/hyperlink" Target="https://www.vle.lt/38613" TargetMode="External"/><Relationship Id="rId10" Type="http://schemas.openxmlformats.org/officeDocument/2006/relationships/hyperlink" Target="https://www.vle.lt/straipsnis/metafora/" TargetMode="External"/><Relationship Id="rId4" Type="http://schemas.openxmlformats.org/officeDocument/2006/relationships/hyperlink" Target="https://www.vle.lt/7676" TargetMode="External"/><Relationship Id="rId9" Type="http://schemas.openxmlformats.org/officeDocument/2006/relationships/hyperlink" Target="https://www.vle.lt/100664"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bernardinai.lt/2013-06-19-donaldo-kajoko-eseistines-uzsklandeles-knygoje-lapes-gaudymas/" TargetMode="External"/><Relationship Id="rId2" Type="http://schemas.openxmlformats.org/officeDocument/2006/relationships/hyperlink" Target="https://literaturairmenas.lt/literatura/audinga-pelurityte-kajoko-zvereliai"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hyperlink" Target="https://www.vle.lt/straipsnis/parabole-1/"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galerija.kvb.lt/picture.php?/13524/category/1383"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lt.internetoteka.com/publication/14154"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vle.lt/Straipsnis/ese-53328"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8" Type="http://schemas.openxmlformats.org/officeDocument/2006/relationships/hyperlink" Target="https://www.google.com/search?client=firefox-b-d&amp;q=sigitas+parulksi+knygos" TargetMode="External"/><Relationship Id="rId13" Type="http://schemas.openxmlformats.org/officeDocument/2006/relationships/hyperlink" Target="http://literaturairmenas.lt/" TargetMode="External"/><Relationship Id="rId3" Type="http://schemas.openxmlformats.org/officeDocument/2006/relationships/hyperlink" Target="https://www.vle.lt/straipsnis/analogija/" TargetMode="External"/><Relationship Id="rId7" Type="http://schemas.openxmlformats.org/officeDocument/2006/relationships/hyperlink" Target="https://lt.wikipedia.org/wiki/Sigitas_Parulskis" TargetMode="External"/><Relationship Id="rId12" Type="http://schemas.openxmlformats.org/officeDocument/2006/relationships/hyperlink" Target="https://www.bernardinai.lt/2013-06-19-donaldo-kajoko-eseistines-uzsklandeles-knygoje-lapes-gaudymas" TargetMode="External"/><Relationship Id="rId2" Type="http://schemas.openxmlformats.org/officeDocument/2006/relationships/hyperlink" Target="https://www.vle.lt/Straipsnis/ese-53328" TargetMode="External"/><Relationship Id="rId1" Type="http://schemas.openxmlformats.org/officeDocument/2006/relationships/slideLayout" Target="../slideLayouts/slideLayout2.xml"/><Relationship Id="rId6" Type="http://schemas.openxmlformats.org/officeDocument/2006/relationships/hyperlink" Target="https://lt.wikipedia.org/wiki/Mi%C5%A1elis_de_Montenis" TargetMode="External"/><Relationship Id="rId11" Type="http://schemas.openxmlformats.org/officeDocument/2006/relationships/hyperlink" Target="https://lt.internetoteka.com/publication/14154" TargetMode="External"/><Relationship Id="rId5" Type="http://schemas.openxmlformats.org/officeDocument/2006/relationships/hyperlink" Target="https://tzz.lt/" TargetMode="External"/><Relationship Id="rId15" Type="http://schemas.openxmlformats.org/officeDocument/2006/relationships/hyperlink" Target="https://literaturairmenas.lt/literatura/audinga-pelurityte-kajoko-zvereliai" TargetMode="External"/><Relationship Id="rId10" Type="http://schemas.openxmlformats.org/officeDocument/2006/relationships/hyperlink" Target="https://galerija.kvb.lt/picture.php?/13524/category/1383" TargetMode="External"/><Relationship Id="rId4" Type="http://schemas.openxmlformats.org/officeDocument/2006/relationships/hyperlink" Target="http://www.&#353;altiniai.info/files/literatura/LB00/Lucijus_An%C4%97jus_Seneka._Lai%C5%A1kai_Lucilijui.LB4800.pdf" TargetMode="External"/><Relationship Id="rId9" Type="http://schemas.openxmlformats.org/officeDocument/2006/relationships/hyperlink" Target="https://www.google.com/search?client=firefox-b-d&amp;q=Montenis+knygos" TargetMode="External"/><Relationship Id="rId14" Type="http://schemas.openxmlformats.org/officeDocument/2006/relationships/hyperlink" Target="https://www.rasyk.lt/knygos/lietaus-migla-lu-kalne/1245"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hyperlink" Target="http://www.&#353;altiniai.info/files/literatura/LB00/Lucijus_An%C4%97jus_Seneka._Lai%C5%A1kai_Lucilijui.LB4800.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07F64-3A9E-4860-825B-C0F108697E2F}"/>
              </a:ext>
            </a:extLst>
          </p:cNvPr>
          <p:cNvSpPr>
            <a:spLocks noGrp="1"/>
          </p:cNvSpPr>
          <p:nvPr>
            <p:ph type="title"/>
          </p:nvPr>
        </p:nvSpPr>
        <p:spPr/>
        <p:txBody>
          <a:bodyPr/>
          <a:lstStyle/>
          <a:p>
            <a:pPr algn="ctr"/>
            <a:r>
              <a:rPr lang="lt-LT" dirty="0" err="1"/>
              <a:t>Esė</a:t>
            </a:r>
            <a:r>
              <a:rPr lang="lt-LT" dirty="0"/>
              <a:t> </a:t>
            </a:r>
            <a:r>
              <a:rPr lang="lt-LT"/>
              <a:t>žanras (S</a:t>
            </a:r>
            <a:r>
              <a:rPr lang="lt-LT" dirty="0"/>
              <a:t>. Parulskis, D. Kajokas) ir užduotys </a:t>
            </a:r>
          </a:p>
        </p:txBody>
      </p:sp>
      <p:sp>
        <p:nvSpPr>
          <p:cNvPr id="4" name="Footer Placeholder 3">
            <a:extLst>
              <a:ext uri="{FF2B5EF4-FFF2-40B4-BE49-F238E27FC236}">
                <a16:creationId xmlns:a16="http://schemas.microsoft.com/office/drawing/2014/main" id="{BE82E684-5D6F-4DF5-B7C8-3603A9A9FAD6}"/>
              </a:ext>
            </a:extLst>
          </p:cNvPr>
          <p:cNvSpPr>
            <a:spLocks noGrp="1"/>
          </p:cNvSpPr>
          <p:nvPr>
            <p:ph type="ftr" sz="quarter" idx="11"/>
          </p:nvPr>
        </p:nvSpPr>
        <p:spPr/>
        <p:txBody>
          <a:bodyPr/>
          <a:lstStyle/>
          <a:p>
            <a:r>
              <a:rPr lang="lt-LT"/>
              <a:t>Vida Lisauskienė, lietuvių kalbos mokytoja ekspertė</a:t>
            </a:r>
          </a:p>
        </p:txBody>
      </p:sp>
      <p:pic>
        <p:nvPicPr>
          <p:cNvPr id="1026" name="Picture 2" descr="Lituanistų sambūris | Vilnius">
            <a:extLst>
              <a:ext uri="{FF2B5EF4-FFF2-40B4-BE49-F238E27FC236}">
                <a16:creationId xmlns:a16="http://schemas.microsoft.com/office/drawing/2014/main" id="{4B5E4FFC-363B-4D86-BAA5-D119C7F9B98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24437" y="2929731"/>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588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a:t> Užduotis</a:t>
            </a:r>
          </a:p>
        </p:txBody>
      </p:sp>
      <p:sp>
        <p:nvSpPr>
          <p:cNvPr id="3" name="Turinio vietos rezervavimo ženklas 2"/>
          <p:cNvSpPr>
            <a:spLocks noGrp="1"/>
          </p:cNvSpPr>
          <p:nvPr>
            <p:ph idx="1"/>
          </p:nvPr>
        </p:nvSpPr>
        <p:spPr/>
        <p:txBody>
          <a:bodyPr>
            <a:normAutofit/>
          </a:bodyPr>
          <a:lstStyle/>
          <a:p>
            <a:pPr marL="514350" indent="-514350">
              <a:buAutoNum type="arabicPeriod"/>
            </a:pPr>
            <a:r>
              <a:rPr lang="lt-LT" dirty="0"/>
              <a:t>Kokius esė  žanro bruožus atpažįstame pateiktame tekste?</a:t>
            </a:r>
          </a:p>
          <a:p>
            <a:pPr marL="514350" indent="-514350">
              <a:buFont typeface="+mj-lt"/>
              <a:buAutoNum type="arabicPeriod"/>
            </a:pPr>
            <a:r>
              <a:rPr lang="lt-LT" dirty="0"/>
              <a:t> Suformuluokite svarstomą problemą.</a:t>
            </a:r>
          </a:p>
          <a:p>
            <a:pPr marL="514350" indent="-514350">
              <a:buFont typeface="+mj-lt"/>
              <a:buAutoNum type="arabicPeriod"/>
            </a:pPr>
            <a:r>
              <a:rPr lang="lt-LT" dirty="0"/>
              <a:t> Raskite frazes, kuriomis išreiškiamas autoriaus požiūris. Koks jis?</a:t>
            </a:r>
          </a:p>
          <a:p>
            <a:pPr marL="514350" indent="-514350">
              <a:buFont typeface="+mj-lt"/>
              <a:buAutoNum type="arabicPeriod"/>
            </a:pPr>
            <a:r>
              <a:rPr lang="lt-LT" dirty="0"/>
              <a:t> Kokie įterpiniai rodo autoriaus pastangas išvengti kategoriško vertinimo?</a:t>
            </a:r>
          </a:p>
          <a:p>
            <a:pPr marL="514350" indent="-514350">
              <a:buFont typeface="+mj-lt"/>
              <a:buAutoNum type="arabicPeriod"/>
            </a:pPr>
            <a:r>
              <a:rPr lang="lt-LT" dirty="0"/>
              <a:t> Kokių minčių sukėlė autoriaus vertinimas?</a:t>
            </a:r>
          </a:p>
          <a:p>
            <a:pPr marL="0" indent="0">
              <a:buNone/>
            </a:pPr>
            <a:r>
              <a:rPr lang="lt-LT" i="1" dirty="0"/>
              <a:t> </a:t>
            </a:r>
          </a:p>
          <a:p>
            <a:endParaRPr lang="lt-LT" dirty="0"/>
          </a:p>
        </p:txBody>
      </p:sp>
      <p:sp>
        <p:nvSpPr>
          <p:cNvPr id="4" name="Poraštės vietos rezervavimo ženklas 3"/>
          <p:cNvSpPr>
            <a:spLocks noGrp="1"/>
          </p:cNvSpPr>
          <p:nvPr>
            <p:ph type="ftr" sz="quarter" idx="11"/>
          </p:nvPr>
        </p:nvSpPr>
        <p:spPr/>
        <p:txBody>
          <a:bodyPr/>
          <a:lstStyle/>
          <a:p>
            <a:r>
              <a:rPr lang="lt-LT"/>
              <a:t>Vida Lisauskienė, lietuvių kalbos mokytoja ekspertė</a:t>
            </a:r>
          </a:p>
        </p:txBody>
      </p:sp>
    </p:spTree>
    <p:extLst>
      <p:ext uri="{BB962C8B-B14F-4D97-AF65-F5344CB8AC3E}">
        <p14:creationId xmlns:p14="http://schemas.microsoft.com/office/powerpoint/2010/main" val="3602455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a:t> Analogija– esė minties raiškos forma</a:t>
            </a:r>
          </a:p>
        </p:txBody>
      </p:sp>
      <p:sp>
        <p:nvSpPr>
          <p:cNvPr id="3" name="Turinio vietos rezervavimo ženklas 2"/>
          <p:cNvSpPr>
            <a:spLocks noGrp="1"/>
          </p:cNvSpPr>
          <p:nvPr>
            <p:ph idx="1"/>
          </p:nvPr>
        </p:nvSpPr>
        <p:spPr/>
        <p:txBody>
          <a:bodyPr>
            <a:normAutofit fontScale="85000" lnSpcReduction="20000"/>
          </a:bodyPr>
          <a:lstStyle/>
          <a:p>
            <a:pPr marL="0" indent="0">
              <a:buNone/>
            </a:pPr>
            <a:r>
              <a:rPr lang="lt-LT" dirty="0" err="1"/>
              <a:t>analògija</a:t>
            </a:r>
            <a:r>
              <a:rPr lang="lt-LT" dirty="0"/>
              <a:t> (</a:t>
            </a:r>
            <a:r>
              <a:rPr lang="lt-LT" dirty="0" err="1"/>
              <a:t>gr</a:t>
            </a:r>
            <a:r>
              <a:rPr lang="lt-LT" dirty="0"/>
              <a:t>. </a:t>
            </a:r>
            <a:r>
              <a:rPr lang="lt-LT" i="1" dirty="0" err="1"/>
              <a:t>analogia</a:t>
            </a:r>
            <a:r>
              <a:rPr lang="lt-LT" dirty="0"/>
              <a:t> – atitikimas), </a:t>
            </a:r>
            <a:r>
              <a:rPr lang="lt-LT" dirty="0">
                <a:solidFill>
                  <a:srgbClr val="00B050"/>
                </a:solidFill>
              </a:rPr>
              <a:t>logikoje – samprotavimas, kuriame iš dviejų objektų sutapimo vienais požymiais daroma išvada, kad tie objektai sutampa ir kitais požymiais. </a:t>
            </a:r>
            <a:r>
              <a:rPr lang="lt-LT" dirty="0"/>
              <a:t>Esama ir kitokių samprotavimo pagal analogiją būdų: </a:t>
            </a:r>
            <a:r>
              <a:rPr lang="lt-LT" dirty="0" err="1"/>
              <a:t>kauzalinėje</a:t>
            </a:r>
            <a:r>
              <a:rPr lang="lt-LT" dirty="0"/>
              <a:t> analogijoje analogiškais vadinami reiškiniai, sukeliami vienodų priežasčių, funkcinėje analogijoje sistemos tapatinamos remiantis jų funkcijų vienodumu. </a:t>
            </a:r>
            <a:r>
              <a:rPr lang="lt-LT" dirty="0">
                <a:solidFill>
                  <a:srgbClr val="00B050"/>
                </a:solidFill>
              </a:rPr>
              <a:t>Analogija žymi ne tik daiktų bei reiškinių, bet ir minčių, idėjų, koncepcijų panašumą, vienodumą, atitikimą. Ja siekiama atrasti nežinomą požymį remiantis įgyta informacija, vieno objekto savybes ir santykius perkelti kitam objektui. </a:t>
            </a:r>
            <a:r>
              <a:rPr lang="lt-LT" dirty="0"/>
              <a:t>Analogijos, kaip nededukcinio </a:t>
            </a:r>
            <a:r>
              <a:rPr lang="lt-LT" dirty="0">
                <a:hlinkClick r:id="rId2"/>
              </a:rPr>
              <a:t>samprotavimo</a:t>
            </a:r>
            <a:r>
              <a:rPr lang="lt-LT" dirty="0"/>
              <a:t>, išvados tikėtinumą padidina lyginamųjų objektų bendrų požymių reikšmingumas ir skaičius. </a:t>
            </a:r>
            <a:r>
              <a:rPr lang="lt-LT" dirty="0">
                <a:solidFill>
                  <a:srgbClr val="00B050"/>
                </a:solidFill>
              </a:rPr>
              <a:t>Analogijos išvada teoriškai įrodoma nustačius būtiną objektams bendrų požymių ir perkeliamo požymio ryšį. </a:t>
            </a:r>
            <a:r>
              <a:rPr lang="lt-LT" dirty="0"/>
              <a:t>Analogijos metodas būdingas ne tik nebrandžiam mokslui, jo euristinė reikšmė svarbi ir dabartiniame moksle. Analogija yra vienas mokslo ir technikos pažangos pagalbinių metodų; dažnai būna vaisingos hipotezės sukūrimo prielaida. Ja remiasi panašumo teorija, modeliavimas. Istorinės analogijos dėl pakitusių sąlygų naudojamos atsargiai. </a:t>
            </a:r>
            <a:r>
              <a:rPr lang="lt-LT" dirty="0">
                <a:hlinkClick r:id="rId3"/>
              </a:rPr>
              <a:t>https://www.vle.lt/straipsnis/analogija/</a:t>
            </a:r>
            <a:endParaRPr lang="lt-LT" dirty="0"/>
          </a:p>
          <a:p>
            <a:pPr marL="0" indent="0">
              <a:buNone/>
            </a:pPr>
            <a:endParaRPr lang="lt-LT" dirty="0"/>
          </a:p>
          <a:p>
            <a:pPr marL="0" indent="0">
              <a:buNone/>
            </a:pPr>
            <a:endParaRPr lang="lt-LT" dirty="0"/>
          </a:p>
        </p:txBody>
      </p:sp>
      <p:sp>
        <p:nvSpPr>
          <p:cNvPr id="4" name="Poraštės vietos rezervavimo ženklas 3"/>
          <p:cNvSpPr>
            <a:spLocks noGrp="1"/>
          </p:cNvSpPr>
          <p:nvPr>
            <p:ph type="ftr" sz="quarter" idx="11"/>
          </p:nvPr>
        </p:nvSpPr>
        <p:spPr/>
        <p:txBody>
          <a:bodyPr/>
          <a:lstStyle/>
          <a:p>
            <a:r>
              <a:rPr lang="lt-LT"/>
              <a:t>Vida Lisauskienė, lietuvių kalbos mokytoja ekspertė</a:t>
            </a:r>
          </a:p>
        </p:txBody>
      </p:sp>
    </p:spTree>
    <p:extLst>
      <p:ext uri="{BB962C8B-B14F-4D97-AF65-F5344CB8AC3E}">
        <p14:creationId xmlns:p14="http://schemas.microsoft.com/office/powerpoint/2010/main" val="2440180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a:t> Apie Sigitą Parulskį</a:t>
            </a:r>
          </a:p>
        </p:txBody>
      </p:sp>
      <p:sp>
        <p:nvSpPr>
          <p:cNvPr id="3" name="Turinio vietos rezervavimo ženklas 2"/>
          <p:cNvSpPr>
            <a:spLocks noGrp="1"/>
          </p:cNvSpPr>
          <p:nvPr>
            <p:ph idx="1"/>
          </p:nvPr>
        </p:nvSpPr>
        <p:spPr/>
        <p:txBody>
          <a:bodyPr>
            <a:normAutofit/>
          </a:bodyPr>
          <a:lstStyle/>
          <a:p>
            <a:pPr marL="0" indent="0">
              <a:buNone/>
            </a:pPr>
            <a:r>
              <a:rPr lang="lt-LT" sz="1800" dirty="0"/>
              <a:t>Sigitas Parulskis (g. 1965 m. vasario 10 d. </a:t>
            </a:r>
            <a:r>
              <a:rPr lang="lt-LT" sz="1800" dirty="0" err="1"/>
              <a:t>Obeliuose</a:t>
            </a:r>
            <a:r>
              <a:rPr lang="lt-LT" sz="1800" dirty="0"/>
              <a:t>, Rokiškio raj.) – poetas,</a:t>
            </a:r>
          </a:p>
          <a:p>
            <a:pPr marL="0" indent="0">
              <a:buNone/>
            </a:pPr>
            <a:r>
              <a:rPr lang="lt-LT" sz="1800" dirty="0"/>
              <a:t> eseistas, dramaturgas, kritikas, vertėjas.</a:t>
            </a:r>
          </a:p>
        </p:txBody>
      </p:sp>
      <p:sp>
        <p:nvSpPr>
          <p:cNvPr id="4" name="Poraštės vietos rezervavimo ženklas 3"/>
          <p:cNvSpPr>
            <a:spLocks noGrp="1"/>
          </p:cNvSpPr>
          <p:nvPr>
            <p:ph type="ftr" sz="quarter" idx="11"/>
          </p:nvPr>
        </p:nvSpPr>
        <p:spPr/>
        <p:txBody>
          <a:bodyPr/>
          <a:lstStyle/>
          <a:p>
            <a:r>
              <a:rPr lang="lt-LT"/>
              <a:t>Vida Lisauskienė, lietuvių kalbos mokytoja ekspertė</a:t>
            </a:r>
          </a:p>
        </p:txBody>
      </p:sp>
      <p:pic>
        <p:nvPicPr>
          <p:cNvPr id="7" name="Paveikslėlis 6"/>
          <p:cNvPicPr>
            <a:picLocks noChangeAspect="1"/>
          </p:cNvPicPr>
          <p:nvPr/>
        </p:nvPicPr>
        <p:blipFill>
          <a:blip r:embed="rId2"/>
          <a:stretch>
            <a:fillRect/>
          </a:stretch>
        </p:blipFill>
        <p:spPr>
          <a:xfrm>
            <a:off x="9810750" y="142101"/>
            <a:ext cx="2133600" cy="2143125"/>
          </a:xfrm>
          <a:prstGeom prst="rect">
            <a:avLst/>
          </a:prstGeom>
        </p:spPr>
      </p:pic>
      <p:pic>
        <p:nvPicPr>
          <p:cNvPr id="8" name="Paveikslėlis 7"/>
          <p:cNvPicPr>
            <a:picLocks noChangeAspect="1"/>
          </p:cNvPicPr>
          <p:nvPr/>
        </p:nvPicPr>
        <p:blipFill>
          <a:blip r:embed="rId3"/>
          <a:stretch>
            <a:fillRect/>
          </a:stretch>
        </p:blipFill>
        <p:spPr>
          <a:xfrm>
            <a:off x="554308" y="2796516"/>
            <a:ext cx="1181100" cy="1800225"/>
          </a:xfrm>
          <a:prstGeom prst="rect">
            <a:avLst/>
          </a:prstGeom>
        </p:spPr>
      </p:pic>
      <p:pic>
        <p:nvPicPr>
          <p:cNvPr id="9" name="Paveikslėlis 8"/>
          <p:cNvPicPr>
            <a:picLocks noChangeAspect="1"/>
          </p:cNvPicPr>
          <p:nvPr/>
        </p:nvPicPr>
        <p:blipFill>
          <a:blip r:embed="rId4"/>
          <a:stretch>
            <a:fillRect/>
          </a:stretch>
        </p:blipFill>
        <p:spPr>
          <a:xfrm>
            <a:off x="1824264" y="3855882"/>
            <a:ext cx="1181100" cy="1800225"/>
          </a:xfrm>
          <a:prstGeom prst="rect">
            <a:avLst/>
          </a:prstGeom>
        </p:spPr>
      </p:pic>
      <p:pic>
        <p:nvPicPr>
          <p:cNvPr id="10" name="Paveikslėlis 9"/>
          <p:cNvPicPr>
            <a:picLocks noChangeAspect="1"/>
          </p:cNvPicPr>
          <p:nvPr/>
        </p:nvPicPr>
        <p:blipFill>
          <a:blip r:embed="rId5"/>
          <a:stretch>
            <a:fillRect/>
          </a:stretch>
        </p:blipFill>
        <p:spPr>
          <a:xfrm>
            <a:off x="3022447" y="2796515"/>
            <a:ext cx="1181100" cy="1800225"/>
          </a:xfrm>
          <a:prstGeom prst="rect">
            <a:avLst/>
          </a:prstGeom>
        </p:spPr>
      </p:pic>
      <p:pic>
        <p:nvPicPr>
          <p:cNvPr id="11" name="Paveikslėlis 10"/>
          <p:cNvPicPr>
            <a:picLocks noChangeAspect="1"/>
          </p:cNvPicPr>
          <p:nvPr/>
        </p:nvPicPr>
        <p:blipFill>
          <a:blip r:embed="rId6"/>
          <a:stretch>
            <a:fillRect/>
          </a:stretch>
        </p:blipFill>
        <p:spPr>
          <a:xfrm>
            <a:off x="4238387" y="3858321"/>
            <a:ext cx="1181100" cy="1800225"/>
          </a:xfrm>
          <a:prstGeom prst="rect">
            <a:avLst/>
          </a:prstGeom>
        </p:spPr>
      </p:pic>
      <p:pic>
        <p:nvPicPr>
          <p:cNvPr id="12" name="Paveikslėlis 11"/>
          <p:cNvPicPr>
            <a:picLocks noChangeAspect="1"/>
          </p:cNvPicPr>
          <p:nvPr/>
        </p:nvPicPr>
        <p:blipFill>
          <a:blip r:embed="rId7"/>
          <a:stretch>
            <a:fillRect/>
          </a:stretch>
        </p:blipFill>
        <p:spPr>
          <a:xfrm>
            <a:off x="5419487" y="2823271"/>
            <a:ext cx="1181100" cy="1800225"/>
          </a:xfrm>
          <a:prstGeom prst="rect">
            <a:avLst/>
          </a:prstGeom>
        </p:spPr>
      </p:pic>
      <p:pic>
        <p:nvPicPr>
          <p:cNvPr id="14" name="Paveikslėlis 13"/>
          <p:cNvPicPr>
            <a:picLocks noChangeAspect="1"/>
          </p:cNvPicPr>
          <p:nvPr/>
        </p:nvPicPr>
        <p:blipFill>
          <a:blip r:embed="rId8"/>
          <a:stretch>
            <a:fillRect/>
          </a:stretch>
        </p:blipFill>
        <p:spPr>
          <a:xfrm>
            <a:off x="6895280" y="3822424"/>
            <a:ext cx="1181100" cy="1800225"/>
          </a:xfrm>
          <a:prstGeom prst="rect">
            <a:avLst/>
          </a:prstGeom>
        </p:spPr>
      </p:pic>
      <p:pic>
        <p:nvPicPr>
          <p:cNvPr id="15" name="Paveikslėlis 14"/>
          <p:cNvPicPr>
            <a:picLocks noChangeAspect="1"/>
          </p:cNvPicPr>
          <p:nvPr/>
        </p:nvPicPr>
        <p:blipFill>
          <a:blip r:embed="rId9"/>
          <a:stretch>
            <a:fillRect/>
          </a:stretch>
        </p:blipFill>
        <p:spPr>
          <a:xfrm>
            <a:off x="8429149" y="2448735"/>
            <a:ext cx="2752725" cy="4095750"/>
          </a:xfrm>
          <a:prstGeom prst="rect">
            <a:avLst/>
          </a:prstGeom>
        </p:spPr>
      </p:pic>
    </p:spTree>
    <p:extLst>
      <p:ext uri="{BB962C8B-B14F-4D97-AF65-F5344CB8AC3E}">
        <p14:creationId xmlns:p14="http://schemas.microsoft.com/office/powerpoint/2010/main" val="659965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a:t> Sigitas Parulskis </a:t>
            </a:r>
            <a:r>
              <a:rPr lang="lt-LT" i="1" dirty="0"/>
              <a:t>Apie ryklius</a:t>
            </a:r>
          </a:p>
        </p:txBody>
      </p:sp>
      <p:sp>
        <p:nvSpPr>
          <p:cNvPr id="3" name="Turinio vietos rezervavimo ženklas 2"/>
          <p:cNvSpPr>
            <a:spLocks noGrp="1"/>
          </p:cNvSpPr>
          <p:nvPr>
            <p:ph idx="1"/>
          </p:nvPr>
        </p:nvSpPr>
        <p:spPr/>
        <p:txBody>
          <a:bodyPr>
            <a:normAutofit fontScale="85000" lnSpcReduction="20000"/>
          </a:bodyPr>
          <a:lstStyle/>
          <a:p>
            <a:pPr marL="0" indent="0">
              <a:buNone/>
            </a:pPr>
            <a:r>
              <a:rPr lang="lt-LT" dirty="0"/>
              <a:t>Rykliai neturi oro pūslės kaip kitos žuvys, todėl priversti nuolat plaukti, judėti, 	nes jeigu sustotų, nugrimztų.</a:t>
            </a:r>
          </a:p>
          <a:p>
            <a:pPr marL="0" indent="0">
              <a:buNone/>
            </a:pPr>
            <a:r>
              <a:rPr lang="lt-LT" dirty="0"/>
              <a:t> Mano žinios apie šiuos grobuonis itin kuklios, bet mane kankina panaši 	problema. Jeigu nerašau – grimztu.</a:t>
            </a:r>
          </a:p>
          <a:p>
            <a:pPr marL="0" indent="0">
              <a:buNone/>
            </a:pPr>
            <a:r>
              <a:rPr lang="lt-LT" dirty="0"/>
              <a:t>Sunkiai surasi žmogų, kuris to nejaustų, galbūt net nesąmoningai, bet kone 	kiekvienas gali patvirtinti – jeigu nestatyčiau, jeigu nerinkčiau, jeigu 	nedainuočiau, negročiau, jeigu  nesimelsčiau,  jeigu nevadovaučiau, 	jeigu nemeluočiau, jeigu nežaisčiau, jeigu nesidulkinčiau, jeigu 	nežudyčiau... Tų „jeigu“ kombinacijų gali būti įvairiausių, netgi 	prieštaraujančių viena kitai.</a:t>
            </a:r>
          </a:p>
          <a:p>
            <a:pPr marL="0" indent="0">
              <a:buNone/>
            </a:pPr>
            <a:r>
              <a:rPr lang="lt-LT" dirty="0"/>
              <a:t> Kartais tai virsta sėkme, kartais absurdu ir paranoja. Kartais tai iškelia mus, 	išaukština, lygiai taip pat sumenkina ir net sužlugdo. Išganingas  	pražūtingas susitapatinimas. </a:t>
            </a:r>
            <a:r>
              <a:rPr lang="lt-LT" sz="1600" dirty="0"/>
              <a:t>(S</a:t>
            </a:r>
            <a:r>
              <a:rPr lang="lt-LT" sz="1800" dirty="0"/>
              <a:t>igitas Parulskis ,,Dvigubo dugno keleiviai“, Alma </a:t>
            </a:r>
            <a:r>
              <a:rPr lang="lt-LT" sz="1800" dirty="0" err="1"/>
              <a:t>littera</a:t>
            </a:r>
            <a:r>
              <a:rPr lang="lt-LT" sz="1800" dirty="0"/>
              <a:t>, 2019,)</a:t>
            </a:r>
          </a:p>
          <a:p>
            <a:pPr marL="0" indent="0">
              <a:buNone/>
            </a:pPr>
            <a:r>
              <a:rPr lang="lt-LT" sz="1800" dirty="0"/>
              <a:t> </a:t>
            </a:r>
          </a:p>
          <a:p>
            <a:pPr marL="0" indent="0">
              <a:buNone/>
            </a:pPr>
            <a:endParaRPr lang="lt-LT" sz="1800" dirty="0"/>
          </a:p>
          <a:p>
            <a:endParaRPr lang="lt-LT" dirty="0"/>
          </a:p>
        </p:txBody>
      </p:sp>
      <p:sp>
        <p:nvSpPr>
          <p:cNvPr id="4" name="Poraštės vietos rezervavimo ženklas 3"/>
          <p:cNvSpPr>
            <a:spLocks noGrp="1"/>
          </p:cNvSpPr>
          <p:nvPr>
            <p:ph type="ftr" sz="quarter" idx="11"/>
          </p:nvPr>
        </p:nvSpPr>
        <p:spPr/>
        <p:txBody>
          <a:bodyPr/>
          <a:lstStyle/>
          <a:p>
            <a:r>
              <a:rPr lang="lt-LT"/>
              <a:t>Vida Lisauskienė, lietuvių kalbos mokytoja ekspertė</a:t>
            </a:r>
          </a:p>
        </p:txBody>
      </p:sp>
    </p:spTree>
    <p:extLst>
      <p:ext uri="{BB962C8B-B14F-4D97-AF65-F5344CB8AC3E}">
        <p14:creationId xmlns:p14="http://schemas.microsoft.com/office/powerpoint/2010/main" val="3344601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a:t> Sigitas Parulskis </a:t>
            </a:r>
            <a:r>
              <a:rPr lang="lt-LT" i="1" dirty="0"/>
              <a:t>Gervės grįžta</a:t>
            </a:r>
          </a:p>
        </p:txBody>
      </p:sp>
      <p:sp>
        <p:nvSpPr>
          <p:cNvPr id="3" name="Turinio vietos rezervavimo ženklas 2"/>
          <p:cNvSpPr>
            <a:spLocks noGrp="1"/>
          </p:cNvSpPr>
          <p:nvPr>
            <p:ph idx="1"/>
          </p:nvPr>
        </p:nvSpPr>
        <p:spPr/>
        <p:txBody>
          <a:bodyPr>
            <a:normAutofit/>
          </a:bodyPr>
          <a:lstStyle/>
          <a:p>
            <a:pPr marL="0" indent="0" algn="just">
              <a:buNone/>
            </a:pPr>
            <a:r>
              <a:rPr lang="lt-LT" dirty="0"/>
              <a:t>Šį rytą mačiau grįžtančias gerves. Jos triukšmingai stumdėsi       	atsiimdamos bagažą, nors po skrydžio gerokai išvargusios, 	garsiais dalijosi įspūdžiais apie Ispanijos  paplūdimius ir 	džiaugsmingai klykavo pagaliau sugrįžusios į tėvynę.  Buvo tarp jų 	išgėrusių, laidė kvailus pokštus, kaišiojo mobiliuosius telefonus su   nuotraukomis kartu parskridusiems  paukščiams, kurių  mobiliuosiuose 	lygiai tos pačios  nuotraukos. Buvo ir tokių, kurios tylėdamos 	žiūrėjo melancholiškomis akimis į rytojaus dieną, į užgriūsiančią 	lietuvišką šiaurietišką kasdienybę, – atostogos pietuose baigėsi. </a:t>
            </a:r>
          </a:p>
          <a:p>
            <a:pPr marL="0" indent="0" algn="just">
              <a:buNone/>
            </a:pPr>
            <a:r>
              <a:rPr lang="lt-LT" dirty="0"/>
              <a:t> 			</a:t>
            </a:r>
            <a:r>
              <a:rPr lang="lt-LT" sz="1600" dirty="0"/>
              <a:t>(</a:t>
            </a:r>
            <a:r>
              <a:rPr lang="lt-LT" sz="1800" dirty="0"/>
              <a:t>Sigitas Parulskis, ,,Dvigubo dugno keleiviai“, Alma </a:t>
            </a:r>
            <a:r>
              <a:rPr lang="lt-LT" sz="1800" dirty="0" err="1"/>
              <a:t>littera</a:t>
            </a:r>
            <a:r>
              <a:rPr lang="lt-LT" sz="1800" dirty="0"/>
              <a:t>, 2019)</a:t>
            </a:r>
          </a:p>
          <a:p>
            <a:pPr marL="0" indent="0">
              <a:buNone/>
            </a:pPr>
            <a:endParaRPr lang="lt-LT" dirty="0"/>
          </a:p>
        </p:txBody>
      </p:sp>
      <p:sp>
        <p:nvSpPr>
          <p:cNvPr id="4" name="Poraštės vietos rezervavimo ženklas 3"/>
          <p:cNvSpPr>
            <a:spLocks noGrp="1"/>
          </p:cNvSpPr>
          <p:nvPr>
            <p:ph type="ftr" sz="quarter" idx="11"/>
          </p:nvPr>
        </p:nvSpPr>
        <p:spPr/>
        <p:txBody>
          <a:bodyPr/>
          <a:lstStyle/>
          <a:p>
            <a:r>
              <a:rPr lang="lt-LT"/>
              <a:t>Vida Lisauskienė, lietuvių kalbos mokytoja ekspertė</a:t>
            </a:r>
          </a:p>
        </p:txBody>
      </p:sp>
    </p:spTree>
    <p:extLst>
      <p:ext uri="{BB962C8B-B14F-4D97-AF65-F5344CB8AC3E}">
        <p14:creationId xmlns:p14="http://schemas.microsoft.com/office/powerpoint/2010/main" val="664597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a:t>Žaidimas analogijomis S. Parulskio eseistikoje</a:t>
            </a:r>
          </a:p>
        </p:txBody>
      </p:sp>
      <p:sp>
        <p:nvSpPr>
          <p:cNvPr id="3" name="Turinio vietos rezervavimo ženklas 2"/>
          <p:cNvSpPr>
            <a:spLocks noGrp="1"/>
          </p:cNvSpPr>
          <p:nvPr>
            <p:ph idx="1"/>
          </p:nvPr>
        </p:nvSpPr>
        <p:spPr/>
        <p:txBody>
          <a:bodyPr>
            <a:normAutofit/>
          </a:bodyPr>
          <a:lstStyle/>
          <a:p>
            <a:pPr marL="0" indent="0">
              <a:buNone/>
            </a:pPr>
            <a:endParaRPr lang="lt-LT" dirty="0"/>
          </a:p>
          <a:p>
            <a:pPr marL="0" indent="0">
              <a:buNone/>
            </a:pPr>
            <a:r>
              <a:rPr lang="lt-LT" dirty="0"/>
              <a:t> Pasirinkite jums patikusią esė ir aptarkite plėtojamas analogijas</a:t>
            </a:r>
          </a:p>
          <a:p>
            <a:pPr marL="514350" indent="-514350">
              <a:buAutoNum type="arabicPeriod"/>
            </a:pPr>
            <a:r>
              <a:rPr lang="lt-LT" dirty="0"/>
              <a:t>Kokią tikėtiną analogiją nurodo pavadinimas?</a:t>
            </a:r>
          </a:p>
          <a:p>
            <a:pPr marL="514350" indent="-514350">
              <a:buAutoNum type="arabicPeriod"/>
            </a:pPr>
            <a:r>
              <a:rPr lang="lt-LT" dirty="0"/>
              <a:t>Kokiais požymiais analizuojami objektai sutampa?</a:t>
            </a:r>
          </a:p>
          <a:p>
            <a:pPr marL="514350" indent="-514350">
              <a:buAutoNum type="arabicPeriod"/>
            </a:pPr>
            <a:r>
              <a:rPr lang="lt-LT" dirty="0"/>
              <a:t>Analogija žymi ne tik daiktų bei reiškinių, bet ir minčių, idėjų, koncepcijų panašumą, vienodumą, atitikimą. Suformuluokite analogija išreiškiamas mintį, idėją, koncepciją*? </a:t>
            </a:r>
          </a:p>
          <a:p>
            <a:pPr marL="0" indent="0">
              <a:buNone/>
            </a:pPr>
            <a:r>
              <a:rPr lang="lt-LT" sz="1700" dirty="0"/>
              <a:t>*(</a:t>
            </a:r>
            <a:r>
              <a:rPr lang="lt-LT" sz="1700" dirty="0" err="1"/>
              <a:t>lot</a:t>
            </a:r>
            <a:r>
              <a:rPr lang="lt-LT" sz="1700" dirty="0"/>
              <a:t>. </a:t>
            </a:r>
            <a:r>
              <a:rPr lang="lt-LT" sz="1700" dirty="0" err="1"/>
              <a:t>conceptio</a:t>
            </a:r>
            <a:r>
              <a:rPr lang="lt-LT" sz="1700" dirty="0"/>
              <a:t>) - </a:t>
            </a:r>
            <a:r>
              <a:rPr lang="lt-LT" sz="1700" dirty="0">
                <a:hlinkClick r:id="rId2" tooltip="suėmimas"/>
              </a:rPr>
              <a:t>suėmimas</a:t>
            </a:r>
            <a:r>
              <a:rPr lang="lt-LT" sz="1700" dirty="0"/>
              <a:t>, </a:t>
            </a:r>
            <a:r>
              <a:rPr lang="lt-LT" sz="1700" dirty="0">
                <a:hlinkClick r:id="rId3" tooltip="priėmimas"/>
              </a:rPr>
              <a:t>priėmimas</a:t>
            </a:r>
            <a:r>
              <a:rPr lang="lt-LT" sz="1700" dirty="0"/>
              <a:t>; juridinių formulių suredagavimas) </a:t>
            </a:r>
            <a:br>
              <a:rPr lang="lt-LT" sz="1700" dirty="0"/>
            </a:br>
            <a:r>
              <a:rPr lang="lt-LT" sz="1700" b="1" dirty="0"/>
              <a:t>1.</a:t>
            </a:r>
            <a:r>
              <a:rPr lang="lt-LT" sz="1700" dirty="0"/>
              <a:t> pažiūrų į kuriuos </a:t>
            </a:r>
            <a:r>
              <a:rPr lang="lt-LT" sz="1700" dirty="0">
                <a:hlinkClick r:id="rId4" tooltip="nors"/>
              </a:rPr>
              <a:t>nors</a:t>
            </a:r>
            <a:r>
              <a:rPr lang="lt-LT" sz="1700" dirty="0"/>
              <a:t> reiškinius </a:t>
            </a:r>
            <a:r>
              <a:rPr lang="lt-LT" sz="1700" dirty="0">
                <a:hlinkClick r:id="rId5" tooltip="sistema"/>
              </a:rPr>
              <a:t>sistema</a:t>
            </a:r>
            <a:r>
              <a:rPr lang="lt-LT" sz="1700" dirty="0"/>
              <a:t>; daikto, reiškinio, proceso </a:t>
            </a:r>
            <a:r>
              <a:rPr lang="lt-LT" sz="1700" dirty="0">
                <a:hlinkClick r:id="rId6" tooltip="samprata"/>
              </a:rPr>
              <a:t>samprata</a:t>
            </a:r>
            <a:r>
              <a:rPr lang="lt-LT" sz="1700" dirty="0"/>
              <a:t>; </a:t>
            </a:r>
            <a:br>
              <a:rPr lang="lt-LT" sz="1700" dirty="0"/>
            </a:br>
            <a:r>
              <a:rPr lang="lt-LT" sz="1700" b="1" dirty="0"/>
              <a:t>2.</a:t>
            </a:r>
            <a:r>
              <a:rPr lang="lt-LT" sz="1700" dirty="0"/>
              <a:t> kūrinio, veiklos </a:t>
            </a:r>
            <a:r>
              <a:rPr lang="lt-LT" sz="1700" dirty="0">
                <a:hlinkClick r:id="rId7" tooltip="sumanymas"/>
              </a:rPr>
              <a:t>sumanymas</a:t>
            </a:r>
            <a:r>
              <a:rPr lang="lt-LT" sz="1700" dirty="0"/>
              <a:t>, </a:t>
            </a:r>
            <a:r>
              <a:rPr lang="lt-LT" sz="1700" dirty="0">
                <a:hlinkClick r:id="rId8" tooltip="mintinis"/>
              </a:rPr>
              <a:t>mintinis</a:t>
            </a:r>
            <a:r>
              <a:rPr lang="lt-LT" sz="1700" dirty="0"/>
              <a:t> </a:t>
            </a:r>
            <a:r>
              <a:rPr lang="lt-LT" sz="1700" dirty="0">
                <a:hlinkClick r:id="rId9" tooltip="projektas"/>
              </a:rPr>
              <a:t>projektas</a:t>
            </a:r>
            <a:r>
              <a:rPr lang="lt-LT" sz="1700" dirty="0"/>
              <a:t>, </a:t>
            </a:r>
            <a:r>
              <a:rPr lang="lt-LT" sz="1700" dirty="0">
                <a:hlinkClick r:id="rId10" tooltip="planas"/>
              </a:rPr>
              <a:t>planas</a:t>
            </a:r>
            <a:r>
              <a:rPr lang="lt-LT" sz="1700" dirty="0"/>
              <a:t>.</a:t>
            </a:r>
            <a:br>
              <a:rPr lang="lt-LT" sz="1700" dirty="0"/>
            </a:br>
            <a:endParaRPr lang="lt-LT" sz="1700" dirty="0"/>
          </a:p>
          <a:p>
            <a:pPr marL="514350" indent="-514350">
              <a:buAutoNum type="arabicPeriod"/>
            </a:pPr>
            <a:endParaRPr lang="lt-LT" dirty="0"/>
          </a:p>
          <a:p>
            <a:pPr marL="514350" indent="-514350">
              <a:buAutoNum type="arabicPeriod"/>
            </a:pPr>
            <a:endParaRPr lang="lt-LT" dirty="0"/>
          </a:p>
          <a:p>
            <a:pPr marL="514350" indent="-514350">
              <a:buAutoNum type="arabicPeriod"/>
            </a:pPr>
            <a:endParaRPr lang="lt-LT" dirty="0"/>
          </a:p>
        </p:txBody>
      </p:sp>
      <p:sp>
        <p:nvSpPr>
          <p:cNvPr id="4" name="Poraštės vietos rezervavimo ženklas 3"/>
          <p:cNvSpPr>
            <a:spLocks noGrp="1"/>
          </p:cNvSpPr>
          <p:nvPr>
            <p:ph type="ftr" sz="quarter" idx="11"/>
          </p:nvPr>
        </p:nvSpPr>
        <p:spPr/>
        <p:txBody>
          <a:bodyPr/>
          <a:lstStyle/>
          <a:p>
            <a:r>
              <a:rPr lang="lt-LT"/>
              <a:t>Vida Lisauskienė, lietuvių kalbos mokytoja ekspertė</a:t>
            </a:r>
          </a:p>
        </p:txBody>
      </p:sp>
    </p:spTree>
    <p:extLst>
      <p:ext uri="{BB962C8B-B14F-4D97-AF65-F5344CB8AC3E}">
        <p14:creationId xmlns:p14="http://schemas.microsoft.com/office/powerpoint/2010/main" val="1213347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a:t>  D. Kajokas (1953) Eseistas, rašytojas, poetas</a:t>
            </a:r>
          </a:p>
        </p:txBody>
      </p:sp>
      <p:sp>
        <p:nvSpPr>
          <p:cNvPr id="4" name="Poraštės vietos rezervavimo ženklas 3"/>
          <p:cNvSpPr>
            <a:spLocks noGrp="1"/>
          </p:cNvSpPr>
          <p:nvPr>
            <p:ph type="ftr" sz="quarter" idx="11"/>
          </p:nvPr>
        </p:nvSpPr>
        <p:spPr/>
        <p:txBody>
          <a:bodyPr/>
          <a:lstStyle/>
          <a:p>
            <a:r>
              <a:rPr lang="lt-LT"/>
              <a:t>Vida Lisauskienė, lietuvių kalbos mokytoja ekspertė</a:t>
            </a:r>
          </a:p>
        </p:txBody>
      </p:sp>
      <p:sp>
        <p:nvSpPr>
          <p:cNvPr id="6" name="Turinio vietos rezervavimo ženklas 5"/>
          <p:cNvSpPr>
            <a:spLocks noGrp="1"/>
          </p:cNvSpPr>
          <p:nvPr>
            <p:ph idx="1"/>
          </p:nvPr>
        </p:nvSpPr>
        <p:spPr>
          <a:xfrm>
            <a:off x="838200" y="1611358"/>
            <a:ext cx="10515600" cy="5110117"/>
          </a:xfrm>
          <a:prstGeom prst="rect">
            <a:avLst/>
          </a:prstGeom>
        </p:spPr>
        <p:txBody>
          <a:bodyPr wrap="square">
            <a:spAutoFit/>
          </a:bodyPr>
          <a:lstStyle/>
          <a:p>
            <a:pPr marL="0" indent="0">
              <a:buNone/>
            </a:pPr>
            <a:r>
              <a:rPr lang="lt-LT" i="1" dirty="0"/>
              <a:t> </a:t>
            </a:r>
            <a:r>
              <a:rPr lang="lt-LT" dirty="0"/>
              <a:t>Knygos:</a:t>
            </a:r>
          </a:p>
          <a:p>
            <a:pPr marL="0" indent="0">
              <a:buNone/>
            </a:pPr>
            <a:r>
              <a:rPr lang="lt-LT" i="1" dirty="0"/>
              <a:t>Komentarai</a:t>
            </a:r>
            <a:r>
              <a:rPr lang="lt-LT" dirty="0"/>
              <a:t>: </a:t>
            </a:r>
            <a:r>
              <a:rPr lang="lt-LT" i="1" dirty="0" err="1"/>
              <a:t>esė</a:t>
            </a:r>
            <a:r>
              <a:rPr lang="lt-LT" dirty="0"/>
              <a:t>. Vilnius, </a:t>
            </a:r>
            <a:r>
              <a:rPr lang="lt-LT" dirty="0">
                <a:hlinkClick r:id="rId2" tooltip="1990"/>
              </a:rPr>
              <a:t>1990</a:t>
            </a:r>
            <a:r>
              <a:rPr lang="lt-LT" dirty="0"/>
              <a:t> m.</a:t>
            </a:r>
          </a:p>
          <a:p>
            <a:pPr marL="0" indent="0">
              <a:buNone/>
            </a:pPr>
            <a:r>
              <a:rPr lang="lt-LT" i="1" dirty="0"/>
              <a:t>Dykinėjimai</a:t>
            </a:r>
            <a:r>
              <a:rPr lang="lt-LT" dirty="0"/>
              <a:t>: </a:t>
            </a:r>
            <a:r>
              <a:rPr lang="lt-LT" i="1" dirty="0" err="1"/>
              <a:t>esė</a:t>
            </a:r>
            <a:r>
              <a:rPr lang="lt-LT" dirty="0"/>
              <a:t>. Vilnius, </a:t>
            </a:r>
            <a:r>
              <a:rPr lang="lt-LT" dirty="0" err="1"/>
              <a:t>Regnum</a:t>
            </a:r>
            <a:r>
              <a:rPr lang="lt-LT" dirty="0"/>
              <a:t> fondas, </a:t>
            </a:r>
            <a:r>
              <a:rPr lang="lt-LT" dirty="0">
                <a:hlinkClick r:id="rId3" tooltip="1999"/>
              </a:rPr>
              <a:t>1999</a:t>
            </a:r>
            <a:r>
              <a:rPr lang="lt-LT" dirty="0"/>
              <a:t> m.</a:t>
            </a:r>
          </a:p>
          <a:p>
            <a:pPr marL="0" indent="0">
              <a:buNone/>
            </a:pPr>
            <a:r>
              <a:rPr lang="lt-LT" i="1" dirty="0"/>
              <a:t>Lietaus migla </a:t>
            </a:r>
            <a:r>
              <a:rPr lang="lt-LT" i="1" dirty="0" err="1"/>
              <a:t>Lu</a:t>
            </a:r>
            <a:r>
              <a:rPr lang="lt-LT" i="1" dirty="0"/>
              <a:t> kalne: </a:t>
            </a:r>
            <a:r>
              <a:rPr lang="lt-LT" i="1" dirty="0" err="1"/>
              <a:t>esė</a:t>
            </a:r>
            <a:r>
              <a:rPr lang="lt-LT" i="1" dirty="0"/>
              <a:t> ir proza, rinktinė</a:t>
            </a:r>
            <a:r>
              <a:rPr lang="lt-LT" dirty="0"/>
              <a:t>. Vilnius, Lietuvos rašytojų sąjungos leidykla, </a:t>
            </a:r>
            <a:r>
              <a:rPr lang="lt-LT" dirty="0">
                <a:hlinkClick r:id="rId4" tooltip="2002"/>
              </a:rPr>
              <a:t>2002</a:t>
            </a:r>
            <a:r>
              <a:rPr lang="lt-LT" dirty="0"/>
              <a:t> m.</a:t>
            </a:r>
          </a:p>
          <a:p>
            <a:pPr marL="0" indent="0">
              <a:buNone/>
            </a:pPr>
            <a:r>
              <a:rPr lang="lt-LT" i="1" dirty="0"/>
              <a:t>Lapės gaudymas: eseistinės užsklandėlės</a:t>
            </a:r>
            <a:r>
              <a:rPr lang="lt-LT" dirty="0"/>
              <a:t>. – Vilnius: Lietuvos rašytojų sąjungos leidykla, 2013.</a:t>
            </a:r>
          </a:p>
          <a:p>
            <a:pPr marL="0" indent="0">
              <a:buNone/>
            </a:pPr>
            <a:r>
              <a:rPr lang="lt-LT" sz="2000" dirty="0"/>
              <a:t>„Knygą „Lietaus migla </a:t>
            </a:r>
            <a:r>
              <a:rPr lang="lt-LT" sz="2000" dirty="0" err="1"/>
              <a:t>Lu</a:t>
            </a:r>
            <a:r>
              <a:rPr lang="lt-LT" sz="2000" dirty="0"/>
              <a:t> kalne“ ir sudaro trys Kajoko meditacijos etapai: 1990 m. išėję „Komentarai“, 1999 m. „dykinėjimai“ ir 2002 m. pasirodęs „Rojus / ruduo“. Šiuos etapus skiria 9 ir 4 metai, nei labai didelis, nei labai mažas gyvenimo tarpas - 15 metų. Tačiau akivaizdu, kad šie gyvenimo tarpai yra skirtingi, pripildyti ryškiai kintančios autoriaus patirties: „Komentarai“ labiau klausiantys, „dykinėjimai“ labiau atsakantys, „Rojus / ruduo“ - labiausiai dvejojantys.“(Audinga Peluritytė)</a:t>
            </a:r>
          </a:p>
        </p:txBody>
      </p:sp>
    </p:spTree>
    <p:extLst>
      <p:ext uri="{BB962C8B-B14F-4D97-AF65-F5344CB8AC3E}">
        <p14:creationId xmlns:p14="http://schemas.microsoft.com/office/powerpoint/2010/main" val="1536936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a:t> Donaldas Kajokas</a:t>
            </a:r>
          </a:p>
        </p:txBody>
      </p:sp>
      <p:pic>
        <p:nvPicPr>
          <p:cNvPr id="5" name="Turinio vietos rezervavimo ženklas 4"/>
          <p:cNvPicPr>
            <a:picLocks noGrp="1" noChangeAspect="1"/>
          </p:cNvPicPr>
          <p:nvPr>
            <p:ph idx="1"/>
          </p:nvPr>
        </p:nvPicPr>
        <p:blipFill>
          <a:blip r:embed="rId2"/>
          <a:stretch>
            <a:fillRect/>
          </a:stretch>
        </p:blipFill>
        <p:spPr>
          <a:xfrm>
            <a:off x="9387068" y="2639027"/>
            <a:ext cx="2275691" cy="3883127"/>
          </a:xfrm>
          <a:prstGeom prst="rect">
            <a:avLst/>
          </a:prstGeom>
        </p:spPr>
      </p:pic>
      <p:sp>
        <p:nvSpPr>
          <p:cNvPr id="4" name="Poraštės vietos rezervavimo ženklas 3"/>
          <p:cNvSpPr>
            <a:spLocks noGrp="1"/>
          </p:cNvSpPr>
          <p:nvPr>
            <p:ph type="ftr" sz="quarter" idx="11"/>
          </p:nvPr>
        </p:nvSpPr>
        <p:spPr/>
        <p:txBody>
          <a:bodyPr/>
          <a:lstStyle/>
          <a:p>
            <a:r>
              <a:rPr lang="lt-LT"/>
              <a:t>Vida Lisauskienė, lietuvių kalbos mokytoja ekspertė</a:t>
            </a:r>
          </a:p>
        </p:txBody>
      </p:sp>
      <p:sp>
        <p:nvSpPr>
          <p:cNvPr id="7" name="Stačiakampis 6"/>
          <p:cNvSpPr/>
          <p:nvPr/>
        </p:nvSpPr>
        <p:spPr>
          <a:xfrm>
            <a:off x="838200" y="1720840"/>
            <a:ext cx="6071886" cy="4247317"/>
          </a:xfrm>
          <a:prstGeom prst="rect">
            <a:avLst/>
          </a:prstGeom>
        </p:spPr>
        <p:txBody>
          <a:bodyPr wrap="square">
            <a:spAutoFit/>
          </a:bodyPr>
          <a:lstStyle/>
          <a:p>
            <a:r>
              <a:rPr lang="lt-LT" dirty="0"/>
              <a:t>„Kad ir kaip skaityčiau Donaldą Kajoką, pirmiausia jis yra poetas. Nors knygos „Lietaus migla </a:t>
            </a:r>
            <a:r>
              <a:rPr lang="lt-LT" dirty="0" err="1"/>
              <a:t>Lu</a:t>
            </a:r>
            <a:r>
              <a:rPr lang="lt-LT" dirty="0"/>
              <a:t> kalne“ pradžioje įrašyta - „</a:t>
            </a:r>
            <a:r>
              <a:rPr lang="lt-LT" dirty="0" err="1"/>
              <a:t>esė</a:t>
            </a:r>
            <a:r>
              <a:rPr lang="lt-LT" dirty="0"/>
              <a:t> ir proza“ ir žanro požiūriu nėra kaip prieštarauti, vis tiek Kajoko </a:t>
            </a:r>
            <a:r>
              <a:rPr lang="lt-LT" dirty="0" err="1"/>
              <a:t>esė</a:t>
            </a:r>
            <a:r>
              <a:rPr lang="lt-LT" dirty="0"/>
              <a:t> ar proza yra poezija, net nežinau, ar reiktų to atsargaus pirmosios </a:t>
            </a:r>
            <a:r>
              <a:rPr lang="lt-LT" dirty="0" err="1"/>
              <a:t>esė</a:t>
            </a:r>
            <a:r>
              <a:rPr lang="lt-LT" dirty="0"/>
              <a:t> knygos pavadinimo „komentarai“. Ar Kajokas ką nors komentuoja? Ir taip, ir ne. Taip, jeigu sakysime, kad komentarai yra labiau išskleista meditacijos, meditacinio eilėraščio forma; tačiau ne, jeigu mėginsime šį komentarą suvokti kaip iliustraciją. Kaip ir poezija, Kajoko „Komentarai“, „dykinėjimai“ ir „Rojus / ruduo“ nekomentuoja nieko, kas būtų šalia poezijos, jie greičiau kaip eilėraščiai kyla patys iš savęs, patys save komentuoja, yra patys sau pakankami.“ (Audinga Peluritytė</a:t>
            </a:r>
          </a:p>
          <a:p>
            <a:r>
              <a:rPr lang="lt-LT" dirty="0"/>
              <a:t>2003-02-07 </a:t>
            </a:r>
            <a:r>
              <a:rPr lang="lt-LT" dirty="0">
                <a:hlinkClick r:id="rId3"/>
              </a:rPr>
              <a:t>„Literatūra ir Menas“</a:t>
            </a:r>
            <a:r>
              <a:rPr lang="lt-LT" dirty="0"/>
              <a:t> )</a:t>
            </a:r>
          </a:p>
          <a:p>
            <a:endParaRPr lang="lt-LT" dirty="0"/>
          </a:p>
        </p:txBody>
      </p:sp>
      <p:pic>
        <p:nvPicPr>
          <p:cNvPr id="9" name="Paveikslėlis 8"/>
          <p:cNvPicPr>
            <a:picLocks noChangeAspect="1"/>
          </p:cNvPicPr>
          <p:nvPr/>
        </p:nvPicPr>
        <p:blipFill>
          <a:blip r:embed="rId4"/>
          <a:stretch>
            <a:fillRect/>
          </a:stretch>
        </p:blipFill>
        <p:spPr>
          <a:xfrm>
            <a:off x="9154702" y="365125"/>
            <a:ext cx="2705100" cy="1695450"/>
          </a:xfrm>
          <a:prstGeom prst="rect">
            <a:avLst/>
          </a:prstGeom>
        </p:spPr>
      </p:pic>
    </p:spTree>
    <p:extLst>
      <p:ext uri="{BB962C8B-B14F-4D97-AF65-F5344CB8AC3E}">
        <p14:creationId xmlns:p14="http://schemas.microsoft.com/office/powerpoint/2010/main" val="34348665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a:t> Metafora</a:t>
            </a:r>
          </a:p>
        </p:txBody>
      </p:sp>
      <p:sp>
        <p:nvSpPr>
          <p:cNvPr id="3" name="Turinio vietos rezervavimo ženklas 2"/>
          <p:cNvSpPr>
            <a:spLocks noGrp="1"/>
          </p:cNvSpPr>
          <p:nvPr>
            <p:ph idx="1"/>
          </p:nvPr>
        </p:nvSpPr>
        <p:spPr/>
        <p:txBody>
          <a:bodyPr>
            <a:normAutofit fontScale="77500" lnSpcReduction="20000"/>
          </a:bodyPr>
          <a:lstStyle/>
          <a:p>
            <a:pPr marL="0" indent="0">
              <a:buNone/>
            </a:pPr>
            <a:r>
              <a:rPr lang="lt-LT" dirty="0"/>
              <a:t>Perskaitykite metaforos sąvokos aiškinimą ir remdamiesi juo, apsvarstykite, ar </a:t>
            </a:r>
            <a:r>
              <a:rPr lang="lt-LT" i="1" dirty="0"/>
              <a:t>D. Kajoko </a:t>
            </a:r>
            <a:r>
              <a:rPr lang="lt-LT" i="1" dirty="0" err="1"/>
              <a:t>ese</a:t>
            </a:r>
            <a:r>
              <a:rPr lang="lt-LT" dirty="0"/>
              <a:t>  minimą lapę ir vištas galima vadinti metaforomis?</a:t>
            </a:r>
          </a:p>
          <a:p>
            <a:pPr marL="0" indent="0">
              <a:buNone/>
            </a:pPr>
            <a:r>
              <a:rPr lang="lt-LT" dirty="0" err="1"/>
              <a:t>metãfora</a:t>
            </a:r>
            <a:r>
              <a:rPr lang="lt-LT" dirty="0"/>
              <a:t> (</a:t>
            </a:r>
            <a:r>
              <a:rPr lang="lt-LT" dirty="0" err="1"/>
              <a:t>gr</a:t>
            </a:r>
            <a:r>
              <a:rPr lang="lt-LT" dirty="0"/>
              <a:t>. </a:t>
            </a:r>
            <a:r>
              <a:rPr lang="lt-LT" i="1" dirty="0" err="1"/>
              <a:t>metaphora</a:t>
            </a:r>
            <a:r>
              <a:rPr lang="lt-LT" dirty="0"/>
              <a:t> – pernešimas, perkėlimas), stilistinė priemonė, </a:t>
            </a:r>
            <a:r>
              <a:rPr lang="lt-LT" dirty="0">
                <a:hlinkClick r:id="rId2"/>
              </a:rPr>
              <a:t>tropas</a:t>
            </a:r>
            <a:r>
              <a:rPr lang="lt-LT" dirty="0"/>
              <a:t>, vaizdingas perkeltinės reikšmės posakis. Pagrįsta nesusijusių daiktų ar reiškinių gretinimu, lyginimu, tapatinimu pagal kurių nors savybių panašumą – spalvą, formą ir kitus požymius (pvz., </a:t>
            </a:r>
            <a:r>
              <a:rPr lang="lt-LT" i="1" dirty="0"/>
              <a:t>Pastirus balto ežero akis</a:t>
            </a:r>
            <a:r>
              <a:rPr lang="lt-LT" dirty="0"/>
              <a:t>, </a:t>
            </a:r>
            <a:r>
              <a:rPr lang="lt-LT" dirty="0">
                <a:hlinkClick r:id="rId3"/>
              </a:rPr>
              <a:t>A. A. Jonynas</a:t>
            </a:r>
            <a:r>
              <a:rPr lang="lt-LT" dirty="0"/>
              <a:t>). Konstrukcija sintetinė. Kartais sudaro kūrinio fragmentą ar visą kūrinį. Meniniame tekste dažniausiai tai, kas lyginama, numanoma iš konteksto, pvz., eilėraščio eilutėje </a:t>
            </a:r>
            <a:r>
              <a:rPr lang="lt-LT" i="1" dirty="0"/>
              <a:t>laikrodžiai krinta nuo medžių</a:t>
            </a:r>
            <a:r>
              <a:rPr lang="lt-LT" dirty="0"/>
              <a:t> (</a:t>
            </a:r>
            <a:r>
              <a:rPr lang="lt-LT" dirty="0">
                <a:hlinkClick r:id="rId4"/>
              </a:rPr>
              <a:t>K. Navakas</a:t>
            </a:r>
            <a:r>
              <a:rPr lang="lt-LT" dirty="0"/>
              <a:t>) frazė </a:t>
            </a:r>
            <a:r>
              <a:rPr lang="lt-LT" i="1" dirty="0"/>
              <a:t>laikrodžiai krinta</a:t>
            </a:r>
            <a:r>
              <a:rPr lang="lt-LT" dirty="0"/>
              <a:t> nebūtų metafora, jeigu laikrodžiai kristų nuo sienos. Tai, su kuo lyginama, reiškiama konkrečiu vaizdu. Metafora pagyvina teksto stilių (</a:t>
            </a:r>
            <a:r>
              <a:rPr lang="lt-LT" i="1" dirty="0"/>
              <a:t>diena iškrito</a:t>
            </a:r>
            <a:r>
              <a:rPr lang="lt-LT" dirty="0"/>
              <a:t> iš </a:t>
            </a:r>
            <a:r>
              <a:rPr lang="lt-LT" i="1" dirty="0"/>
              <a:t>dienų dėžutės</a:t>
            </a:r>
            <a:r>
              <a:rPr lang="lt-LT" dirty="0"/>
              <a:t>, K. Navakas). Yra universalių sustabarėjusių metaforų (pvz., </a:t>
            </a:r>
            <a:r>
              <a:rPr lang="lt-LT" i="1" dirty="0"/>
              <a:t>ateina vakaras</a:t>
            </a:r>
            <a:r>
              <a:rPr lang="lt-LT" dirty="0"/>
              <a:t>, </a:t>
            </a:r>
            <a:r>
              <a:rPr lang="lt-LT" i="1" dirty="0"/>
              <a:t>leidžiasi saulė</a:t>
            </a:r>
            <a:r>
              <a:rPr lang="lt-LT" dirty="0"/>
              <a:t>). Metaforoms artimos, vadinamos jos rūšimis ar atmainomis, arba metaforos grupės tropais, </a:t>
            </a:r>
            <a:r>
              <a:rPr lang="lt-LT" dirty="0" err="1"/>
              <a:t>animizacija</a:t>
            </a:r>
            <a:r>
              <a:rPr lang="lt-LT" dirty="0"/>
              <a:t> (negyviems daiktams ar gamtos reiškiniams gyvų objektų savybių suteikimas), </a:t>
            </a:r>
            <a:r>
              <a:rPr lang="lt-LT" dirty="0" err="1">
                <a:hlinkClick r:id="rId5"/>
              </a:rPr>
              <a:t>katachrezė</a:t>
            </a:r>
            <a:r>
              <a:rPr lang="lt-LT" dirty="0"/>
              <a:t>, </a:t>
            </a:r>
            <a:r>
              <a:rPr lang="lt-LT" dirty="0">
                <a:hlinkClick r:id="rId6"/>
              </a:rPr>
              <a:t>personifikacija</a:t>
            </a:r>
            <a:r>
              <a:rPr lang="lt-LT" dirty="0"/>
              <a:t>, </a:t>
            </a:r>
            <a:r>
              <a:rPr lang="lt-LT" dirty="0">
                <a:hlinkClick r:id="rId7"/>
              </a:rPr>
              <a:t>prozopopėja</a:t>
            </a:r>
            <a:r>
              <a:rPr lang="lt-LT" dirty="0"/>
              <a:t>, </a:t>
            </a:r>
            <a:r>
              <a:rPr lang="lt-LT" dirty="0">
                <a:hlinkClick r:id="rId8"/>
              </a:rPr>
              <a:t>alegorija</a:t>
            </a:r>
            <a:r>
              <a:rPr lang="lt-LT" dirty="0"/>
              <a:t>, </a:t>
            </a:r>
            <a:r>
              <a:rPr lang="lt-LT" dirty="0">
                <a:hlinkClick r:id="rId9"/>
              </a:rPr>
              <a:t>parabolė</a:t>
            </a:r>
            <a:r>
              <a:rPr lang="lt-LT" dirty="0"/>
              <a:t> ir kiti. Metafora su kitais tropais gali sudaryti metaforinius junginius (pvz., </a:t>
            </a:r>
            <a:r>
              <a:rPr lang="lt-LT" i="1" dirty="0"/>
              <a:t>širdies šviesa</a:t>
            </a:r>
            <a:r>
              <a:rPr lang="lt-LT" dirty="0"/>
              <a:t> yra metaforinis epitetas).</a:t>
            </a:r>
          </a:p>
          <a:p>
            <a:pPr marL="0" indent="0">
              <a:buNone/>
            </a:pPr>
            <a:r>
              <a:rPr lang="lt-LT" dirty="0">
                <a:hlinkClick r:id="rId10"/>
              </a:rPr>
              <a:t>https://www.vle.lt/straipsnis/metafora/</a:t>
            </a:r>
            <a:endParaRPr lang="lt-LT" dirty="0"/>
          </a:p>
          <a:p>
            <a:pPr marL="0" indent="0">
              <a:buNone/>
            </a:pPr>
            <a:endParaRPr lang="lt-LT" dirty="0"/>
          </a:p>
        </p:txBody>
      </p:sp>
      <p:sp>
        <p:nvSpPr>
          <p:cNvPr id="4" name="Poraštės vietos rezervavimo ženklas 3"/>
          <p:cNvSpPr>
            <a:spLocks noGrp="1"/>
          </p:cNvSpPr>
          <p:nvPr>
            <p:ph type="ftr" sz="quarter" idx="11"/>
          </p:nvPr>
        </p:nvSpPr>
        <p:spPr/>
        <p:txBody>
          <a:bodyPr/>
          <a:lstStyle/>
          <a:p>
            <a:r>
              <a:rPr lang="lt-LT"/>
              <a:t>Vida Lisauskienė, lietuvių kalbos mokytoja ekspertė</a:t>
            </a:r>
          </a:p>
        </p:txBody>
      </p:sp>
    </p:spTree>
    <p:extLst>
      <p:ext uri="{BB962C8B-B14F-4D97-AF65-F5344CB8AC3E}">
        <p14:creationId xmlns:p14="http://schemas.microsoft.com/office/powerpoint/2010/main" val="3627065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a:t> Donaldas Kajokas: Lapės gaudymas  </a:t>
            </a:r>
          </a:p>
        </p:txBody>
      </p:sp>
      <p:sp>
        <p:nvSpPr>
          <p:cNvPr id="4" name="Poraštės vietos rezervavimo ženklas 3"/>
          <p:cNvSpPr>
            <a:spLocks noGrp="1"/>
          </p:cNvSpPr>
          <p:nvPr>
            <p:ph type="ftr" sz="quarter" idx="11"/>
          </p:nvPr>
        </p:nvSpPr>
        <p:spPr/>
        <p:txBody>
          <a:bodyPr/>
          <a:lstStyle/>
          <a:p>
            <a:r>
              <a:rPr lang="lt-LT"/>
              <a:t>Vida Lisauskienė, lietuvių kalbos mokytoja ekspertė</a:t>
            </a:r>
          </a:p>
        </p:txBody>
      </p:sp>
      <p:sp>
        <p:nvSpPr>
          <p:cNvPr id="5" name="Turinio vietos rezervavimo ženklas 4"/>
          <p:cNvSpPr>
            <a:spLocks noGrp="1"/>
          </p:cNvSpPr>
          <p:nvPr>
            <p:ph idx="1"/>
          </p:nvPr>
        </p:nvSpPr>
        <p:spPr/>
        <p:txBody>
          <a:bodyPr>
            <a:normAutofit fontScale="85000" lnSpcReduction="20000"/>
          </a:bodyPr>
          <a:lstStyle/>
          <a:p>
            <a:pPr marL="0" indent="0">
              <a:buNone/>
            </a:pPr>
            <a:r>
              <a:rPr lang="lt-LT" dirty="0"/>
              <a:t>CCXXII</a:t>
            </a:r>
          </a:p>
          <a:p>
            <a:pPr marL="0" indent="0">
              <a:buNone/>
            </a:pPr>
            <a:r>
              <a:rPr lang="lt-LT" dirty="0"/>
              <a:t>Pasaka be galo arba Keturios Tauriosios K., sekant vienu Gintaro </a:t>
            </a:r>
            <a:r>
              <a:rPr lang="lt-LT" dirty="0" err="1"/>
              <a:t>Dabrišiaus</a:t>
            </a:r>
            <a:r>
              <a:rPr lang="lt-LT" dirty="0"/>
              <a:t> eilėraščiu:</a:t>
            </a:r>
          </a:p>
          <a:p>
            <a:pPr marL="0" indent="0">
              <a:buNone/>
            </a:pPr>
            <a:r>
              <a:rPr lang="lt-LT" dirty="0"/>
              <a:t>1) Kaip sugauti lapę savo smegenyse?</a:t>
            </a:r>
          </a:p>
          <a:p>
            <a:pPr marL="0" indent="0">
              <a:buNone/>
            </a:pPr>
            <a:r>
              <a:rPr lang="lt-LT" dirty="0"/>
              <a:t>2) Kaip sugauti lapę lapės smegenyse?</a:t>
            </a:r>
          </a:p>
          <a:p>
            <a:pPr marL="0" indent="0">
              <a:buNone/>
            </a:pPr>
            <a:r>
              <a:rPr lang="lt-LT" dirty="0"/>
              <a:t>3) Kiek dar vaikščioti su lape, sugauta savo smegenyse?</a:t>
            </a:r>
          </a:p>
          <a:p>
            <a:pPr marL="0" indent="0">
              <a:buNone/>
            </a:pPr>
            <a:r>
              <a:rPr lang="lt-LT" dirty="0"/>
              <a:t>4) Kiek dar vaikščioti su lape, sugauta lapės smegenyse?</a:t>
            </a:r>
          </a:p>
          <a:p>
            <a:pPr marL="0" indent="0">
              <a:buNone/>
            </a:pPr>
            <a:r>
              <a:rPr lang="lt-LT" dirty="0"/>
              <a:t>Ilgai šitai meditavus, ateina lauktas nušvitimas: metas išsišluoti ir likusias vištas iš galvos</a:t>
            </a:r>
            <a:r>
              <a:rPr lang="en-US" dirty="0"/>
              <a:t>!</a:t>
            </a:r>
            <a:endParaRPr lang="lt-LT" dirty="0"/>
          </a:p>
          <a:p>
            <a:pPr marL="0" indent="0">
              <a:buNone/>
            </a:pPr>
            <a:r>
              <a:rPr lang="lt-LT" dirty="0"/>
              <a:t>Tada vėl galima gaudyti lapę.(D. Kajokas, </a:t>
            </a:r>
            <a:r>
              <a:rPr lang="lt-LT" i="1" dirty="0"/>
              <a:t>Lapės gaudymas</a:t>
            </a:r>
            <a:r>
              <a:rPr lang="lt-LT" dirty="0"/>
              <a:t>, 2013:142 psl.) </a:t>
            </a:r>
          </a:p>
          <a:p>
            <a:pPr marL="0" indent="0">
              <a:buNone/>
            </a:pPr>
            <a:r>
              <a:rPr lang="lt-LT" dirty="0"/>
              <a:t> 1. Kas yra gaudoma lapė ir ką autorius vadina vištomis?</a:t>
            </a:r>
          </a:p>
          <a:p>
            <a:pPr marL="0" indent="0">
              <a:buNone/>
            </a:pPr>
            <a:r>
              <a:rPr lang="lt-LT" dirty="0"/>
              <a:t>2. Kokia </a:t>
            </a:r>
            <a:r>
              <a:rPr lang="lt-LT" dirty="0" err="1"/>
              <a:t>esė</a:t>
            </a:r>
            <a:r>
              <a:rPr lang="lt-LT" dirty="0"/>
              <a:t> tema, problema, pagrindinė mintis?</a:t>
            </a:r>
          </a:p>
          <a:p>
            <a:pPr marL="0" indent="0">
              <a:buNone/>
            </a:pPr>
            <a:endParaRPr lang="lt-LT" dirty="0"/>
          </a:p>
          <a:p>
            <a:pPr marL="0" indent="0">
              <a:buNone/>
            </a:pPr>
            <a:endParaRPr lang="lt-LT" dirty="0"/>
          </a:p>
        </p:txBody>
      </p:sp>
    </p:spTree>
    <p:extLst>
      <p:ext uri="{BB962C8B-B14F-4D97-AF65-F5344CB8AC3E}">
        <p14:creationId xmlns:p14="http://schemas.microsoft.com/office/powerpoint/2010/main" val="2481993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ctrTitle"/>
          </p:nvPr>
        </p:nvSpPr>
        <p:spPr/>
        <p:txBody>
          <a:bodyPr/>
          <a:lstStyle/>
          <a:p>
            <a:pPr algn="l"/>
            <a:r>
              <a:rPr lang="lt-LT" dirty="0"/>
              <a:t>Apie esė ir eseistus</a:t>
            </a:r>
          </a:p>
        </p:txBody>
      </p:sp>
      <p:sp>
        <p:nvSpPr>
          <p:cNvPr id="3" name="Antrinis pavadinimas 2"/>
          <p:cNvSpPr>
            <a:spLocks noGrp="1"/>
          </p:cNvSpPr>
          <p:nvPr>
            <p:ph type="subTitle" idx="1"/>
          </p:nvPr>
        </p:nvSpPr>
        <p:spPr/>
        <p:txBody>
          <a:bodyPr>
            <a:normAutofit fontScale="92500" lnSpcReduction="10000"/>
          </a:bodyPr>
          <a:lstStyle/>
          <a:p>
            <a:pPr algn="l"/>
            <a:r>
              <a:rPr lang="lt-LT" dirty="0"/>
              <a:t> Susipažinsite su esė žanro požymiais.</a:t>
            </a:r>
          </a:p>
          <a:p>
            <a:pPr algn="l"/>
            <a:r>
              <a:rPr lang="lt-LT" dirty="0"/>
              <a:t> Suprasite analogijos paskirtį esė.</a:t>
            </a:r>
          </a:p>
          <a:p>
            <a:pPr algn="l"/>
            <a:r>
              <a:rPr lang="lt-LT" dirty="0"/>
              <a:t> Išanalizuosite keletą esė.</a:t>
            </a:r>
          </a:p>
          <a:p>
            <a:pPr algn="l"/>
            <a:r>
              <a:rPr lang="lt-LT" dirty="0"/>
              <a:t> Pasiruošite rašyti esė. </a:t>
            </a:r>
          </a:p>
        </p:txBody>
      </p:sp>
      <p:sp>
        <p:nvSpPr>
          <p:cNvPr id="4" name="Poraštės vietos rezervavimo ženklas 3"/>
          <p:cNvSpPr>
            <a:spLocks noGrp="1"/>
          </p:cNvSpPr>
          <p:nvPr>
            <p:ph type="ftr" sz="quarter" idx="11"/>
          </p:nvPr>
        </p:nvSpPr>
        <p:spPr/>
        <p:txBody>
          <a:bodyPr/>
          <a:lstStyle/>
          <a:p>
            <a:r>
              <a:rPr lang="lt-LT"/>
              <a:t>Vida Lisauskienė, lietuvių kalbos mokytoja ekspertė</a:t>
            </a:r>
          </a:p>
        </p:txBody>
      </p:sp>
      <p:sp>
        <p:nvSpPr>
          <p:cNvPr id="6" name="TextBox 5"/>
          <p:cNvSpPr txBox="1"/>
          <p:nvPr/>
        </p:nvSpPr>
        <p:spPr>
          <a:xfrm>
            <a:off x="9511990" y="2966224"/>
            <a:ext cx="1663469" cy="338554"/>
          </a:xfrm>
          <a:prstGeom prst="rect">
            <a:avLst/>
          </a:prstGeom>
          <a:noFill/>
        </p:spPr>
        <p:txBody>
          <a:bodyPr wrap="none" rtlCol="0">
            <a:spAutoFit/>
          </a:bodyPr>
          <a:lstStyle/>
          <a:p>
            <a:r>
              <a:rPr lang="lt-LT" sz="1600" dirty="0"/>
              <a:t>Gabrielė </a:t>
            </a:r>
            <a:r>
              <a:rPr lang="lt-LT" sz="1600" dirty="0" err="1"/>
              <a:t>Ganžaitė</a:t>
            </a:r>
            <a:endParaRPr lang="lt-LT" sz="1600" dirty="0"/>
          </a:p>
        </p:txBody>
      </p:sp>
      <p:pic>
        <p:nvPicPr>
          <p:cNvPr id="7" name="Paveikslėlis 6"/>
          <p:cNvPicPr>
            <a:picLocks noChangeAspect="1"/>
          </p:cNvPicPr>
          <p:nvPr/>
        </p:nvPicPr>
        <p:blipFill>
          <a:blip r:embed="rId2"/>
          <a:stretch>
            <a:fillRect/>
          </a:stretch>
        </p:blipFill>
        <p:spPr>
          <a:xfrm>
            <a:off x="7987990" y="0"/>
            <a:ext cx="3048000" cy="3048000"/>
          </a:xfrm>
          <a:prstGeom prst="rect">
            <a:avLst/>
          </a:prstGeom>
        </p:spPr>
      </p:pic>
    </p:spTree>
    <p:extLst>
      <p:ext uri="{BB962C8B-B14F-4D97-AF65-F5344CB8AC3E}">
        <p14:creationId xmlns:p14="http://schemas.microsoft.com/office/powerpoint/2010/main" val="2083253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a:t>CCLVII</a:t>
            </a:r>
          </a:p>
        </p:txBody>
      </p:sp>
      <p:sp>
        <p:nvSpPr>
          <p:cNvPr id="3" name="Turinio vietos rezervavimo ženklas 2"/>
          <p:cNvSpPr>
            <a:spLocks noGrp="1"/>
          </p:cNvSpPr>
          <p:nvPr>
            <p:ph idx="1"/>
          </p:nvPr>
        </p:nvSpPr>
        <p:spPr/>
        <p:txBody>
          <a:bodyPr>
            <a:normAutofit fontScale="92500" lnSpcReduction="10000"/>
          </a:bodyPr>
          <a:lstStyle/>
          <a:p>
            <a:pPr marL="0" indent="0">
              <a:buNone/>
            </a:pPr>
            <a:r>
              <a:rPr lang="lt-LT" dirty="0"/>
              <a:t>Ir štai tas mirksnis – jau tekant saulei...</a:t>
            </a:r>
          </a:p>
          <a:p>
            <a:pPr marL="0" indent="0">
              <a:buNone/>
            </a:pPr>
            <a:r>
              <a:rPr lang="lt-LT" dirty="0"/>
              <a:t>O štai tu – nuo padų iki </a:t>
            </a:r>
            <a:r>
              <a:rPr lang="lt-LT" dirty="0" err="1"/>
              <a:t>momenėlio</a:t>
            </a:r>
            <a:r>
              <a:rPr lang="lt-LT" dirty="0"/>
              <a:t> sklidinas nuostabos</a:t>
            </a:r>
            <a:r>
              <a:rPr lang="en-US" dirty="0"/>
              <a:t>!</a:t>
            </a:r>
            <a:endParaRPr lang="lt-LT" dirty="0"/>
          </a:p>
          <a:p>
            <a:pPr marL="0" indent="0">
              <a:buNone/>
            </a:pPr>
            <a:r>
              <a:rPr lang="lt-LT" dirty="0"/>
              <a:t>Tai didesnė vertybė už tūkstančius žinojimų. </a:t>
            </a:r>
          </a:p>
          <a:p>
            <a:pPr marL="0" indent="0">
              <a:buNone/>
            </a:pPr>
            <a:r>
              <a:rPr lang="lt-LT" dirty="0"/>
              <a:t>Už šimtus turtingiausių  bibliotekų.</a:t>
            </a:r>
          </a:p>
          <a:p>
            <a:pPr marL="0" indent="0">
              <a:buNone/>
            </a:pPr>
            <a:r>
              <a:rPr lang="lt-LT" dirty="0"/>
              <a:t>Už dešimtis slaptųjų doktrinų.</a:t>
            </a:r>
          </a:p>
          <a:p>
            <a:pPr marL="0" indent="0">
              <a:buNone/>
            </a:pPr>
            <a:r>
              <a:rPr lang="lt-LT" dirty="0"/>
              <a:t>Netgi už tą vienui vieną tau itin artimą, </a:t>
            </a:r>
            <a:r>
              <a:rPr lang="lt-LT" dirty="0" err="1"/>
              <a:t>anava</a:t>
            </a:r>
            <a:r>
              <a:rPr lang="lt-LT" dirty="0"/>
              <a:t>– ką tik</a:t>
            </a:r>
          </a:p>
          <a:p>
            <a:pPr marL="0" indent="0">
              <a:buNone/>
            </a:pPr>
            <a:r>
              <a:rPr lang="lt-LT" dirty="0"/>
              <a:t>lapę gaudžiusį ir akimoju paupy sustingusį, amo netekusį</a:t>
            </a:r>
          </a:p>
          <a:p>
            <a:pPr marL="0" indent="0">
              <a:buNone/>
            </a:pPr>
            <a:r>
              <a:rPr lang="lt-LT" dirty="0"/>
              <a:t>kvailį, jeigu iš jo, tarkim, kaip iš popieriaus lapo, </a:t>
            </a:r>
          </a:p>
          <a:p>
            <a:pPr marL="0" indent="0">
              <a:buNone/>
            </a:pPr>
            <a:r>
              <a:rPr lang="lt-LT" dirty="0"/>
              <a:t>kas imtų ir išbrauktų visą šią nuostabą. (D. Kajokas, </a:t>
            </a:r>
            <a:r>
              <a:rPr lang="lt-LT" i="1" dirty="0"/>
              <a:t>Lapės gaudymas</a:t>
            </a:r>
            <a:r>
              <a:rPr lang="lt-LT" dirty="0"/>
              <a:t>, 2013: 157)</a:t>
            </a:r>
          </a:p>
          <a:p>
            <a:endParaRPr lang="lt-LT" dirty="0"/>
          </a:p>
        </p:txBody>
      </p:sp>
      <p:sp>
        <p:nvSpPr>
          <p:cNvPr id="4" name="Poraštės vietos rezervavimo ženklas 3"/>
          <p:cNvSpPr>
            <a:spLocks noGrp="1"/>
          </p:cNvSpPr>
          <p:nvPr>
            <p:ph type="ftr" sz="quarter" idx="11"/>
          </p:nvPr>
        </p:nvSpPr>
        <p:spPr/>
        <p:txBody>
          <a:bodyPr/>
          <a:lstStyle/>
          <a:p>
            <a:r>
              <a:rPr lang="lt-LT"/>
              <a:t>Vida Lisauskienė, lietuvių kalbos mokytoja ekspertė</a:t>
            </a:r>
          </a:p>
        </p:txBody>
      </p:sp>
    </p:spTree>
    <p:extLst>
      <p:ext uri="{BB962C8B-B14F-4D97-AF65-F5344CB8AC3E}">
        <p14:creationId xmlns:p14="http://schemas.microsoft.com/office/powerpoint/2010/main" val="4024526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a:t> Išanalizuokite D. Kajoko </a:t>
            </a:r>
            <a:r>
              <a:rPr lang="lt-LT" dirty="0" err="1"/>
              <a:t>esė</a:t>
            </a:r>
            <a:r>
              <a:rPr lang="lt-LT" dirty="0"/>
              <a:t> apie lapę</a:t>
            </a:r>
          </a:p>
        </p:txBody>
      </p:sp>
      <p:sp>
        <p:nvSpPr>
          <p:cNvPr id="3" name="Turinio vietos rezervavimo ženklas 2"/>
          <p:cNvSpPr>
            <a:spLocks noGrp="1"/>
          </p:cNvSpPr>
          <p:nvPr>
            <p:ph idx="1"/>
          </p:nvPr>
        </p:nvSpPr>
        <p:spPr/>
        <p:txBody>
          <a:bodyPr>
            <a:normAutofit fontScale="92500" lnSpcReduction="10000"/>
          </a:bodyPr>
          <a:lstStyle/>
          <a:p>
            <a:r>
              <a:rPr lang="lt-LT" dirty="0"/>
              <a:t> Kas  </a:t>
            </a:r>
            <a:r>
              <a:rPr lang="lt-LT" dirty="0" err="1"/>
              <a:t>ese</a:t>
            </a:r>
            <a:r>
              <a:rPr lang="lt-LT" dirty="0"/>
              <a:t> laikoma lape? Kas tekste vadinamas kvailiu ir kodėl?</a:t>
            </a:r>
          </a:p>
          <a:p>
            <a:r>
              <a:rPr lang="lt-LT" dirty="0"/>
              <a:t> Kaip vertinamas žmogaus mirksnio patyrimas, sukeliantis nuostabą? (CCLVII)</a:t>
            </a:r>
          </a:p>
          <a:p>
            <a:r>
              <a:rPr lang="lt-LT" dirty="0"/>
              <a:t> Su kokiomis įprastomis racionalaus žmogaus vertybėmis  lyginama nuostaba ir žmogus? </a:t>
            </a:r>
          </a:p>
          <a:p>
            <a:r>
              <a:rPr lang="lt-LT" dirty="0"/>
              <a:t>  „O šiaip jau, Lape, netgi amžinas mūsų pastangų bergždumas nutverti tave už uodegos, privilioti į  savo vištidę, tasai akis badantis mūsų netobulumas tėra tik dar vienas mįslingo ir nesugaunamo tavo tobulumo pavidalas. Manau.“ (157psl.)</a:t>
            </a:r>
          </a:p>
          <a:p>
            <a:r>
              <a:rPr lang="lt-LT" dirty="0"/>
              <a:t>Kaip  remdamiesi menine raiška (įvaizdžiais, metaforomis) interpretuotumėte šią citatą? </a:t>
            </a:r>
          </a:p>
          <a:p>
            <a:endParaRPr lang="lt-LT" dirty="0"/>
          </a:p>
          <a:p>
            <a:endParaRPr lang="lt-LT" dirty="0"/>
          </a:p>
          <a:p>
            <a:endParaRPr lang="lt-LT" dirty="0"/>
          </a:p>
        </p:txBody>
      </p:sp>
      <p:sp>
        <p:nvSpPr>
          <p:cNvPr id="4" name="Poraštės vietos rezervavimo ženklas 3"/>
          <p:cNvSpPr>
            <a:spLocks noGrp="1"/>
          </p:cNvSpPr>
          <p:nvPr>
            <p:ph type="ftr" sz="quarter" idx="11"/>
          </p:nvPr>
        </p:nvSpPr>
        <p:spPr/>
        <p:txBody>
          <a:bodyPr/>
          <a:lstStyle/>
          <a:p>
            <a:r>
              <a:rPr lang="lt-LT"/>
              <a:t>Vida Lisauskienė, lietuvių kalbos mokytoja ekspertė</a:t>
            </a:r>
          </a:p>
        </p:txBody>
      </p:sp>
    </p:spTree>
    <p:extLst>
      <p:ext uri="{BB962C8B-B14F-4D97-AF65-F5344CB8AC3E}">
        <p14:creationId xmlns:p14="http://schemas.microsoft.com/office/powerpoint/2010/main" val="3598616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a:t> Apie Donaldo Kajoko eseistiką</a:t>
            </a:r>
          </a:p>
        </p:txBody>
      </p:sp>
      <p:sp>
        <p:nvSpPr>
          <p:cNvPr id="3" name="Turinio vietos rezervavimo ženklas 2"/>
          <p:cNvSpPr>
            <a:spLocks noGrp="1"/>
          </p:cNvSpPr>
          <p:nvPr>
            <p:ph idx="1"/>
          </p:nvPr>
        </p:nvSpPr>
        <p:spPr/>
        <p:txBody>
          <a:bodyPr>
            <a:normAutofit fontScale="92500" lnSpcReduction="20000"/>
          </a:bodyPr>
          <a:lstStyle/>
          <a:p>
            <a:pPr marL="0" indent="0">
              <a:buNone/>
            </a:pPr>
            <a:r>
              <a:rPr lang="lt-LT" b="1" dirty="0"/>
              <a:t> </a:t>
            </a:r>
            <a:r>
              <a:rPr lang="lt-LT" dirty="0"/>
              <a:t>Perskaitykite knygos recenziją apie D. Kajoko eseistikos knygą ,,Lapės gaudymas“</a:t>
            </a:r>
          </a:p>
          <a:p>
            <a:pPr marL="0" indent="0">
              <a:buNone/>
            </a:pPr>
            <a:r>
              <a:rPr lang="lt-LT" dirty="0"/>
              <a:t>Audinga Peluritytė. </a:t>
            </a:r>
            <a:r>
              <a:rPr lang="lt-LT" dirty="0">
                <a:hlinkClick r:id="rId2"/>
              </a:rPr>
              <a:t>https://literaturairmenas.lt/literatura/audinga-pelurityte-kajoko-zvereliai</a:t>
            </a:r>
            <a:endParaRPr lang="lt-LT" dirty="0"/>
          </a:p>
          <a:p>
            <a:pPr marL="0" indent="0">
              <a:buNone/>
            </a:pPr>
            <a:r>
              <a:rPr lang="lt-LT" dirty="0"/>
              <a:t>Poetas, literatūros kritikas Arnas Ališauskas knygos pavadinimą „Lapės gaudymas“ taip pat aiškina kaip žaidimą: „Visi gyvenime kažką gaudo: kas šlovę, kas reitingus, kas pinigus, kas moterų dėmesį, kas dar ką nors, bet, amžinybės požiūriu, tai yra žaidimas. Jis nė kiek ne prasmingesnis, nei lapės gaudymas, nei tiesiog žaidimas. Donaldas Kajokas tą žaidimą pateikia kaip tikrojo žmogiškumo, prasmingo buvimo išraišką.“</a:t>
            </a:r>
          </a:p>
          <a:p>
            <a:pPr marL="0" indent="0">
              <a:buNone/>
            </a:pPr>
            <a:r>
              <a:rPr lang="lt-LT" dirty="0">
                <a:hlinkClick r:id="rId3"/>
              </a:rPr>
              <a:t>https://www.bernardinai.lt/2013-06-19-donaldo-kajoko-eseistines-uzsklandeles-knygoje-lapes-gaudymas/</a:t>
            </a:r>
            <a:endParaRPr lang="lt-LT" dirty="0"/>
          </a:p>
          <a:p>
            <a:pPr marL="0" indent="0">
              <a:buNone/>
            </a:pPr>
            <a:r>
              <a:rPr lang="lt-LT" dirty="0"/>
              <a:t> Kokie knygos (o gal ir gyvenimo) vertinimo kriterijai nurodomi citatoje?</a:t>
            </a:r>
          </a:p>
          <a:p>
            <a:pPr marL="0" indent="0">
              <a:buNone/>
            </a:pPr>
            <a:endParaRPr lang="lt-LT" dirty="0"/>
          </a:p>
          <a:p>
            <a:endParaRPr lang="lt-LT" dirty="0"/>
          </a:p>
        </p:txBody>
      </p:sp>
      <p:sp>
        <p:nvSpPr>
          <p:cNvPr id="4" name="Poraštės vietos rezervavimo ženklas 3"/>
          <p:cNvSpPr>
            <a:spLocks noGrp="1"/>
          </p:cNvSpPr>
          <p:nvPr>
            <p:ph type="ftr" sz="quarter" idx="11"/>
          </p:nvPr>
        </p:nvSpPr>
        <p:spPr/>
        <p:txBody>
          <a:bodyPr/>
          <a:lstStyle/>
          <a:p>
            <a:r>
              <a:rPr lang="lt-LT"/>
              <a:t>Vida Lisauskienė, lietuvių kalbos mokytoja ekspertė</a:t>
            </a:r>
          </a:p>
        </p:txBody>
      </p:sp>
    </p:spTree>
    <p:extLst>
      <p:ext uri="{BB962C8B-B14F-4D97-AF65-F5344CB8AC3E}">
        <p14:creationId xmlns:p14="http://schemas.microsoft.com/office/powerpoint/2010/main" val="342144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sz="2800" dirty="0"/>
              <a:t>D. Kajokas ,,Apie buvimo akimirkas“(Donaldas Kajokas </a:t>
            </a:r>
            <a:r>
              <a:rPr lang="lt-LT" sz="2800" i="1" dirty="0"/>
              <a:t>Lietaus migla </a:t>
            </a:r>
            <a:r>
              <a:rPr lang="lt-LT" sz="2800" i="1" dirty="0" err="1"/>
              <a:t>Lu</a:t>
            </a:r>
            <a:r>
              <a:rPr lang="lt-LT" sz="2800" i="1" dirty="0"/>
              <a:t> kalne</a:t>
            </a:r>
            <a:r>
              <a:rPr lang="lt-LT" sz="2800" dirty="0"/>
              <a:t>, Rašytojų sąjungos leidykla, 2002:283 psl.)</a:t>
            </a:r>
          </a:p>
        </p:txBody>
      </p:sp>
      <p:sp>
        <p:nvSpPr>
          <p:cNvPr id="3" name="Turinio vietos rezervavimo ženklas 2"/>
          <p:cNvSpPr>
            <a:spLocks noGrp="1"/>
          </p:cNvSpPr>
          <p:nvPr>
            <p:ph sz="half" idx="1"/>
          </p:nvPr>
        </p:nvSpPr>
        <p:spPr/>
        <p:txBody>
          <a:bodyPr>
            <a:normAutofit fontScale="77500" lnSpcReduction="20000"/>
          </a:bodyPr>
          <a:lstStyle/>
          <a:p>
            <a:pPr marL="0" indent="0">
              <a:buNone/>
            </a:pPr>
            <a:r>
              <a:rPr lang="lt-LT" dirty="0"/>
              <a:t>„Tos </a:t>
            </a:r>
            <a:r>
              <a:rPr lang="lt-LT" dirty="0" err="1"/>
              <a:t>esė</a:t>
            </a:r>
            <a:r>
              <a:rPr lang="lt-LT" dirty="0"/>
              <a:t> – tai kažkoks žodžio, vaizdo ir pauzės grynuolis, kurį galima prilyginti lengvam atsidūsėjimui po kentėjimo ir nušvitimo.“ (Audinga Peluritytė) </a:t>
            </a:r>
          </a:p>
        </p:txBody>
      </p:sp>
      <p:sp>
        <p:nvSpPr>
          <p:cNvPr id="4" name="Turinio vietos rezervavimo ženklas 3"/>
          <p:cNvSpPr>
            <a:spLocks noGrp="1"/>
          </p:cNvSpPr>
          <p:nvPr>
            <p:ph sz="half" idx="2"/>
          </p:nvPr>
        </p:nvSpPr>
        <p:spPr/>
        <p:txBody>
          <a:bodyPr>
            <a:normAutofit fontScale="77500" lnSpcReduction="20000"/>
          </a:bodyPr>
          <a:lstStyle/>
          <a:p>
            <a:pPr marL="514350" indent="-514350">
              <a:buAutoNum type="arabicPeriod"/>
            </a:pPr>
            <a:r>
              <a:rPr lang="lt-LT" dirty="0"/>
              <a:t>Kaip komponuojamas tekstas?  </a:t>
            </a:r>
          </a:p>
          <a:p>
            <a:pPr marL="514350" indent="-514350">
              <a:buAutoNum type="arabicPeriod"/>
            </a:pPr>
            <a:r>
              <a:rPr lang="lt-LT" dirty="0"/>
              <a:t>Kaip interpretuotumėte fragmentų pavadinimus?</a:t>
            </a:r>
          </a:p>
          <a:p>
            <a:pPr marL="514350" indent="-514350">
              <a:buAutoNum type="arabicPeriod"/>
            </a:pPr>
            <a:r>
              <a:rPr lang="lt-LT" dirty="0"/>
              <a:t>Pabraukite patikusius sakinius.</a:t>
            </a:r>
          </a:p>
          <a:p>
            <a:pPr marL="514350" indent="-514350">
              <a:buAutoNum type="arabicPeriod"/>
            </a:pPr>
            <a:r>
              <a:rPr lang="lt-LT" dirty="0"/>
              <a:t>Garsiai perskaitykite pasibrauktus sakinius, net jie ir kartotųsi.</a:t>
            </a:r>
          </a:p>
          <a:p>
            <a:pPr marL="514350" indent="-514350">
              <a:buAutoNum type="arabicPeriod"/>
            </a:pPr>
            <a:r>
              <a:rPr lang="lt-LT" dirty="0"/>
              <a:t>Ką galime suskurti iš pasikartojančių sakinių?</a:t>
            </a:r>
          </a:p>
          <a:p>
            <a:pPr marL="514350" indent="-514350">
              <a:buAutoNum type="arabicPeriod"/>
            </a:pPr>
            <a:r>
              <a:rPr lang="lt-LT" dirty="0"/>
              <a:t> Perskaitykite po vieną pasibrauktą sakinį. Įsijunkite tada, kai atrodys sakiniai derantys viena prie kito.</a:t>
            </a:r>
          </a:p>
          <a:p>
            <a:pPr marL="514350" indent="-514350">
              <a:buAutoNum type="arabicPeriod"/>
            </a:pPr>
            <a:r>
              <a:rPr lang="lt-LT" dirty="0"/>
              <a:t>Parinkite patikusį sakinį, paprašykite, kad draugas jį pratęstų.</a:t>
            </a:r>
          </a:p>
          <a:p>
            <a:pPr marL="514350" indent="-514350">
              <a:buAutoNum type="arabicPeriod"/>
            </a:pPr>
            <a:r>
              <a:rPr lang="lt-LT" dirty="0"/>
              <a:t>Refleksija arba ko išmokome?</a:t>
            </a:r>
          </a:p>
        </p:txBody>
      </p:sp>
      <p:sp>
        <p:nvSpPr>
          <p:cNvPr id="5" name="Datos vietos rezervavimo ženklas 4"/>
          <p:cNvSpPr>
            <a:spLocks noGrp="1"/>
          </p:cNvSpPr>
          <p:nvPr>
            <p:ph type="dt" sz="half" idx="10"/>
          </p:nvPr>
        </p:nvSpPr>
        <p:spPr/>
        <p:txBody>
          <a:bodyPr/>
          <a:lstStyle/>
          <a:p>
            <a:fld id="{A67AD12A-2B22-4523-A7DE-3F08A9667387}" type="datetime1">
              <a:rPr lang="lt-LT" smtClean="0"/>
              <a:t>2024-06-27</a:t>
            </a:fld>
            <a:endParaRPr lang="lt-LT"/>
          </a:p>
        </p:txBody>
      </p:sp>
      <p:sp>
        <p:nvSpPr>
          <p:cNvPr id="6" name="Poraštės vietos rezervavimo ženklas 5"/>
          <p:cNvSpPr>
            <a:spLocks noGrp="1"/>
          </p:cNvSpPr>
          <p:nvPr>
            <p:ph type="ftr" sz="quarter" idx="11"/>
          </p:nvPr>
        </p:nvSpPr>
        <p:spPr/>
        <p:txBody>
          <a:bodyPr/>
          <a:lstStyle/>
          <a:p>
            <a:r>
              <a:rPr lang="lt-LT" dirty="0"/>
              <a:t>Vida Lisauskienė,  mokytoja ekspertė </a:t>
            </a:r>
          </a:p>
        </p:txBody>
      </p:sp>
      <p:sp>
        <p:nvSpPr>
          <p:cNvPr id="7" name="Skaidrės numerio vietos rezervavimo ženklas 6"/>
          <p:cNvSpPr>
            <a:spLocks noGrp="1"/>
          </p:cNvSpPr>
          <p:nvPr>
            <p:ph type="sldNum" sz="quarter" idx="12"/>
          </p:nvPr>
        </p:nvSpPr>
        <p:spPr/>
        <p:txBody>
          <a:bodyPr/>
          <a:lstStyle/>
          <a:p>
            <a:fld id="{BC1BF9A2-5DBB-43B2-B595-828344409517}" type="slidenum">
              <a:rPr lang="lt-LT" smtClean="0"/>
              <a:t>23</a:t>
            </a:fld>
            <a:endParaRPr lang="lt-LT"/>
          </a:p>
        </p:txBody>
      </p:sp>
      <p:pic>
        <p:nvPicPr>
          <p:cNvPr id="8" name="Paveikslėlis 7"/>
          <p:cNvPicPr>
            <a:picLocks noChangeAspect="1"/>
          </p:cNvPicPr>
          <p:nvPr/>
        </p:nvPicPr>
        <p:blipFill>
          <a:blip r:embed="rId2"/>
          <a:stretch>
            <a:fillRect/>
          </a:stretch>
        </p:blipFill>
        <p:spPr>
          <a:xfrm>
            <a:off x="2119992" y="3187020"/>
            <a:ext cx="2422071" cy="3534455"/>
          </a:xfrm>
          <a:prstGeom prst="rect">
            <a:avLst/>
          </a:prstGeom>
        </p:spPr>
      </p:pic>
    </p:spTree>
    <p:extLst>
      <p:ext uri="{BB962C8B-B14F-4D97-AF65-F5344CB8AC3E}">
        <p14:creationId xmlns:p14="http://schemas.microsoft.com/office/powerpoint/2010/main" val="20939681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dirty="0"/>
              <a:t> Parabolė kaip pagrindinės minties plėtotės būdas</a:t>
            </a:r>
          </a:p>
        </p:txBody>
      </p:sp>
      <p:sp>
        <p:nvSpPr>
          <p:cNvPr id="3" name="Turinio vietos rezervavimo ženklas 2"/>
          <p:cNvSpPr>
            <a:spLocks noGrp="1"/>
          </p:cNvSpPr>
          <p:nvPr>
            <p:ph idx="1"/>
          </p:nvPr>
        </p:nvSpPr>
        <p:spPr/>
        <p:txBody>
          <a:bodyPr>
            <a:noAutofit/>
          </a:bodyPr>
          <a:lstStyle/>
          <a:p>
            <a:pPr marL="0" indent="0">
              <a:lnSpc>
                <a:spcPct val="150000"/>
              </a:lnSpc>
              <a:spcAft>
                <a:spcPts val="800"/>
              </a:spcAft>
              <a:buNone/>
            </a:pPr>
            <a:r>
              <a:rPr lang="lt-LT" sz="1400" b="1" dirty="0" err="1">
                <a:latin typeface="Calibri" panose="020F0502020204030204" pitchFamily="34" charset="0"/>
                <a:ea typeface="Calibri" panose="020F0502020204030204" pitchFamily="34" charset="0"/>
                <a:cs typeface="Times New Roman" panose="02020603050405020304" pitchFamily="18" charset="0"/>
              </a:rPr>
              <a:t>parãbolė</a:t>
            </a:r>
            <a:r>
              <a:rPr lang="lt-LT" sz="1400" b="1" dirty="0">
                <a:latin typeface="Calibri" panose="020F0502020204030204" pitchFamily="34" charset="0"/>
                <a:ea typeface="Calibri" panose="020F0502020204030204" pitchFamily="34" charset="0"/>
                <a:cs typeface="Times New Roman" panose="02020603050405020304" pitchFamily="18" charset="0"/>
              </a:rPr>
              <a:t> (</a:t>
            </a:r>
            <a:r>
              <a:rPr lang="lt-LT" sz="1400" b="1" dirty="0" err="1">
                <a:latin typeface="Calibri" panose="020F0502020204030204" pitchFamily="34" charset="0"/>
                <a:ea typeface="Calibri" panose="020F0502020204030204" pitchFamily="34" charset="0"/>
                <a:cs typeface="Times New Roman" panose="02020603050405020304" pitchFamily="18" charset="0"/>
              </a:rPr>
              <a:t>gr</a:t>
            </a:r>
            <a:r>
              <a:rPr lang="lt-LT" sz="1400" b="1" dirty="0">
                <a:latin typeface="Calibri" panose="020F0502020204030204" pitchFamily="34" charset="0"/>
                <a:ea typeface="Calibri" panose="020F0502020204030204" pitchFamily="34" charset="0"/>
                <a:cs typeface="Times New Roman" panose="02020603050405020304" pitchFamily="18" charset="0"/>
              </a:rPr>
              <a:t>. </a:t>
            </a:r>
            <a:r>
              <a:rPr lang="lt-LT" sz="1400" b="1" dirty="0" err="1">
                <a:latin typeface="Calibri" panose="020F0502020204030204" pitchFamily="34" charset="0"/>
                <a:ea typeface="Calibri" panose="020F0502020204030204" pitchFamily="34" charset="0"/>
                <a:cs typeface="Times New Roman" panose="02020603050405020304" pitchFamily="18" charset="0"/>
              </a:rPr>
              <a:t>parabolē</a:t>
            </a:r>
            <a:r>
              <a:rPr lang="lt-LT" sz="1400" b="1" dirty="0">
                <a:latin typeface="Calibri" panose="020F0502020204030204" pitchFamily="34" charset="0"/>
                <a:ea typeface="Calibri" panose="020F0502020204030204" pitchFamily="34" charset="0"/>
                <a:cs typeface="Times New Roman" panose="02020603050405020304" pitchFamily="18" charset="0"/>
              </a:rPr>
              <a:t> – lyginimas), literatūrinio vaizdavimo būdas, alegorijos tipas. Gali būti laikoma atskiru literatūros žanru</a:t>
            </a:r>
            <a:r>
              <a:rPr lang="lt-LT" sz="1400" dirty="0">
                <a:latin typeface="Calibri" panose="020F0502020204030204" pitchFamily="34" charset="0"/>
                <a:ea typeface="Calibri" panose="020F0502020204030204" pitchFamily="34" charset="0"/>
                <a:cs typeface="Times New Roman" panose="02020603050405020304" pitchFamily="18" charset="0"/>
              </a:rPr>
              <a:t>. Nuo alegorijos skiriasi tik tuo, kad mįslinga parabolės prasmė įmenama ir atskleidžiama paties kalbėtojo ar rašytojo. Parabolė kuriama išplėtojus vaizdingą palyginimą. </a:t>
            </a:r>
            <a:r>
              <a:rPr lang="lt-LT" sz="1400" b="1" dirty="0">
                <a:latin typeface="Calibri" panose="020F0502020204030204" pitchFamily="34" charset="0"/>
                <a:ea typeface="Calibri" panose="020F0502020204030204" pitchFamily="34" charset="0"/>
                <a:cs typeface="Times New Roman" panose="02020603050405020304" pitchFamily="18" charset="0"/>
              </a:rPr>
              <a:t>Sakinyje, pastraipoje ar visame kūrinyje lyginamos dvi skirtingos idėjos, jos suartinamos ir, nors neturi tiesioginio ryšio, tinka kaip pamokomasis kokio nors reiškinio modelis</a:t>
            </a:r>
            <a:r>
              <a:rPr lang="lt-LT" sz="1400" dirty="0">
                <a:latin typeface="Calibri" panose="020F0502020204030204" pitchFamily="34" charset="0"/>
                <a:ea typeface="Calibri" panose="020F0502020204030204" pitchFamily="34" charset="0"/>
                <a:cs typeface="Times New Roman" panose="02020603050405020304" pitchFamily="18" charset="0"/>
              </a:rPr>
              <a:t>. Potekstėje analogiškai išsakoma </a:t>
            </a:r>
            <a:r>
              <a:rPr lang="lt-LT" sz="1400" b="1" dirty="0">
                <a:latin typeface="Calibri" panose="020F0502020204030204" pitchFamily="34" charset="0"/>
                <a:ea typeface="Calibri" panose="020F0502020204030204" pitchFamily="34" charset="0"/>
                <a:cs typeface="Times New Roman" panose="02020603050405020304" pitchFamily="18" charset="0"/>
              </a:rPr>
              <a:t>filosofinis, etinis ir estetinis požiūris</a:t>
            </a:r>
            <a:r>
              <a:rPr lang="lt-LT" sz="1400" dirty="0">
                <a:latin typeface="Calibri" panose="020F0502020204030204" pitchFamily="34" charset="0"/>
                <a:ea typeface="Calibri" panose="020F0502020204030204" pitchFamily="34" charset="0"/>
                <a:cs typeface="Times New Roman" panose="02020603050405020304" pitchFamily="18" charset="0"/>
              </a:rPr>
              <a:t>, pvz.: Molinės lėlės būna vyrai ir moterys, brangios ir pigios. Jos padarytos iš žemės ir, kai suduš, vėl virs žeme. Toks ir žmogus (senovės kinų išmintis).</a:t>
            </a:r>
          </a:p>
          <a:p>
            <a:pPr marL="0" indent="0">
              <a:lnSpc>
                <a:spcPct val="150000"/>
              </a:lnSpc>
              <a:spcAft>
                <a:spcPts val="800"/>
              </a:spcAft>
              <a:buNone/>
            </a:pPr>
            <a:r>
              <a:rPr lang="lt-LT" sz="1400" dirty="0">
                <a:latin typeface="Calibri" panose="020F0502020204030204" pitchFamily="34" charset="0"/>
                <a:ea typeface="Calibri" panose="020F0502020204030204" pitchFamily="34" charset="0"/>
                <a:cs typeface="Times New Roman" panose="02020603050405020304" pitchFamily="18" charset="0"/>
              </a:rPr>
              <a:t> Parabolių gausu Biblijoje (ST ir NT). Parabolių funkcija – vaizdingai ir netiesiogiai išreikšti idėją ar universalią tiesą.  </a:t>
            </a:r>
            <a:r>
              <a:rPr lang="lt-LT" sz="1400" dirty="0">
                <a:latin typeface="Calibri" panose="020F0502020204030204" pitchFamily="34" charset="0"/>
                <a:ea typeface="Calibri" panose="020F0502020204030204" pitchFamily="34" charset="0"/>
                <a:cs typeface="Times New Roman" panose="02020603050405020304" pitchFamily="18" charset="0"/>
                <a:hlinkClick r:id="rId2"/>
              </a:rPr>
              <a:t>https://www.vle.lt/straipsnis/parabole-1/</a:t>
            </a:r>
            <a:endParaRPr lang="lt-LT" sz="14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spcAft>
                <a:spcPts val="800"/>
              </a:spcAft>
              <a:buNone/>
            </a:pPr>
            <a:endParaRPr lang="lt-LT" sz="14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spcAft>
                <a:spcPts val="800"/>
              </a:spcAft>
              <a:buNone/>
            </a:pPr>
            <a:endParaRPr lang="lt-LT" sz="14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spcAft>
                <a:spcPts val="800"/>
              </a:spcAft>
              <a:buNone/>
            </a:pPr>
            <a:endParaRPr lang="lt-LT" sz="14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spcAft>
                <a:spcPts val="800"/>
              </a:spcAft>
              <a:buNone/>
            </a:pPr>
            <a:endParaRPr lang="lt-LT" sz="14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spcAft>
                <a:spcPts val="800"/>
              </a:spcAft>
              <a:buNone/>
            </a:pPr>
            <a:r>
              <a:rPr lang="lt-LT" sz="1400" dirty="0">
                <a:latin typeface="Calibri" panose="020F0502020204030204" pitchFamily="34" charset="0"/>
                <a:cs typeface="Times New Roman" panose="02020603050405020304" pitchFamily="18" charset="0"/>
              </a:rPr>
              <a:t> </a:t>
            </a:r>
            <a:endParaRPr lang="lt-LT" sz="2000" dirty="0"/>
          </a:p>
        </p:txBody>
      </p:sp>
      <p:sp>
        <p:nvSpPr>
          <p:cNvPr id="4" name="Datos vietos rezervavimo ženklas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23D772-94C2-4F20-BD19-5AF75B1DFC96}" type="datetime1">
              <a:rPr kumimoji="0" lang="lt-LT" sz="1200" b="0" i="0" u="none" strike="noStrike" kern="1200" cap="none" spc="0" normalizeH="0" baseline="0" noProof="0" smtClean="0">
                <a:ln>
                  <a:noFill/>
                </a:ln>
                <a:solidFill>
                  <a:prstClr val="black">
                    <a:tint val="75000"/>
                  </a:prstClr>
                </a:solidFill>
                <a:effectLst/>
                <a:uLnTx/>
                <a:uFillTx/>
                <a:latin typeface="Calibri"/>
                <a:ea typeface="+mn-ea"/>
                <a:cs typeface="+mn-cs"/>
              </a:rPr>
              <a:t>2024-06-27</a:t>
            </a:fld>
            <a:endParaRPr kumimoji="0" lang="lt-L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Poraštės vietos rezervavimo ženklas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1200" b="0" i="0" u="none" strike="noStrike" kern="1200" cap="none" spc="0" normalizeH="0" baseline="0" noProof="0">
                <a:ln>
                  <a:noFill/>
                </a:ln>
                <a:solidFill>
                  <a:prstClr val="black">
                    <a:tint val="75000"/>
                  </a:prstClr>
                </a:solidFill>
                <a:effectLst/>
                <a:uLnTx/>
                <a:uFillTx/>
                <a:latin typeface="Calibri"/>
                <a:ea typeface="+mn-ea"/>
                <a:cs typeface="+mn-cs"/>
              </a:rPr>
              <a:t>Vida Lisauskienė, lietuvių kalbos mokytoja ekspertė</a:t>
            </a:r>
          </a:p>
        </p:txBody>
      </p:sp>
      <p:sp>
        <p:nvSpPr>
          <p:cNvPr id="6" name="Skaidrės numerio vietos rezervavimo ženklas 5"/>
          <p:cNvSpPr>
            <a:spLocks noGrp="1"/>
          </p:cNvSpPr>
          <p:nvPr>
            <p:ph type="sldNum" sz="quarter" idx="12"/>
          </p:nvPr>
        </p:nvSpPr>
        <p:spPr/>
        <p:txBody>
          <a:bodyPr/>
          <a:lstStyle/>
          <a:p>
            <a:fld id="{3EB13EFE-0A69-4DDC-BC41-23C766984008}" type="slidenum">
              <a:rPr lang="lt-LT" smtClean="0">
                <a:solidFill>
                  <a:prstClr val="black">
                    <a:tint val="75000"/>
                  </a:prstClr>
                </a:solidFill>
              </a:rPr>
              <a:pPr/>
              <a:t>24</a:t>
            </a:fld>
            <a:endParaRPr lang="lt-LT">
              <a:solidFill>
                <a:prstClr val="black">
                  <a:tint val="75000"/>
                </a:prstClr>
              </a:solidFill>
            </a:endParaRPr>
          </a:p>
        </p:txBody>
      </p:sp>
    </p:spTree>
    <p:extLst>
      <p:ext uri="{BB962C8B-B14F-4D97-AF65-F5344CB8AC3E}">
        <p14:creationId xmlns:p14="http://schemas.microsoft.com/office/powerpoint/2010/main" val="29817703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dirty="0"/>
              <a:t> </a:t>
            </a:r>
            <a:r>
              <a:rPr lang="lt-LT" sz="2700" dirty="0"/>
              <a:t>Donaldas Kajokas </a:t>
            </a:r>
            <a:br>
              <a:rPr lang="lt-LT" sz="2700" dirty="0"/>
            </a:br>
            <a:r>
              <a:rPr lang="lt-LT" sz="2700" dirty="0"/>
              <a:t> Apie palaidūną ir paklydėlį: dvi biblinės parabolės interpretacijos</a:t>
            </a:r>
          </a:p>
        </p:txBody>
      </p:sp>
      <p:sp>
        <p:nvSpPr>
          <p:cNvPr id="3" name="Turinio vietos rezervavimo ženklas 2"/>
          <p:cNvSpPr>
            <a:spLocks noGrp="1"/>
          </p:cNvSpPr>
          <p:nvPr>
            <p:ph idx="1"/>
          </p:nvPr>
        </p:nvSpPr>
        <p:spPr/>
        <p:txBody>
          <a:bodyPr>
            <a:normAutofit fontScale="55000" lnSpcReduction="20000"/>
          </a:bodyPr>
          <a:lstStyle/>
          <a:p>
            <a:pPr marL="0" indent="0">
              <a:buNone/>
            </a:pPr>
            <a:r>
              <a:rPr lang="lt-LT" dirty="0"/>
              <a:t>Klausimai</a:t>
            </a:r>
          </a:p>
          <a:p>
            <a:pPr marL="514350" indent="-514350">
              <a:buFont typeface="+mj-lt"/>
              <a:buAutoNum type="arabicPeriod"/>
            </a:pPr>
            <a:r>
              <a:rPr lang="lt-LT" dirty="0"/>
              <a:t>Kokius du požiūrius į biblinės parabolės sūnų autorius įvardija pavadinimu?</a:t>
            </a:r>
          </a:p>
          <a:p>
            <a:pPr marL="514350" indent="-514350">
              <a:buFont typeface="+mj-lt"/>
              <a:buAutoNum type="arabicPeriod"/>
            </a:pPr>
            <a:r>
              <a:rPr lang="lt-LT" dirty="0"/>
              <a:t>Kas yra </a:t>
            </a:r>
            <a:r>
              <a:rPr lang="lt-LT" dirty="0" err="1"/>
              <a:t>esė</a:t>
            </a:r>
            <a:r>
              <a:rPr lang="lt-LT" dirty="0"/>
              <a:t> analizės ir lyginimo objektas? </a:t>
            </a:r>
          </a:p>
          <a:p>
            <a:pPr marL="514350" indent="-514350">
              <a:buFont typeface="+mj-lt"/>
              <a:buAutoNum type="arabicPeriod"/>
            </a:pPr>
            <a:r>
              <a:rPr lang="lt-LT" dirty="0"/>
              <a:t>Kokių dviejų kultūrų tekstus lygina autorius? Kuo skiriasi šių versijų istorijos pradžia, veiksmo vystymasis, pabaiga?</a:t>
            </a:r>
          </a:p>
          <a:p>
            <a:pPr marL="514350" indent="-514350">
              <a:buFont typeface="+mj-lt"/>
              <a:buAutoNum type="arabicPeriod"/>
            </a:pPr>
            <a:r>
              <a:rPr lang="lt-LT" dirty="0"/>
              <a:t> Atkreipkite dėmesį, kokiais veiksmažodžiais nusakoma veiksmo raida.</a:t>
            </a:r>
          </a:p>
          <a:p>
            <a:pPr marL="514350" indent="-514350">
              <a:buFont typeface="+mj-lt"/>
              <a:buAutoNum type="arabicPeriod"/>
            </a:pPr>
            <a:r>
              <a:rPr lang="lt-LT" dirty="0"/>
              <a:t>Palyginkite a) tėvo vaidmenį, b) sūnaus jauseną, c) pasekmes abiejuose tekstuose.</a:t>
            </a:r>
          </a:p>
          <a:p>
            <a:pPr marL="514350" indent="-514350">
              <a:buFont typeface="+mj-lt"/>
              <a:buAutoNum type="arabicPeriod"/>
            </a:pPr>
            <a:r>
              <a:rPr lang="lt-LT" dirty="0"/>
              <a:t>Kokiomis analogijomis apibūdinami žmogaus vaidmenys ir santykiai abiejose interpretacijose? Pacituokite.</a:t>
            </a:r>
          </a:p>
          <a:p>
            <a:pPr marL="514350" indent="-514350">
              <a:buFont typeface="+mj-lt"/>
              <a:buAutoNum type="arabicPeriod"/>
            </a:pPr>
            <a:r>
              <a:rPr lang="lt-LT" dirty="0"/>
              <a:t>Kuo panaši dviejų analizuojamų tos pačios istorijos variantų idėja ir kuo ji skiriasi? Suformuluokite savais žodžiais.</a:t>
            </a:r>
          </a:p>
          <a:p>
            <a:pPr marL="514350" indent="-514350">
              <a:buFont typeface="+mj-lt"/>
              <a:buAutoNum type="arabicPeriod"/>
            </a:pPr>
            <a:r>
              <a:rPr lang="lt-LT" dirty="0"/>
              <a:t>Kokia dviejų interpretacijų lyginimo prasmė? Kurioje vietoje aiškiausiai išsakytas autoriaus šių dviejų to paties palyginimo vertinimas? Koks jis?</a:t>
            </a:r>
          </a:p>
          <a:p>
            <a:pPr marL="514350" indent="-514350">
              <a:buFont typeface="+mj-lt"/>
              <a:buAutoNum type="arabicPeriod"/>
            </a:pPr>
            <a:r>
              <a:rPr lang="lt-LT" dirty="0"/>
              <a:t> Kas leidžia teigti, kad tai </a:t>
            </a:r>
            <a:r>
              <a:rPr lang="lt-LT" dirty="0" err="1"/>
              <a:t>esė</a:t>
            </a:r>
            <a:r>
              <a:rPr lang="lt-LT" dirty="0"/>
              <a:t> žanras? Nurodykite bent tris </a:t>
            </a:r>
            <a:r>
              <a:rPr lang="lt-LT" dirty="0" err="1"/>
              <a:t>esė</a:t>
            </a:r>
            <a:r>
              <a:rPr lang="lt-LT" dirty="0"/>
              <a:t> žanro ypatybes, aprėpiančias a) pasakotojo santykį su skaitytoju, b) stilių, c) autoriaus tikslus.</a:t>
            </a:r>
          </a:p>
          <a:p>
            <a:pPr marL="514350" indent="-514350">
              <a:buFont typeface="+mj-lt"/>
              <a:buAutoNum type="arabicPeriod"/>
            </a:pPr>
            <a:r>
              <a:rPr lang="lt-LT" dirty="0"/>
              <a:t> Koks P. S. prierašo tikslas? Kokią utopinę mintį juo išsako? Suformuluokite tikslą ir idėją remdamiesi tekstu.</a:t>
            </a:r>
          </a:p>
          <a:p>
            <a:pPr marL="514350" indent="-514350">
              <a:buFont typeface="+mj-lt"/>
              <a:buAutoNum type="arabicPeriod"/>
            </a:pPr>
            <a:r>
              <a:rPr lang="lt-LT" dirty="0"/>
              <a:t> Ką atsakytumėte į autoriaus klausimą </a:t>
            </a:r>
            <a:r>
              <a:rPr lang="lt-LT" dirty="0" err="1"/>
              <a:t>esė</a:t>
            </a:r>
            <a:r>
              <a:rPr lang="lt-LT" dirty="0"/>
              <a:t> pabaigoje? Parašykite rišlų 150 žodžių tekstą.</a:t>
            </a:r>
          </a:p>
          <a:p>
            <a:pPr marL="0" indent="0">
              <a:buNone/>
            </a:pPr>
            <a:r>
              <a:rPr lang="lt-LT" dirty="0"/>
              <a:t>(Donaldas Kajokas </a:t>
            </a:r>
            <a:r>
              <a:rPr lang="lt-LT" i="1" dirty="0"/>
              <a:t>Lietaus migla </a:t>
            </a:r>
            <a:r>
              <a:rPr lang="lt-LT" i="1" dirty="0" err="1"/>
              <a:t>Lu</a:t>
            </a:r>
            <a:r>
              <a:rPr lang="lt-LT" i="1" dirty="0"/>
              <a:t> kalne</a:t>
            </a:r>
            <a:r>
              <a:rPr lang="lt-LT" dirty="0"/>
              <a:t>, Rašytojų sąjungos leidykla, 2002: 210-212psl.)</a:t>
            </a:r>
          </a:p>
        </p:txBody>
      </p:sp>
      <p:sp>
        <p:nvSpPr>
          <p:cNvPr id="4" name="Poraštės vietos rezervavimo ženklas 3"/>
          <p:cNvSpPr>
            <a:spLocks noGrp="1"/>
          </p:cNvSpPr>
          <p:nvPr>
            <p:ph type="ftr" sz="quarter" idx="11"/>
          </p:nvPr>
        </p:nvSpPr>
        <p:spPr/>
        <p:txBody>
          <a:bodyPr/>
          <a:lstStyle/>
          <a:p>
            <a:r>
              <a:rPr lang="lt-LT"/>
              <a:t>Vida Lisauskienė, lietuvių kalbos mokytoja ekspertė</a:t>
            </a:r>
          </a:p>
        </p:txBody>
      </p:sp>
    </p:spTree>
    <p:extLst>
      <p:ext uri="{BB962C8B-B14F-4D97-AF65-F5344CB8AC3E}">
        <p14:creationId xmlns:p14="http://schemas.microsoft.com/office/powerpoint/2010/main" val="23225804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a:t> Sūnaus palaidūno / paklydėlio metafora</a:t>
            </a:r>
          </a:p>
        </p:txBody>
      </p:sp>
      <p:pic>
        <p:nvPicPr>
          <p:cNvPr id="4" name="Turinio vietos rezervavimo ženklas 3" descr="Boschtheprodigalson.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264400" y="2079625"/>
            <a:ext cx="4190861" cy="4351338"/>
          </a:xfrm>
          <a:prstGeom prst="rect">
            <a:avLst/>
          </a:prstGeom>
          <a:noFill/>
          <a:ln>
            <a:noFill/>
          </a:ln>
        </p:spPr>
      </p:pic>
      <p:sp>
        <p:nvSpPr>
          <p:cNvPr id="5" name="Stačiakampis 4"/>
          <p:cNvSpPr/>
          <p:nvPr/>
        </p:nvSpPr>
        <p:spPr>
          <a:xfrm>
            <a:off x="132080" y="2218412"/>
            <a:ext cx="6583680" cy="2800767"/>
          </a:xfrm>
          <a:prstGeom prst="rect">
            <a:avLst/>
          </a:prstGeom>
        </p:spPr>
        <p:txBody>
          <a:bodyPr wrap="square">
            <a:spAutoFit/>
          </a:bodyPr>
          <a:lstStyle/>
          <a:p>
            <a:pPr marL="342900" lvl="0" indent="-342900">
              <a:lnSpc>
                <a:spcPct val="150000"/>
              </a:lnSpc>
              <a:spcAft>
                <a:spcPts val="0"/>
              </a:spcAft>
              <a:buFont typeface="+mj-lt"/>
              <a:buAutoNum type="arabicPeriod"/>
            </a:pPr>
            <a:r>
              <a:rPr lang="lt-LT" sz="1200" dirty="0">
                <a:latin typeface="Times New Roman" panose="02020603050405020304" pitchFamily="18" charset="0"/>
                <a:ea typeface="Calibri" panose="020F0502020204030204" pitchFamily="34" charset="0"/>
                <a:cs typeface="Times New Roman" panose="02020603050405020304" pitchFamily="18" charset="0"/>
              </a:rPr>
              <a:t>Ką bendra turi biblinė parabolė ir Jeronimo </a:t>
            </a:r>
            <a:r>
              <a:rPr lang="lt-LT" sz="1200" dirty="0" err="1">
                <a:latin typeface="Times New Roman" panose="02020603050405020304" pitchFamily="18" charset="0"/>
                <a:ea typeface="Calibri" panose="020F0502020204030204" pitchFamily="34" charset="0"/>
                <a:cs typeface="Times New Roman" panose="02020603050405020304" pitchFamily="18" charset="0"/>
              </a:rPr>
              <a:t>Boscho</a:t>
            </a:r>
            <a:r>
              <a:rPr lang="lt-LT" sz="1200" dirty="0">
                <a:latin typeface="Times New Roman" panose="02020603050405020304" pitchFamily="18" charset="0"/>
                <a:ea typeface="Calibri" panose="020F0502020204030204" pitchFamily="34" charset="0"/>
                <a:cs typeface="Times New Roman" panose="02020603050405020304" pitchFamily="18" charset="0"/>
              </a:rPr>
              <a:t> paveikslas? Nuo ko priklausys skaitytojo suvokimas?</a:t>
            </a:r>
            <a:endParaRPr lang="lt-LT"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mj-lt"/>
              <a:buAutoNum type="arabicPeriod"/>
            </a:pPr>
            <a:r>
              <a:rPr lang="lt-LT" sz="1200" dirty="0">
                <a:latin typeface="Times New Roman" panose="02020603050405020304" pitchFamily="18" charset="0"/>
                <a:ea typeface="Calibri" panose="020F0502020204030204" pitchFamily="34" charset="0"/>
                <a:cs typeface="Times New Roman" panose="02020603050405020304" pitchFamily="18" charset="0"/>
              </a:rPr>
              <a:t>Remdamiesi Jeronimo </a:t>
            </a:r>
            <a:r>
              <a:rPr lang="lt-LT" sz="1200" dirty="0" err="1">
                <a:latin typeface="Times New Roman" panose="02020603050405020304" pitchFamily="18" charset="0"/>
                <a:ea typeface="Calibri" panose="020F0502020204030204" pitchFamily="34" charset="0"/>
                <a:cs typeface="Times New Roman" panose="02020603050405020304" pitchFamily="18" charset="0"/>
              </a:rPr>
              <a:t>Boscho</a:t>
            </a:r>
            <a:r>
              <a:rPr lang="lt-LT" sz="1200" dirty="0">
                <a:latin typeface="Times New Roman" panose="02020603050405020304" pitchFamily="18" charset="0"/>
                <a:ea typeface="Calibri" panose="020F0502020204030204" pitchFamily="34" charset="0"/>
                <a:cs typeface="Times New Roman" panose="02020603050405020304" pitchFamily="18" charset="0"/>
              </a:rPr>
              <a:t> paveikslu, parašykite, kuri parabolės dalis vaizduojama paveiksle ir kokios detalės atskleidžia veikėjo paveikslą: jo būseną bei jo ieškojimų pasekmes?</a:t>
            </a:r>
            <a:endParaRPr lang="lt-LT"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mj-lt"/>
              <a:buAutoNum type="arabicPeriod"/>
            </a:pPr>
            <a:r>
              <a:rPr lang="lt-LT" sz="1200" dirty="0">
                <a:latin typeface="Times New Roman" panose="02020603050405020304" pitchFamily="18" charset="0"/>
                <a:ea typeface="Calibri" panose="020F0502020204030204" pitchFamily="34" charset="0"/>
                <a:cs typeface="Times New Roman" panose="02020603050405020304" pitchFamily="18" charset="0"/>
              </a:rPr>
              <a:t>Kokiais žodžiais parabolėje išreiškiama ta pati mintis? </a:t>
            </a:r>
          </a:p>
          <a:p>
            <a:pPr marL="342900" lvl="0" indent="-342900">
              <a:lnSpc>
                <a:spcPct val="150000"/>
              </a:lnSpc>
              <a:spcAft>
                <a:spcPts val="800"/>
              </a:spcAft>
              <a:buFont typeface="+mj-lt"/>
              <a:buAutoNum type="arabicPeriod"/>
            </a:pPr>
            <a:r>
              <a:rPr lang="lt-LT" sz="1200" dirty="0">
                <a:latin typeface="Times New Roman" panose="02020603050405020304" pitchFamily="18" charset="0"/>
                <a:ea typeface="Calibri" panose="020F0502020204030204" pitchFamily="34" charset="0"/>
                <a:cs typeface="Times New Roman" panose="02020603050405020304" pitchFamily="18" charset="0"/>
              </a:rPr>
              <a:t> Kuri biblinio palyginimo interpretacija (palaidūnas ar paklydėlis) būtų jums artimesnė?</a:t>
            </a:r>
            <a:endParaRPr lang="lt-LT" sz="11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lt-LT" sz="1200" dirty="0">
                <a:latin typeface="Times New Roman" panose="02020603050405020304" pitchFamily="18" charset="0"/>
                <a:ea typeface="Calibri" panose="020F0502020204030204" pitchFamily="34" charset="0"/>
                <a:cs typeface="Times New Roman" panose="02020603050405020304" pitchFamily="18" charset="0"/>
              </a:rPr>
              <a:t> </a:t>
            </a:r>
            <a:endParaRPr lang="lt-LT" sz="1100" dirty="0">
              <a:latin typeface="Calibri" panose="020F0502020204030204" pitchFamily="34" charset="0"/>
              <a:ea typeface="Calibri" panose="020F0502020204030204" pitchFamily="34" charset="0"/>
              <a:cs typeface="Times New Roman" panose="02020603050405020304" pitchFamily="18" charset="0"/>
            </a:endParaRPr>
          </a:p>
          <a:p>
            <a:r>
              <a:rPr lang="lt-LT" sz="1200" dirty="0">
                <a:latin typeface="Times New Roman" panose="02020603050405020304" pitchFamily="18" charset="0"/>
                <a:ea typeface="Calibri" panose="020F0502020204030204" pitchFamily="34" charset="0"/>
                <a:hlinkClick r:id="rId3"/>
              </a:rPr>
              <a:t>https://galerija.kvb.lt/picture.php?/13524/category/1383</a:t>
            </a:r>
            <a:endParaRPr lang="lt-LT" sz="1200" dirty="0">
              <a:latin typeface="Times New Roman" panose="02020603050405020304" pitchFamily="18" charset="0"/>
              <a:ea typeface="Calibri" panose="020F0502020204030204" pitchFamily="34" charset="0"/>
            </a:endParaRPr>
          </a:p>
          <a:p>
            <a:endParaRPr lang="lt-LT" dirty="0"/>
          </a:p>
        </p:txBody>
      </p:sp>
      <p:sp>
        <p:nvSpPr>
          <p:cNvPr id="3" name="Datos vietos rezervavimo ženklas 2"/>
          <p:cNvSpPr>
            <a:spLocks noGrp="1"/>
          </p:cNvSpPr>
          <p:nvPr>
            <p:ph type="dt" sz="half" idx="10"/>
          </p:nvPr>
        </p:nvSpPr>
        <p:spPr/>
        <p:txBody>
          <a:bodyPr/>
          <a:lstStyle/>
          <a:p>
            <a:fld id="{076E6EF8-F363-4676-A99D-8DE4E6A9BFDE}" type="datetime1">
              <a:rPr lang="lt-LT" smtClean="0"/>
              <a:t>2024-06-27</a:t>
            </a:fld>
            <a:endParaRPr lang="lt-LT"/>
          </a:p>
        </p:txBody>
      </p:sp>
      <p:sp>
        <p:nvSpPr>
          <p:cNvPr id="6" name="Poraštės vietos rezervavimo ženklas 5"/>
          <p:cNvSpPr>
            <a:spLocks noGrp="1"/>
          </p:cNvSpPr>
          <p:nvPr>
            <p:ph type="ftr" sz="quarter" idx="11"/>
          </p:nvPr>
        </p:nvSpPr>
        <p:spPr/>
        <p:txBody>
          <a:bodyPr/>
          <a:lstStyle/>
          <a:p>
            <a:r>
              <a:rPr lang="lt-LT"/>
              <a:t>Vida Lisauskienė,  mokytoja ekspertė </a:t>
            </a:r>
          </a:p>
        </p:txBody>
      </p:sp>
      <p:sp>
        <p:nvSpPr>
          <p:cNvPr id="7" name="Skaidrės numerio vietos rezervavimo ženklas 6"/>
          <p:cNvSpPr>
            <a:spLocks noGrp="1"/>
          </p:cNvSpPr>
          <p:nvPr>
            <p:ph type="sldNum" sz="quarter" idx="12"/>
          </p:nvPr>
        </p:nvSpPr>
        <p:spPr/>
        <p:txBody>
          <a:bodyPr/>
          <a:lstStyle/>
          <a:p>
            <a:fld id="{BC1BF9A2-5DBB-43B2-B595-828344409517}" type="slidenum">
              <a:rPr lang="lt-LT" smtClean="0"/>
              <a:t>26</a:t>
            </a:fld>
            <a:endParaRPr lang="lt-LT"/>
          </a:p>
        </p:txBody>
      </p:sp>
    </p:spTree>
    <p:extLst>
      <p:ext uri="{BB962C8B-B14F-4D97-AF65-F5344CB8AC3E}">
        <p14:creationId xmlns:p14="http://schemas.microsoft.com/office/powerpoint/2010/main" val="21730627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pPr marL="457200" lvl="0">
              <a:lnSpc>
                <a:spcPct val="150000"/>
              </a:lnSpc>
              <a:spcBef>
                <a:spcPts val="0"/>
              </a:spcBef>
            </a:pPr>
            <a:r>
              <a:rPr lang="lt-LT" sz="2400" b="1" dirty="0">
                <a:solidFill>
                  <a:prstClr val="black"/>
                </a:solidFill>
                <a:ea typeface="Calibri" panose="020F0502020204030204" pitchFamily="34" charset="0"/>
                <a:cs typeface="Times New Roman" panose="02020603050405020304" pitchFamily="18" charset="0"/>
              </a:rPr>
              <a:t>Teksto ir vaizdo (dailės kūrinių) lyginimo užduotys</a:t>
            </a:r>
            <a:br>
              <a:rPr lang="lt-LT" sz="2400" b="1" dirty="0">
                <a:solidFill>
                  <a:prstClr val="black"/>
                </a:solidFill>
                <a:ea typeface="Calibri" panose="020F0502020204030204" pitchFamily="34" charset="0"/>
                <a:cs typeface="Times New Roman" panose="02020603050405020304" pitchFamily="18" charset="0"/>
              </a:rPr>
            </a:br>
            <a:endParaRPr lang="lt-LT" sz="2400" b="1" dirty="0"/>
          </a:p>
        </p:txBody>
      </p:sp>
      <p:pic>
        <p:nvPicPr>
          <p:cNvPr id="6" name="Turinio vietos rezervavimo ženklas 5" descr="https://lt.internetoteka.com/images/14/14154/992e621cea29cbebd0880eb3f3b3c535.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254240" y="1825625"/>
            <a:ext cx="3677920" cy="4351338"/>
          </a:xfrm>
          <a:prstGeom prst="rect">
            <a:avLst/>
          </a:prstGeom>
          <a:noFill/>
          <a:ln>
            <a:noFill/>
          </a:ln>
        </p:spPr>
      </p:pic>
      <p:sp>
        <p:nvSpPr>
          <p:cNvPr id="7" name="Stačiakampis 6"/>
          <p:cNvSpPr/>
          <p:nvPr/>
        </p:nvSpPr>
        <p:spPr>
          <a:xfrm>
            <a:off x="589280" y="1513091"/>
            <a:ext cx="5811520" cy="4247317"/>
          </a:xfrm>
          <a:prstGeom prst="rect">
            <a:avLst/>
          </a:prstGeom>
        </p:spPr>
        <p:txBody>
          <a:bodyPr wrap="square">
            <a:spAutoFit/>
          </a:bodyPr>
          <a:lstStyle/>
          <a:p>
            <a:pPr marL="800100" indent="-342900">
              <a:lnSpc>
                <a:spcPct val="150000"/>
              </a:lnSpc>
              <a:spcAft>
                <a:spcPts val="0"/>
              </a:spcAft>
              <a:buAutoNum type="arabicPeriod"/>
            </a:pPr>
            <a:r>
              <a:rPr lang="lt-LT" dirty="0">
                <a:latin typeface="Times New Roman" panose="02020603050405020304" pitchFamily="18" charset="0"/>
                <a:ea typeface="Calibri" panose="020F0502020204030204" pitchFamily="34" charset="0"/>
                <a:cs typeface="Times New Roman" panose="02020603050405020304" pitchFamily="18" charset="0"/>
              </a:rPr>
              <a:t>Ką bendra turi biblinė parabolė ir </a:t>
            </a:r>
            <a:r>
              <a:rPr lang="lt-LT" dirty="0" err="1">
                <a:latin typeface="Times New Roman" panose="02020603050405020304" pitchFamily="18" charset="0"/>
                <a:ea typeface="Calibri" panose="020F0502020204030204" pitchFamily="34" charset="0"/>
                <a:cs typeface="Times New Roman" panose="02020603050405020304" pitchFamily="18" charset="0"/>
              </a:rPr>
              <a:t>Rembranto</a:t>
            </a:r>
            <a:r>
              <a:rPr lang="lt-LT" dirty="0">
                <a:latin typeface="Times New Roman" panose="02020603050405020304" pitchFamily="18" charset="0"/>
                <a:ea typeface="Calibri" panose="020F0502020204030204" pitchFamily="34" charset="0"/>
                <a:cs typeface="Times New Roman" panose="02020603050405020304" pitchFamily="18" charset="0"/>
              </a:rPr>
              <a:t> </a:t>
            </a:r>
            <a:r>
              <a:rPr lang="lt-LT" dirty="0" err="1">
                <a:latin typeface="Times New Roman" panose="02020603050405020304" pitchFamily="18" charset="0"/>
                <a:ea typeface="Calibri" panose="020F0502020204030204" pitchFamily="34" charset="0"/>
                <a:cs typeface="Times New Roman" panose="02020603050405020304" pitchFamily="18" charset="0"/>
              </a:rPr>
              <a:t>Harmenso</a:t>
            </a:r>
            <a:r>
              <a:rPr lang="lt-LT" dirty="0">
                <a:latin typeface="Times New Roman" panose="02020603050405020304" pitchFamily="18" charset="0"/>
                <a:ea typeface="Calibri" panose="020F0502020204030204" pitchFamily="34" charset="0"/>
                <a:cs typeface="Times New Roman" panose="02020603050405020304" pitchFamily="18" charset="0"/>
              </a:rPr>
              <a:t> </a:t>
            </a:r>
            <a:r>
              <a:rPr lang="lt-LT" dirty="0" err="1">
                <a:latin typeface="Times New Roman" panose="02020603050405020304" pitchFamily="18" charset="0"/>
                <a:ea typeface="Calibri" panose="020F0502020204030204" pitchFamily="34" charset="0"/>
                <a:cs typeface="Times New Roman" panose="02020603050405020304" pitchFamily="18" charset="0"/>
              </a:rPr>
              <a:t>van</a:t>
            </a:r>
            <a:r>
              <a:rPr lang="lt-LT" dirty="0">
                <a:latin typeface="Times New Roman" panose="02020603050405020304" pitchFamily="18" charset="0"/>
                <a:ea typeface="Calibri" panose="020F0502020204030204" pitchFamily="34" charset="0"/>
                <a:cs typeface="Times New Roman" panose="02020603050405020304" pitchFamily="18" charset="0"/>
              </a:rPr>
              <a:t> Reino paveikslas ? Nuo ko priklausys skaitytojo suvokimas?</a:t>
            </a:r>
            <a:endParaRPr lang="lt-LT" dirty="0">
              <a:latin typeface="Calibri" panose="020F0502020204030204" pitchFamily="34" charset="0"/>
              <a:ea typeface="Calibri" panose="020F0502020204030204" pitchFamily="34" charset="0"/>
              <a:cs typeface="Times New Roman" panose="02020603050405020304" pitchFamily="18" charset="0"/>
            </a:endParaRPr>
          </a:p>
          <a:p>
            <a:pPr marL="800100" indent="-342900">
              <a:lnSpc>
                <a:spcPct val="150000"/>
              </a:lnSpc>
              <a:spcAft>
                <a:spcPts val="0"/>
              </a:spcAft>
              <a:buAutoNum type="arabicPeriod"/>
            </a:pPr>
            <a:r>
              <a:rPr lang="lt-LT" dirty="0">
                <a:latin typeface="Times New Roman" panose="02020603050405020304" pitchFamily="18" charset="0"/>
                <a:ea typeface="Calibri" panose="020F0502020204030204" pitchFamily="34" charset="0"/>
                <a:cs typeface="Times New Roman" panose="02020603050405020304" pitchFamily="18" charset="0"/>
              </a:rPr>
              <a:t>Remdamiesi </a:t>
            </a:r>
            <a:r>
              <a:rPr lang="lt-LT" dirty="0" err="1">
                <a:latin typeface="Times New Roman" panose="02020603050405020304" pitchFamily="18" charset="0"/>
                <a:ea typeface="Calibri" panose="020F0502020204030204" pitchFamily="34" charset="0"/>
                <a:cs typeface="Times New Roman" panose="02020603050405020304" pitchFamily="18" charset="0"/>
              </a:rPr>
              <a:t>Rembranto</a:t>
            </a:r>
            <a:r>
              <a:rPr lang="lt-LT" dirty="0">
                <a:latin typeface="Times New Roman" panose="02020603050405020304" pitchFamily="18" charset="0"/>
                <a:ea typeface="Calibri" panose="020F0502020204030204" pitchFamily="34" charset="0"/>
                <a:cs typeface="Times New Roman" panose="02020603050405020304" pitchFamily="18" charset="0"/>
              </a:rPr>
              <a:t> </a:t>
            </a:r>
            <a:r>
              <a:rPr lang="lt-LT" dirty="0" err="1">
                <a:latin typeface="Times New Roman" panose="02020603050405020304" pitchFamily="18" charset="0"/>
                <a:ea typeface="Calibri" panose="020F0502020204030204" pitchFamily="34" charset="0"/>
                <a:cs typeface="Times New Roman" panose="02020603050405020304" pitchFamily="18" charset="0"/>
              </a:rPr>
              <a:t>Harmenso</a:t>
            </a:r>
            <a:r>
              <a:rPr lang="lt-LT" dirty="0">
                <a:latin typeface="Times New Roman" panose="02020603050405020304" pitchFamily="18" charset="0"/>
                <a:ea typeface="Calibri" panose="020F0502020204030204" pitchFamily="34" charset="0"/>
                <a:cs typeface="Times New Roman" panose="02020603050405020304" pitchFamily="18" charset="0"/>
              </a:rPr>
              <a:t> </a:t>
            </a:r>
            <a:r>
              <a:rPr lang="lt-LT" dirty="0" err="1">
                <a:latin typeface="Times New Roman" panose="02020603050405020304" pitchFamily="18" charset="0"/>
                <a:ea typeface="Calibri" panose="020F0502020204030204" pitchFamily="34" charset="0"/>
                <a:cs typeface="Times New Roman" panose="02020603050405020304" pitchFamily="18" charset="0"/>
              </a:rPr>
              <a:t>van</a:t>
            </a:r>
            <a:r>
              <a:rPr lang="lt-LT" dirty="0">
                <a:latin typeface="Times New Roman" panose="02020603050405020304" pitchFamily="18" charset="0"/>
                <a:ea typeface="Calibri" panose="020F0502020204030204" pitchFamily="34" charset="0"/>
                <a:cs typeface="Times New Roman" panose="02020603050405020304" pitchFamily="18" charset="0"/>
              </a:rPr>
              <a:t> Reino paveikslu, parašykite, kuri parabolės dalis vaizduojama paveiksle ir kokios detalės atskleidžia veikėjo paveikslą, jo būseną ir veikėjų santykius.</a:t>
            </a:r>
            <a:endParaRPr lang="lt-LT" dirty="0">
              <a:latin typeface="Calibri" panose="020F0502020204030204" pitchFamily="34" charset="0"/>
              <a:ea typeface="Calibri" panose="020F0502020204030204" pitchFamily="34" charset="0"/>
              <a:cs typeface="Times New Roman" panose="02020603050405020304" pitchFamily="18" charset="0"/>
            </a:endParaRPr>
          </a:p>
          <a:p>
            <a:pPr marL="800100" indent="-342900">
              <a:lnSpc>
                <a:spcPct val="150000"/>
              </a:lnSpc>
              <a:spcAft>
                <a:spcPts val="0"/>
              </a:spcAft>
              <a:buAutoNum type="arabicPeriod"/>
            </a:pPr>
            <a:r>
              <a:rPr lang="lt-LT" dirty="0">
                <a:latin typeface="Times New Roman" panose="02020603050405020304" pitchFamily="18" charset="0"/>
                <a:ea typeface="Calibri" panose="020F0502020204030204" pitchFamily="34" charset="0"/>
                <a:cs typeface="Times New Roman" panose="02020603050405020304" pitchFamily="18" charset="0"/>
              </a:rPr>
              <a:t>Kokiais žodžiais bibliniame pasakojime išreiškiama ta pati mintis?</a:t>
            </a:r>
            <a:r>
              <a:rPr lang="lt-LT" dirty="0">
                <a:latin typeface="Calibri" panose="020F0502020204030204" pitchFamily="34" charset="0"/>
                <a:ea typeface="Calibri" panose="020F0502020204030204" pitchFamily="34" charset="0"/>
                <a:cs typeface="Times New Roman" panose="02020603050405020304" pitchFamily="18" charset="0"/>
              </a:rPr>
              <a:t> </a:t>
            </a:r>
            <a:r>
              <a:rPr lang="lt-LT"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https://lt.internetoteka.com/publication/14154</a:t>
            </a:r>
            <a:endParaRPr lang="lt-LT"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Datos vietos rezervavimo ženklas 2"/>
          <p:cNvSpPr>
            <a:spLocks noGrp="1"/>
          </p:cNvSpPr>
          <p:nvPr>
            <p:ph type="dt" sz="half" idx="10"/>
          </p:nvPr>
        </p:nvSpPr>
        <p:spPr/>
        <p:txBody>
          <a:bodyPr/>
          <a:lstStyle/>
          <a:p>
            <a:fld id="{D70DEA5F-5C19-4B0D-9516-3B4B0468CD1E}" type="datetime1">
              <a:rPr lang="lt-LT" smtClean="0"/>
              <a:t>2024-06-27</a:t>
            </a:fld>
            <a:endParaRPr lang="lt-LT"/>
          </a:p>
        </p:txBody>
      </p:sp>
      <p:sp>
        <p:nvSpPr>
          <p:cNvPr id="4" name="Poraštės vietos rezervavimo ženklas 3"/>
          <p:cNvSpPr>
            <a:spLocks noGrp="1"/>
          </p:cNvSpPr>
          <p:nvPr>
            <p:ph type="ftr" sz="quarter" idx="11"/>
          </p:nvPr>
        </p:nvSpPr>
        <p:spPr/>
        <p:txBody>
          <a:bodyPr/>
          <a:lstStyle/>
          <a:p>
            <a:r>
              <a:rPr lang="lt-LT"/>
              <a:t>Vida Lisauskienė,  mokytoja ekspertė </a:t>
            </a:r>
          </a:p>
        </p:txBody>
      </p:sp>
      <p:sp>
        <p:nvSpPr>
          <p:cNvPr id="5" name="Skaidrės numerio vietos rezervavimo ženklas 4"/>
          <p:cNvSpPr>
            <a:spLocks noGrp="1"/>
          </p:cNvSpPr>
          <p:nvPr>
            <p:ph type="sldNum" sz="quarter" idx="12"/>
          </p:nvPr>
        </p:nvSpPr>
        <p:spPr/>
        <p:txBody>
          <a:bodyPr/>
          <a:lstStyle/>
          <a:p>
            <a:fld id="{BC1BF9A2-5DBB-43B2-B595-828344409517}" type="slidenum">
              <a:rPr lang="lt-LT" smtClean="0"/>
              <a:t>27</a:t>
            </a:fld>
            <a:endParaRPr lang="lt-LT"/>
          </a:p>
        </p:txBody>
      </p:sp>
    </p:spTree>
    <p:extLst>
      <p:ext uri="{BB962C8B-B14F-4D97-AF65-F5344CB8AC3E}">
        <p14:creationId xmlns:p14="http://schemas.microsoft.com/office/powerpoint/2010/main" val="31876084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a:t>Teksto suvokimo užduotys (praktikos darbai)</a:t>
            </a:r>
          </a:p>
        </p:txBody>
      </p:sp>
      <p:sp>
        <p:nvSpPr>
          <p:cNvPr id="3" name="Turinio vietos rezervavimo ženklas 2"/>
          <p:cNvSpPr>
            <a:spLocks noGrp="1"/>
          </p:cNvSpPr>
          <p:nvPr>
            <p:ph idx="1"/>
          </p:nvPr>
        </p:nvSpPr>
        <p:spPr/>
        <p:txBody>
          <a:bodyPr>
            <a:normAutofit/>
          </a:bodyPr>
          <a:lstStyle/>
          <a:p>
            <a:pPr marL="0" indent="0">
              <a:buNone/>
            </a:pPr>
            <a:r>
              <a:rPr lang="lt-LT" dirty="0"/>
              <a:t> Pasirinkite patikusį tekstą ir atlikite užduotis </a:t>
            </a:r>
          </a:p>
          <a:p>
            <a:pPr marL="0" indent="0">
              <a:buNone/>
            </a:pPr>
            <a:r>
              <a:rPr lang="lt-LT" dirty="0"/>
              <a:t> Donaldas Kajokas. </a:t>
            </a:r>
            <a:r>
              <a:rPr lang="lt-LT" i="1" dirty="0"/>
              <a:t>Apie asilaitį akimirksnio dulkėse,73 psl.</a:t>
            </a:r>
          </a:p>
          <a:p>
            <a:pPr marL="0" indent="0">
              <a:buNone/>
            </a:pPr>
            <a:r>
              <a:rPr lang="lt-LT" i="1" dirty="0"/>
              <a:t> </a:t>
            </a:r>
            <a:r>
              <a:rPr lang="lt-LT" dirty="0"/>
              <a:t>Donaldas Kajokas.</a:t>
            </a:r>
            <a:r>
              <a:rPr lang="lt-LT" i="1" dirty="0"/>
              <a:t> Apie vieną frazę. Nuotykis, 108 psl.</a:t>
            </a:r>
          </a:p>
          <a:p>
            <a:pPr marL="0" indent="0">
              <a:buNone/>
            </a:pPr>
            <a:r>
              <a:rPr lang="lt-LT" dirty="0"/>
              <a:t> </a:t>
            </a:r>
            <a:r>
              <a:rPr lang="lt-LT" sz="2000" dirty="0"/>
              <a:t>(Vida Lisauskienė, </a:t>
            </a:r>
            <a:r>
              <a:rPr lang="lt-LT" sz="2000" i="1" dirty="0"/>
              <a:t>Teksto suvokimo užduotys, Pratybų sąsiuvinis 10-12 klasei, ,,Gimtasis žodis“: 2002)</a:t>
            </a:r>
            <a:r>
              <a:rPr lang="lt-LT" sz="2000" dirty="0"/>
              <a:t> </a:t>
            </a:r>
          </a:p>
          <a:p>
            <a:pPr marL="0" indent="0">
              <a:buNone/>
            </a:pPr>
            <a:r>
              <a:rPr lang="lt-LT" dirty="0"/>
              <a:t> </a:t>
            </a:r>
          </a:p>
          <a:p>
            <a:pPr marL="0" indent="0">
              <a:buNone/>
            </a:pPr>
            <a:endParaRPr lang="lt-LT" dirty="0"/>
          </a:p>
          <a:p>
            <a:pPr marL="0" indent="0">
              <a:buNone/>
            </a:pPr>
            <a:endParaRPr lang="lt-LT" i="1" dirty="0"/>
          </a:p>
          <a:p>
            <a:pPr marL="0" indent="0">
              <a:buNone/>
            </a:pPr>
            <a:endParaRPr lang="lt-LT" dirty="0"/>
          </a:p>
        </p:txBody>
      </p:sp>
      <p:sp>
        <p:nvSpPr>
          <p:cNvPr id="4" name="Poraštės vietos rezervavimo ženklas 3"/>
          <p:cNvSpPr>
            <a:spLocks noGrp="1"/>
          </p:cNvSpPr>
          <p:nvPr>
            <p:ph type="ftr" sz="quarter" idx="11"/>
          </p:nvPr>
        </p:nvSpPr>
        <p:spPr/>
        <p:txBody>
          <a:bodyPr/>
          <a:lstStyle/>
          <a:p>
            <a:r>
              <a:rPr lang="lt-LT"/>
              <a:t>Vida Lisauskienė, lietuvių kalbos mokytoja ekspertė</a:t>
            </a:r>
          </a:p>
        </p:txBody>
      </p:sp>
    </p:spTree>
    <p:extLst>
      <p:ext uri="{BB962C8B-B14F-4D97-AF65-F5344CB8AC3E}">
        <p14:creationId xmlns:p14="http://schemas.microsoft.com/office/powerpoint/2010/main" val="34791844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a:t> Atspirties taškai ir ištekliai</a:t>
            </a:r>
          </a:p>
        </p:txBody>
      </p:sp>
      <p:sp>
        <p:nvSpPr>
          <p:cNvPr id="3" name="Turinio vietos rezervavimo ženklas 2"/>
          <p:cNvSpPr>
            <a:spLocks noGrp="1"/>
          </p:cNvSpPr>
          <p:nvPr>
            <p:ph idx="1"/>
          </p:nvPr>
        </p:nvSpPr>
        <p:spPr/>
        <p:txBody>
          <a:bodyPr/>
          <a:lstStyle/>
          <a:p>
            <a:r>
              <a:rPr lang="lt-LT" dirty="0"/>
              <a:t> Temos siūlomos galimybės, joje glūdinčios</a:t>
            </a:r>
          </a:p>
          <a:p>
            <a:pPr marL="0" indent="0">
              <a:buNone/>
            </a:pPr>
            <a:r>
              <a:rPr lang="lt-LT" dirty="0"/>
              <a:t> problemos;</a:t>
            </a:r>
          </a:p>
          <a:p>
            <a:pPr marL="0" indent="0">
              <a:buNone/>
            </a:pPr>
            <a:r>
              <a:rPr lang="lt-LT" dirty="0"/>
              <a:t> Ištekliai arba argumentų šaltiniai:</a:t>
            </a:r>
          </a:p>
          <a:p>
            <a:r>
              <a:rPr lang="lt-LT" dirty="0"/>
              <a:t>Skaityti kūriniai, kur požiūriai sutampa su jūsų;</a:t>
            </a:r>
          </a:p>
          <a:p>
            <a:r>
              <a:rPr lang="lt-LT" dirty="0"/>
              <a:t>Skaityti kūriniai, kur požiūris skiriasi nuo jūsų;</a:t>
            </a:r>
          </a:p>
          <a:p>
            <a:r>
              <a:rPr lang="lt-LT" dirty="0"/>
              <a:t>Skaityti kūriniai, kur pateikiamas netikėtas požiūris.</a:t>
            </a:r>
          </a:p>
        </p:txBody>
      </p:sp>
      <p:sp>
        <p:nvSpPr>
          <p:cNvPr id="4" name="Poraštės vietos rezervavimo ženklas 3"/>
          <p:cNvSpPr>
            <a:spLocks noGrp="1"/>
          </p:cNvSpPr>
          <p:nvPr>
            <p:ph type="ftr" sz="quarter" idx="11"/>
          </p:nvPr>
        </p:nvSpPr>
        <p:spPr/>
        <p:txBody>
          <a:bodyPr/>
          <a:lstStyle/>
          <a:p>
            <a:r>
              <a:rPr lang="lt-LT"/>
              <a:t>Vida Lisauskienė, lietuvių kalbos mokytoja ekspertė</a:t>
            </a:r>
          </a:p>
        </p:txBody>
      </p:sp>
      <p:pic>
        <p:nvPicPr>
          <p:cNvPr id="5" name="Paveikslėlis 4"/>
          <p:cNvPicPr>
            <a:picLocks noChangeAspect="1"/>
          </p:cNvPicPr>
          <p:nvPr/>
        </p:nvPicPr>
        <p:blipFill>
          <a:blip r:embed="rId2"/>
          <a:stretch>
            <a:fillRect/>
          </a:stretch>
        </p:blipFill>
        <p:spPr>
          <a:xfrm>
            <a:off x="7906215" y="1027906"/>
            <a:ext cx="3947531" cy="3278458"/>
          </a:xfrm>
          <a:prstGeom prst="rect">
            <a:avLst/>
          </a:prstGeom>
        </p:spPr>
      </p:pic>
      <p:sp>
        <p:nvSpPr>
          <p:cNvPr id="6" name="TextBox 5"/>
          <p:cNvSpPr txBox="1"/>
          <p:nvPr/>
        </p:nvSpPr>
        <p:spPr>
          <a:xfrm>
            <a:off x="9311268" y="4121698"/>
            <a:ext cx="2241395" cy="369332"/>
          </a:xfrm>
          <a:prstGeom prst="rect">
            <a:avLst/>
          </a:prstGeom>
          <a:noFill/>
        </p:spPr>
        <p:txBody>
          <a:bodyPr wrap="square" rtlCol="0">
            <a:spAutoFit/>
          </a:bodyPr>
          <a:lstStyle/>
          <a:p>
            <a:r>
              <a:rPr lang="lt-LT" dirty="0"/>
              <a:t>Gabrielė </a:t>
            </a:r>
            <a:r>
              <a:rPr lang="lt-LT" dirty="0" err="1"/>
              <a:t>Ganžaitė</a:t>
            </a:r>
            <a:endParaRPr lang="lt-LT" dirty="0"/>
          </a:p>
        </p:txBody>
      </p:sp>
    </p:spTree>
    <p:extLst>
      <p:ext uri="{BB962C8B-B14F-4D97-AF65-F5344CB8AC3E}">
        <p14:creationId xmlns:p14="http://schemas.microsoft.com/office/powerpoint/2010/main" val="3829436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a:t>Žanro apibrėžimas</a:t>
            </a:r>
          </a:p>
        </p:txBody>
      </p:sp>
      <p:sp>
        <p:nvSpPr>
          <p:cNvPr id="3" name="Turinio vietos rezervavimo ženklas 2"/>
          <p:cNvSpPr>
            <a:spLocks noGrp="1"/>
          </p:cNvSpPr>
          <p:nvPr>
            <p:ph idx="1"/>
          </p:nvPr>
        </p:nvSpPr>
        <p:spPr/>
        <p:txBody>
          <a:bodyPr/>
          <a:lstStyle/>
          <a:p>
            <a:pPr marL="0" indent="0">
              <a:buNone/>
            </a:pPr>
            <a:r>
              <a:rPr lang="lt-LT" dirty="0"/>
              <a:t>esė (</a:t>
            </a:r>
            <a:r>
              <a:rPr lang="lt-LT" dirty="0" err="1"/>
              <a:t>pranc</a:t>
            </a:r>
            <a:r>
              <a:rPr lang="lt-LT" dirty="0"/>
              <a:t>. </a:t>
            </a:r>
            <a:r>
              <a:rPr lang="lt-LT" i="1" dirty="0" err="1"/>
              <a:t>essai</a:t>
            </a:r>
            <a:r>
              <a:rPr lang="lt-LT" i="1" dirty="0"/>
              <a:t> –</a:t>
            </a:r>
            <a:r>
              <a:rPr lang="lt-LT" dirty="0"/>
              <a:t> bandymas), </a:t>
            </a:r>
            <a:r>
              <a:rPr lang="lt-LT" dirty="0">
                <a:solidFill>
                  <a:srgbClr val="00B050"/>
                </a:solidFill>
              </a:rPr>
              <a:t>mokslinio pobūdžio literatūrinis kūrinys</a:t>
            </a:r>
            <a:r>
              <a:rPr lang="lt-LT" dirty="0"/>
              <a:t>. Palyginti </a:t>
            </a:r>
            <a:r>
              <a:rPr lang="lt-LT" dirty="0">
                <a:solidFill>
                  <a:srgbClr val="00B050"/>
                </a:solidFill>
              </a:rPr>
              <a:t>nedidelės apimties</a:t>
            </a:r>
            <a:r>
              <a:rPr lang="lt-LT" dirty="0"/>
              <a:t>, </a:t>
            </a:r>
            <a:r>
              <a:rPr lang="lt-LT" dirty="0">
                <a:solidFill>
                  <a:srgbClr val="00B050"/>
                </a:solidFill>
              </a:rPr>
              <a:t>laisvos formos</a:t>
            </a:r>
            <a:r>
              <a:rPr lang="lt-LT" dirty="0"/>
              <a:t>, dažniausiai rašomas </a:t>
            </a:r>
            <a:r>
              <a:rPr lang="lt-LT" dirty="0">
                <a:solidFill>
                  <a:srgbClr val="00B050"/>
                </a:solidFill>
              </a:rPr>
              <a:t>proza</a:t>
            </a:r>
            <a:r>
              <a:rPr lang="lt-LT" dirty="0"/>
              <a:t>, nagrinėjama </a:t>
            </a:r>
            <a:r>
              <a:rPr lang="lt-LT" dirty="0">
                <a:solidFill>
                  <a:srgbClr val="7030A0"/>
                </a:solidFill>
              </a:rPr>
              <a:t>filosofijos, mokslo, visuomenės, meno reiškiniai,  egzistencinės problemos</a:t>
            </a:r>
            <a:r>
              <a:rPr lang="lt-LT" dirty="0"/>
              <a:t>. Esė paprastai atvirai reiškiamas </a:t>
            </a:r>
            <a:r>
              <a:rPr lang="lt-LT" dirty="0">
                <a:solidFill>
                  <a:srgbClr val="0070C0"/>
                </a:solidFill>
              </a:rPr>
              <a:t>individualus ir originalus autoriaus požiūris</a:t>
            </a:r>
            <a:r>
              <a:rPr lang="lt-LT" dirty="0"/>
              <a:t> į vieną ar kitą reiškinį bei problemą, nepretenduojama į galutinį sprendimą bei vertinimus, nesiekiama išsamaus temos nagrinėjimo.</a:t>
            </a:r>
          </a:p>
          <a:p>
            <a:pPr marL="0" indent="0">
              <a:buNone/>
            </a:pPr>
            <a:r>
              <a:rPr lang="lt-LT" dirty="0"/>
              <a:t>			</a:t>
            </a:r>
            <a:r>
              <a:rPr lang="lt-LT" dirty="0">
                <a:hlinkClick r:id="rId2"/>
              </a:rPr>
              <a:t>https://www.vle.lt/Straipsnis/ese-53328</a:t>
            </a:r>
            <a:endParaRPr lang="lt-LT" dirty="0"/>
          </a:p>
          <a:p>
            <a:pPr marL="0" indent="0">
              <a:buNone/>
            </a:pPr>
            <a:endParaRPr lang="lt-LT" dirty="0"/>
          </a:p>
        </p:txBody>
      </p:sp>
      <p:sp>
        <p:nvSpPr>
          <p:cNvPr id="4" name="Poraštės vietos rezervavimo ženklas 3"/>
          <p:cNvSpPr>
            <a:spLocks noGrp="1"/>
          </p:cNvSpPr>
          <p:nvPr>
            <p:ph type="ftr" sz="quarter" idx="11"/>
          </p:nvPr>
        </p:nvSpPr>
        <p:spPr/>
        <p:txBody>
          <a:bodyPr/>
          <a:lstStyle/>
          <a:p>
            <a:r>
              <a:rPr lang="lt-LT"/>
              <a:t>Vida Lisauskienė, lietuvių kalbos mokytoja ekspertė</a:t>
            </a:r>
          </a:p>
        </p:txBody>
      </p:sp>
    </p:spTree>
    <p:extLst>
      <p:ext uri="{BB962C8B-B14F-4D97-AF65-F5344CB8AC3E}">
        <p14:creationId xmlns:p14="http://schemas.microsoft.com/office/powerpoint/2010/main" val="41256631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a:t> Rašinio temos </a:t>
            </a:r>
          </a:p>
        </p:txBody>
      </p:sp>
      <p:sp>
        <p:nvSpPr>
          <p:cNvPr id="3" name="Turinio vietos rezervavimo ženklas 2"/>
          <p:cNvSpPr>
            <a:spLocks noGrp="1"/>
          </p:cNvSpPr>
          <p:nvPr>
            <p:ph idx="1"/>
          </p:nvPr>
        </p:nvSpPr>
        <p:spPr/>
        <p:txBody>
          <a:bodyPr>
            <a:normAutofit lnSpcReduction="10000"/>
          </a:bodyPr>
          <a:lstStyle/>
          <a:p>
            <a:pPr marL="0" indent="0">
              <a:buNone/>
            </a:pPr>
            <a:r>
              <a:rPr lang="lt-LT" dirty="0"/>
              <a:t> Parašykite esė  pasirinkta tema </a:t>
            </a:r>
          </a:p>
          <a:p>
            <a:pPr marL="0" indent="0">
              <a:buNone/>
            </a:pPr>
            <a:endParaRPr lang="lt-LT" dirty="0"/>
          </a:p>
          <a:p>
            <a:pPr marL="514350" indent="-514350">
              <a:buAutoNum type="arabicPeriod"/>
            </a:pPr>
            <a:r>
              <a:rPr lang="lt-LT" dirty="0"/>
              <a:t> Apie tėvynę</a:t>
            </a:r>
          </a:p>
          <a:p>
            <a:pPr marL="514350" indent="-514350">
              <a:buAutoNum type="arabicPeriod"/>
            </a:pPr>
            <a:r>
              <a:rPr lang="lt-LT" dirty="0"/>
              <a:t> Apie laimės trapumą</a:t>
            </a:r>
          </a:p>
          <a:p>
            <a:pPr marL="514350" indent="-514350">
              <a:buAutoNum type="arabicPeriod"/>
            </a:pPr>
            <a:r>
              <a:rPr lang="lt-LT" dirty="0"/>
              <a:t> Apie amžinos jaunystės siekį</a:t>
            </a:r>
          </a:p>
          <a:p>
            <a:pPr marL="514350" indent="-514350">
              <a:buAutoNum type="arabicPeriod"/>
            </a:pPr>
            <a:r>
              <a:rPr lang="lt-LT" dirty="0"/>
              <a:t> Apie išmintį ir kvailumą</a:t>
            </a:r>
          </a:p>
          <a:p>
            <a:pPr marL="0" indent="0">
              <a:buNone/>
            </a:pPr>
            <a:r>
              <a:rPr lang="lt-LT" dirty="0"/>
              <a:t>3.  „Nebeieškokime- / mes nieko nesurasime, kol patys  sau nebūsime /  ir žemės, ir pavasariai.“(Algimantas Mackus) Ką manote apie šią mintį?</a:t>
            </a:r>
          </a:p>
          <a:p>
            <a:pPr marL="0" indent="0">
              <a:buNone/>
            </a:pPr>
            <a:r>
              <a:rPr lang="lt-LT" dirty="0"/>
              <a:t>  Galite pavadinimą keisti, jei norite kurti analogiją.</a:t>
            </a:r>
          </a:p>
        </p:txBody>
      </p:sp>
      <p:sp>
        <p:nvSpPr>
          <p:cNvPr id="4" name="Poraštės vietos rezervavimo ženklas 3"/>
          <p:cNvSpPr>
            <a:spLocks noGrp="1"/>
          </p:cNvSpPr>
          <p:nvPr>
            <p:ph type="ftr" sz="quarter" idx="11"/>
          </p:nvPr>
        </p:nvSpPr>
        <p:spPr/>
        <p:txBody>
          <a:bodyPr/>
          <a:lstStyle/>
          <a:p>
            <a:r>
              <a:rPr lang="lt-LT"/>
              <a:t>Vida Lisauskienė, lietuvių kalbos mokytoja ekspertė</a:t>
            </a:r>
          </a:p>
        </p:txBody>
      </p:sp>
      <p:pic>
        <p:nvPicPr>
          <p:cNvPr id="5" name="Paveikslėlis 4"/>
          <p:cNvPicPr>
            <a:picLocks noChangeAspect="1"/>
          </p:cNvPicPr>
          <p:nvPr/>
        </p:nvPicPr>
        <p:blipFill>
          <a:blip r:embed="rId2"/>
          <a:stretch>
            <a:fillRect/>
          </a:stretch>
        </p:blipFill>
        <p:spPr>
          <a:xfrm>
            <a:off x="8645912" y="499803"/>
            <a:ext cx="3048000" cy="3048000"/>
          </a:xfrm>
          <a:prstGeom prst="rect">
            <a:avLst/>
          </a:prstGeom>
        </p:spPr>
      </p:pic>
      <p:sp>
        <p:nvSpPr>
          <p:cNvPr id="7" name="Stačiakampis 6"/>
          <p:cNvSpPr/>
          <p:nvPr/>
        </p:nvSpPr>
        <p:spPr>
          <a:xfrm rot="10800000" flipV="1">
            <a:off x="9656956" y="3463884"/>
            <a:ext cx="2535044" cy="307777"/>
          </a:xfrm>
          <a:prstGeom prst="rect">
            <a:avLst/>
          </a:prstGeom>
        </p:spPr>
        <p:txBody>
          <a:bodyPr wrap="square">
            <a:spAutoFit/>
          </a:bodyPr>
          <a:lstStyle/>
          <a:p>
            <a:r>
              <a:rPr lang="lt-LT" sz="1400" dirty="0"/>
              <a:t>Gabrielė </a:t>
            </a:r>
            <a:r>
              <a:rPr lang="lt-LT" sz="1400" dirty="0" err="1"/>
              <a:t>Ganžaitė</a:t>
            </a:r>
            <a:endParaRPr lang="lt-LT" sz="1400" dirty="0"/>
          </a:p>
        </p:txBody>
      </p:sp>
    </p:spTree>
    <p:extLst>
      <p:ext uri="{BB962C8B-B14F-4D97-AF65-F5344CB8AC3E}">
        <p14:creationId xmlns:p14="http://schemas.microsoft.com/office/powerpoint/2010/main" val="29322875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a:t> Mąstymo procesas... </a:t>
            </a:r>
          </a:p>
        </p:txBody>
      </p:sp>
      <p:graphicFrame>
        <p:nvGraphicFramePr>
          <p:cNvPr id="4" name="Turinio vietos rezervavimo ženklas 3"/>
          <p:cNvGraphicFramePr>
            <a:graphicFrameLocks noGrp="1"/>
          </p:cNvGraphicFramePr>
          <p:nvPr>
            <p:ph idx="1"/>
            <p:extLst>
              <p:ext uri="{D42A27DB-BD31-4B8C-83A1-F6EECF244321}">
                <p14:modId xmlns:p14="http://schemas.microsoft.com/office/powerpoint/2010/main" val="3701704744"/>
              </p:ext>
            </p:extLst>
          </p:nvPr>
        </p:nvGraphicFramePr>
        <p:xfrm>
          <a:off x="1981200" y="1600201"/>
          <a:ext cx="8590156"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Poraštės vietos rezervavimo ženklas 6"/>
          <p:cNvSpPr>
            <a:spLocks noGrp="1"/>
          </p:cNvSpPr>
          <p:nvPr>
            <p:ph type="ftr" sz="quarter" idx="11"/>
          </p:nvPr>
        </p:nvSpPr>
        <p:spPr/>
        <p:txBody>
          <a:bodyPr/>
          <a:lstStyle/>
          <a:p>
            <a:r>
              <a:rPr lang="lt-LT"/>
              <a:t>Vida Lisauskienė, lietuvių kalbos mokytoja ekspertė</a:t>
            </a:r>
          </a:p>
        </p:txBody>
      </p:sp>
    </p:spTree>
    <p:extLst>
      <p:ext uri="{BB962C8B-B14F-4D97-AF65-F5344CB8AC3E}">
        <p14:creationId xmlns:p14="http://schemas.microsoft.com/office/powerpoint/2010/main" val="35753817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514815" y="231310"/>
            <a:ext cx="10515600" cy="1325563"/>
          </a:xfrm>
        </p:spPr>
        <p:txBody>
          <a:bodyPr/>
          <a:lstStyle/>
          <a:p>
            <a:r>
              <a:rPr lang="lt-LT" dirty="0"/>
              <a:t>Planavimas, rašymas, koregavimas, klaidų  tikrinimas</a:t>
            </a:r>
          </a:p>
        </p:txBody>
      </p:sp>
      <p:graphicFrame>
        <p:nvGraphicFramePr>
          <p:cNvPr id="6" name="Turinio vietos rezervavimo ženklas 5"/>
          <p:cNvGraphicFramePr>
            <a:graphicFrameLocks noGrp="1"/>
          </p:cNvGraphicFramePr>
          <p:nvPr>
            <p:ph idx="1"/>
            <p:extLst>
              <p:ext uri="{D42A27DB-BD31-4B8C-83A1-F6EECF244321}">
                <p14:modId xmlns:p14="http://schemas.microsoft.com/office/powerpoint/2010/main" val="268048899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Poraštės vietos rezervavimo ženklas 2"/>
          <p:cNvSpPr>
            <a:spLocks noGrp="1"/>
          </p:cNvSpPr>
          <p:nvPr>
            <p:ph type="ftr" sz="quarter" idx="11"/>
          </p:nvPr>
        </p:nvSpPr>
        <p:spPr/>
        <p:txBody>
          <a:bodyPr/>
          <a:lstStyle/>
          <a:p>
            <a:r>
              <a:rPr lang="lt-LT"/>
              <a:t>Vida Lisauskienė, lietuvių kalbos mokytoja ekspertė</a:t>
            </a:r>
          </a:p>
        </p:txBody>
      </p:sp>
    </p:spTree>
    <p:extLst>
      <p:ext uri="{BB962C8B-B14F-4D97-AF65-F5344CB8AC3E}">
        <p14:creationId xmlns:p14="http://schemas.microsoft.com/office/powerpoint/2010/main" val="23393385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a:t>Literatūra</a:t>
            </a:r>
          </a:p>
        </p:txBody>
      </p:sp>
      <p:sp>
        <p:nvSpPr>
          <p:cNvPr id="3" name="Turinio vietos rezervavimo ženklas 2"/>
          <p:cNvSpPr>
            <a:spLocks noGrp="1"/>
          </p:cNvSpPr>
          <p:nvPr>
            <p:ph idx="1"/>
          </p:nvPr>
        </p:nvSpPr>
        <p:spPr/>
        <p:txBody>
          <a:bodyPr>
            <a:normAutofit fontScale="25000" lnSpcReduction="20000"/>
          </a:bodyPr>
          <a:lstStyle/>
          <a:p>
            <a:endParaRPr lang="lt-LT" dirty="0">
              <a:solidFill>
                <a:schemeClr val="tx1">
                  <a:lumMod val="65000"/>
                  <a:lumOff val="35000"/>
                </a:schemeClr>
              </a:solidFill>
              <a:hlinkClick r:id="rId2"/>
            </a:endParaRPr>
          </a:p>
          <a:p>
            <a:r>
              <a:rPr lang="lt-LT" dirty="0">
                <a:hlinkClick r:id="rId2"/>
              </a:rPr>
              <a:t> https://www.vle.lt/Straipsnis/ese-53328</a:t>
            </a:r>
            <a:endParaRPr lang="lt-LT" dirty="0"/>
          </a:p>
          <a:p>
            <a:r>
              <a:rPr lang="lt-LT" dirty="0">
                <a:hlinkClick r:id="rId3"/>
              </a:rPr>
              <a:t>https://www.vle.lt/straipsnis/analogija/</a:t>
            </a:r>
            <a:endParaRPr lang="lt-LT" dirty="0"/>
          </a:p>
          <a:p>
            <a:r>
              <a:rPr lang="lt-LT" dirty="0">
                <a:hlinkClick r:id="rId4"/>
              </a:rPr>
              <a:t> http://www.šaltiniai.info/files/literatura/LB00/Lucijus_An%C4%97jus_Seneka._Lai%C5%A1kai_Lucilijui.LB4800.pdf</a:t>
            </a:r>
            <a:endParaRPr lang="lt-LT" dirty="0"/>
          </a:p>
          <a:p>
            <a:r>
              <a:rPr lang="lt-LT" dirty="0"/>
              <a:t> </a:t>
            </a:r>
            <a:r>
              <a:rPr lang="lt-LT" dirty="0">
                <a:hlinkClick r:id="rId5"/>
              </a:rPr>
              <a:t>https://tzz.lt/</a:t>
            </a:r>
            <a:endParaRPr lang="lt-LT" dirty="0"/>
          </a:p>
          <a:p>
            <a:r>
              <a:rPr lang="lt-LT" dirty="0">
                <a:hlinkClick r:id="rId6"/>
              </a:rPr>
              <a:t>https://lt.wikipedia.org/wiki/Mi%C5%A1elis_de_Montenis</a:t>
            </a:r>
            <a:endParaRPr lang="lt-LT" dirty="0"/>
          </a:p>
          <a:p>
            <a:r>
              <a:rPr lang="lt-LT" dirty="0">
                <a:hlinkClick r:id="rId7"/>
              </a:rPr>
              <a:t>https://lt.wikipedia.org/wiki/Sigitas_Parulskis</a:t>
            </a:r>
            <a:endParaRPr lang="lt-LT" dirty="0"/>
          </a:p>
          <a:p>
            <a:r>
              <a:rPr lang="lt-LT" dirty="0">
                <a:hlinkClick r:id="rId8"/>
              </a:rPr>
              <a:t>https://www.google.com/search?client=firefox-b-d&amp;q=sigitas+parulksi+knygos</a:t>
            </a:r>
            <a:endParaRPr lang="lt-LT" dirty="0"/>
          </a:p>
          <a:p>
            <a:r>
              <a:rPr lang="lt-LT" dirty="0">
                <a:hlinkClick r:id="rId9"/>
              </a:rPr>
              <a:t>https://www.google.com/search?client=firefox-b-d&amp;q=Montenis+knygos</a:t>
            </a:r>
            <a:endParaRPr lang="lt-LT" dirty="0"/>
          </a:p>
          <a:p>
            <a:r>
              <a:rPr lang="lt-LT" dirty="0">
                <a:latin typeface="Times New Roman" panose="02020603050405020304" pitchFamily="18" charset="0"/>
                <a:ea typeface="Calibri" panose="020F0502020204030204" pitchFamily="34" charset="0"/>
                <a:hlinkClick r:id="rId10"/>
              </a:rPr>
              <a:t>https://galerija.kvb.lt/picture.php?/13524/category/1383</a:t>
            </a:r>
            <a:endParaRPr lang="lt-LT" dirty="0">
              <a:latin typeface="Times New Roman" panose="02020603050405020304" pitchFamily="18" charset="0"/>
              <a:ea typeface="Calibri" panose="020F0502020204030204" pitchFamily="34" charset="0"/>
            </a:endParaRPr>
          </a:p>
          <a:p>
            <a:r>
              <a:rPr lang="lt-LT"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1"/>
              </a:rPr>
              <a:t>https://lt.internetoteka.com/publication/14154</a:t>
            </a:r>
            <a:endParaRPr lang="lt-LT" dirty="0"/>
          </a:p>
          <a:p>
            <a:r>
              <a:rPr lang="lt-LT" dirty="0"/>
              <a:t>Kajokas Donaldas  2002: </a:t>
            </a:r>
            <a:r>
              <a:rPr lang="lt-LT" i="1" dirty="0"/>
              <a:t>Lietaus migla </a:t>
            </a:r>
            <a:r>
              <a:rPr lang="lt-LT" i="1" dirty="0" err="1"/>
              <a:t>Lu</a:t>
            </a:r>
            <a:r>
              <a:rPr lang="lt-LT" i="1" dirty="0"/>
              <a:t> kalne</a:t>
            </a:r>
            <a:r>
              <a:rPr lang="lt-LT" dirty="0"/>
              <a:t>, Vilnius:  Rašytojų sąjungos leidykla</a:t>
            </a:r>
          </a:p>
          <a:p>
            <a:r>
              <a:rPr lang="lt-LT" dirty="0"/>
              <a:t>Kajokas Donaldas 2013: </a:t>
            </a:r>
            <a:r>
              <a:rPr lang="lt-LT" i="1" dirty="0"/>
              <a:t>Lapės gaudymas</a:t>
            </a:r>
            <a:r>
              <a:rPr lang="lt-LT" dirty="0"/>
              <a:t>, Vilnius: Lietuvos rašytojų sąjungos leidykla.</a:t>
            </a:r>
          </a:p>
          <a:p>
            <a:r>
              <a:rPr lang="lt-LT" dirty="0"/>
              <a:t>Lisauskienė Vida 2002: </a:t>
            </a:r>
            <a:r>
              <a:rPr lang="lt-LT" i="1" dirty="0"/>
              <a:t>Teksto suvokimo užduotys, Pratybų sąsiuvinis 10-12 klasei, </a:t>
            </a:r>
            <a:r>
              <a:rPr lang="lt-LT" dirty="0"/>
              <a:t>Vilnius: „Gimtasis žodis“</a:t>
            </a:r>
          </a:p>
          <a:p>
            <a:r>
              <a:rPr lang="lt-LT" dirty="0"/>
              <a:t>Michel de </a:t>
            </a:r>
            <a:r>
              <a:rPr lang="lt-LT" dirty="0" err="1"/>
              <a:t>Montaigne</a:t>
            </a:r>
            <a:r>
              <a:rPr lang="lt-LT" i="1" dirty="0"/>
              <a:t> </a:t>
            </a:r>
            <a:r>
              <a:rPr lang="lt-LT" dirty="0"/>
              <a:t>2011</a:t>
            </a:r>
            <a:r>
              <a:rPr lang="lt-LT" i="1" dirty="0"/>
              <a:t>: </a:t>
            </a:r>
            <a:r>
              <a:rPr lang="lt-LT" i="1" dirty="0" err="1"/>
              <a:t>Esė</a:t>
            </a:r>
            <a:r>
              <a:rPr lang="lt-LT" i="1" dirty="0"/>
              <a:t>, </a:t>
            </a:r>
            <a:r>
              <a:rPr lang="lt-LT" dirty="0"/>
              <a:t>Vilnius:</a:t>
            </a:r>
            <a:r>
              <a:rPr lang="lt-LT" i="1" dirty="0"/>
              <a:t> </a:t>
            </a:r>
            <a:r>
              <a:rPr lang="lt-LT" i="1" dirty="0" err="1"/>
              <a:t>Tyto</a:t>
            </a:r>
            <a:r>
              <a:rPr lang="lt-LT" i="1" dirty="0"/>
              <a:t> </a:t>
            </a:r>
            <a:r>
              <a:rPr lang="lt-LT" i="1" dirty="0" err="1"/>
              <a:t>alba</a:t>
            </a:r>
            <a:endParaRPr lang="lt-LT" i="1" dirty="0"/>
          </a:p>
          <a:p>
            <a:r>
              <a:rPr lang="lt-LT" dirty="0"/>
              <a:t>Parulskis Sigitas 2019: </a:t>
            </a:r>
            <a:r>
              <a:rPr lang="lt-LT" i="1" dirty="0"/>
              <a:t>Dvigubo dugno keleiviai</a:t>
            </a:r>
            <a:r>
              <a:rPr lang="lt-LT" dirty="0"/>
              <a:t>, Vilnius:  leidykla </a:t>
            </a:r>
            <a:r>
              <a:rPr lang="lt-LT" i="1" dirty="0"/>
              <a:t>Alma </a:t>
            </a:r>
            <a:r>
              <a:rPr lang="lt-LT" i="1" dirty="0" err="1"/>
              <a:t>littera</a:t>
            </a:r>
            <a:r>
              <a:rPr lang="lt-LT" dirty="0"/>
              <a:t>.</a:t>
            </a:r>
          </a:p>
          <a:p>
            <a:r>
              <a:rPr lang="lt-LT" dirty="0"/>
              <a:t>Peluritytė Audinga 2013: </a:t>
            </a:r>
            <a:r>
              <a:rPr lang="lt-LT" i="1" dirty="0"/>
              <a:t>Donaldo Kajoko eseistinės užsklandėlės knygoje „Lapės gaudymas“ – </a:t>
            </a:r>
            <a:r>
              <a:rPr lang="lt-LT" i="1" dirty="0" err="1"/>
              <a:t>el</a:t>
            </a:r>
            <a:r>
              <a:rPr lang="lt-LT" i="1" dirty="0"/>
              <a:t> išteklius. Prieiga </a:t>
            </a:r>
            <a:r>
              <a:rPr lang="lt-LT" i="1" dirty="0" err="1"/>
              <a:t>internete:</a:t>
            </a:r>
            <a:r>
              <a:rPr lang="lt-LT" dirty="0" err="1">
                <a:hlinkClick r:id="rId12"/>
              </a:rPr>
              <a:t>https</a:t>
            </a:r>
            <a:r>
              <a:rPr lang="lt-LT" dirty="0">
                <a:hlinkClick r:id="rId12"/>
              </a:rPr>
              <a:t>://www.bernardinai.lt/2013-06-19-donaldo-kajoko-eseistines-uzsklandeles-knygoje-lapes-gaudymas</a:t>
            </a:r>
            <a:endParaRPr lang="lt-LT" dirty="0"/>
          </a:p>
          <a:p>
            <a:r>
              <a:rPr lang="lt-LT" dirty="0"/>
              <a:t>Peluritytė Audinga 2023: </a:t>
            </a:r>
            <a:r>
              <a:rPr lang="lt-LT" i="1" dirty="0"/>
              <a:t>Donaldas Kajokas, Lietaus migla </a:t>
            </a:r>
            <a:r>
              <a:rPr lang="lt-LT" i="1" dirty="0" err="1"/>
              <a:t>Lu</a:t>
            </a:r>
            <a:r>
              <a:rPr lang="lt-LT" i="1" dirty="0"/>
              <a:t> kalne.– </a:t>
            </a:r>
            <a:r>
              <a:rPr lang="lt-LT" dirty="0"/>
              <a:t>2003-02-07 </a:t>
            </a:r>
            <a:r>
              <a:rPr lang="lt-LT" dirty="0">
                <a:hlinkClick r:id="rId13"/>
              </a:rPr>
              <a:t>„Literatūra ir Menas“</a:t>
            </a:r>
            <a:r>
              <a:rPr lang="lt-LT" dirty="0"/>
              <a:t> </a:t>
            </a:r>
          </a:p>
          <a:p>
            <a:pPr marL="0" indent="0">
              <a:buNone/>
            </a:pPr>
            <a:r>
              <a:rPr lang="lt-LT" i="1" dirty="0"/>
              <a:t> – </a:t>
            </a:r>
            <a:r>
              <a:rPr lang="lt-LT" dirty="0"/>
              <a:t>el. išteklius. Prieiga internete: </a:t>
            </a:r>
            <a:r>
              <a:rPr lang="lt-LT" dirty="0">
                <a:hlinkClick r:id="rId14"/>
              </a:rPr>
              <a:t>https://www.rasyk.lt/knygos/lietaus-migla-lu-kalne/1245</a:t>
            </a:r>
            <a:r>
              <a:rPr lang="lt-LT" dirty="0"/>
              <a:t>.</a:t>
            </a:r>
          </a:p>
          <a:p>
            <a:r>
              <a:rPr lang="lt-LT" dirty="0"/>
              <a:t> Peluritytė Audinga  Kajoko žvėreliai 2013. el. išteklius. Prieiga internete: </a:t>
            </a:r>
            <a:r>
              <a:rPr lang="lt-LT" dirty="0">
                <a:hlinkClick r:id="rId15"/>
              </a:rPr>
              <a:t>https://literaturairmenas.lt/literatura/audinga-pelurityte-kajoko-zvereliai</a:t>
            </a:r>
            <a:endParaRPr lang="lt-LT" dirty="0"/>
          </a:p>
          <a:p>
            <a:pPr marL="0" indent="0">
              <a:buNone/>
            </a:pPr>
            <a:endParaRPr lang="lt-LT" dirty="0"/>
          </a:p>
          <a:p>
            <a:endParaRPr lang="lt-LT" dirty="0"/>
          </a:p>
          <a:p>
            <a:endParaRPr lang="lt-LT" dirty="0"/>
          </a:p>
          <a:p>
            <a:endParaRPr lang="lt-LT" dirty="0"/>
          </a:p>
          <a:p>
            <a:endParaRPr lang="lt-LT" dirty="0"/>
          </a:p>
          <a:p>
            <a:endParaRPr lang="lt-LT" dirty="0"/>
          </a:p>
          <a:p>
            <a:endParaRPr lang="lt-LT" dirty="0"/>
          </a:p>
          <a:p>
            <a:endParaRPr lang="lt-LT" dirty="0"/>
          </a:p>
          <a:p>
            <a:endParaRPr lang="lt-LT" dirty="0"/>
          </a:p>
          <a:p>
            <a:endParaRPr lang="lt-LT" dirty="0"/>
          </a:p>
        </p:txBody>
      </p:sp>
      <p:sp>
        <p:nvSpPr>
          <p:cNvPr id="4" name="Poraštės vietos rezervavimo ženklas 3"/>
          <p:cNvSpPr>
            <a:spLocks noGrp="1"/>
          </p:cNvSpPr>
          <p:nvPr>
            <p:ph type="ftr" sz="quarter" idx="11"/>
          </p:nvPr>
        </p:nvSpPr>
        <p:spPr/>
        <p:txBody>
          <a:bodyPr/>
          <a:lstStyle/>
          <a:p>
            <a:r>
              <a:rPr lang="lt-LT"/>
              <a:t>Vida Lisauskienė, lietuvių kalbos mokytoja ekspertė</a:t>
            </a:r>
          </a:p>
        </p:txBody>
      </p:sp>
    </p:spTree>
    <p:extLst>
      <p:ext uri="{BB962C8B-B14F-4D97-AF65-F5344CB8AC3E}">
        <p14:creationId xmlns:p14="http://schemas.microsoft.com/office/powerpoint/2010/main" val="3939092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a:t>Esė žanro požymiai</a:t>
            </a:r>
          </a:p>
        </p:txBody>
      </p:sp>
      <p:sp>
        <p:nvSpPr>
          <p:cNvPr id="3" name="Turinio vietos rezervavimo ženklas 2"/>
          <p:cNvSpPr>
            <a:spLocks noGrp="1"/>
          </p:cNvSpPr>
          <p:nvPr>
            <p:ph idx="1"/>
          </p:nvPr>
        </p:nvSpPr>
        <p:spPr/>
        <p:txBody>
          <a:bodyPr>
            <a:normAutofit lnSpcReduction="10000"/>
          </a:bodyPr>
          <a:lstStyle/>
          <a:p>
            <a:pPr marL="0" indent="0">
              <a:buNone/>
            </a:pPr>
            <a:r>
              <a:rPr lang="lt-LT" b="1" dirty="0"/>
              <a:t>Esė</a:t>
            </a:r>
            <a:r>
              <a:rPr lang="lt-LT" dirty="0"/>
              <a:t> – (angl. </a:t>
            </a:r>
            <a:r>
              <a:rPr lang="lt-LT" i="1" dirty="0" err="1"/>
              <a:t>essay</a:t>
            </a:r>
            <a:r>
              <a:rPr lang="lt-LT" dirty="0"/>
              <a:t> &lt; </a:t>
            </a:r>
            <a:r>
              <a:rPr lang="lt-LT" dirty="0" err="1"/>
              <a:t>pranc</a:t>
            </a:r>
            <a:r>
              <a:rPr lang="lt-LT" dirty="0"/>
              <a:t>. </a:t>
            </a:r>
            <a:r>
              <a:rPr lang="lt-LT" i="1" dirty="0" err="1"/>
              <a:t>essai</a:t>
            </a:r>
            <a:r>
              <a:rPr lang="lt-LT" dirty="0"/>
              <a:t> – bandymas) – bet kurios tematikos straipsnis, kuriam būdingas </a:t>
            </a:r>
            <a:r>
              <a:rPr lang="lt-LT" dirty="0">
                <a:solidFill>
                  <a:srgbClr val="92D050"/>
                </a:solidFill>
              </a:rPr>
              <a:t>mokslinio, publicistinio ir meninio </a:t>
            </a:r>
            <a:r>
              <a:rPr lang="lt-LT" dirty="0"/>
              <a:t>stiliaus elementų jungimas, </a:t>
            </a:r>
            <a:r>
              <a:rPr lang="lt-LT" dirty="0">
                <a:solidFill>
                  <a:srgbClr val="92D050"/>
                </a:solidFill>
              </a:rPr>
              <a:t>stilistinis </a:t>
            </a:r>
            <a:r>
              <a:rPr lang="lt-LT" dirty="0"/>
              <a:t>laisvumas, </a:t>
            </a:r>
            <a:r>
              <a:rPr lang="lt-LT" dirty="0">
                <a:solidFill>
                  <a:srgbClr val="92D050"/>
                </a:solidFill>
              </a:rPr>
              <a:t>subjektyvus</a:t>
            </a:r>
            <a:r>
              <a:rPr lang="lt-LT" dirty="0"/>
              <a:t> nagrinėjamo objekto traktavimas.</a:t>
            </a:r>
          </a:p>
          <a:p>
            <a:pPr marL="0" indent="0">
              <a:buNone/>
            </a:pPr>
            <a:r>
              <a:rPr lang="lt-LT" b="1" dirty="0"/>
              <a:t>Žanro požymiai:</a:t>
            </a:r>
            <a:endParaRPr lang="lt-LT" dirty="0"/>
          </a:p>
          <a:p>
            <a:r>
              <a:rPr lang="lt-LT" dirty="0"/>
              <a:t> nagrinėjama filosofijos, mokslo, visuomenės, meno reiškiniai ar  žmogaus egzistencijos problemos,</a:t>
            </a:r>
          </a:p>
          <a:p>
            <a:r>
              <a:rPr lang="lt-LT" dirty="0"/>
              <a:t> reiškiamas subjektyvus požiūris, </a:t>
            </a:r>
          </a:p>
          <a:p>
            <a:r>
              <a:rPr lang="lt-LT" dirty="0"/>
              <a:t>mokslinio, publicistinio, meninio stiliaus elementų jungimas,</a:t>
            </a:r>
          </a:p>
          <a:p>
            <a:r>
              <a:rPr lang="lt-LT" dirty="0"/>
              <a:t>laisvos formos, dažniausiai rašomas proza.</a:t>
            </a:r>
          </a:p>
        </p:txBody>
      </p:sp>
      <p:sp>
        <p:nvSpPr>
          <p:cNvPr id="4" name="Poraštės vietos rezervavimo ženklas 3"/>
          <p:cNvSpPr>
            <a:spLocks noGrp="1"/>
          </p:cNvSpPr>
          <p:nvPr>
            <p:ph type="ftr" sz="quarter" idx="11"/>
          </p:nvPr>
        </p:nvSpPr>
        <p:spPr/>
        <p:txBody>
          <a:bodyPr/>
          <a:lstStyle/>
          <a:p>
            <a:r>
              <a:rPr lang="lt-LT"/>
              <a:t>Vida Lisauskienė, lietuvių kalbos mokytoja ekspertė</a:t>
            </a:r>
          </a:p>
        </p:txBody>
      </p:sp>
    </p:spTree>
    <p:extLst>
      <p:ext uri="{BB962C8B-B14F-4D97-AF65-F5344CB8AC3E}">
        <p14:creationId xmlns:p14="http://schemas.microsoft.com/office/powerpoint/2010/main" val="2585454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r>
              <a:rPr lang="lt-LT" dirty="0"/>
              <a:t> Esė temų aprėptis ir temų ryšiai</a:t>
            </a:r>
          </a:p>
        </p:txBody>
      </p:sp>
      <p:sp>
        <p:nvSpPr>
          <p:cNvPr id="3" name="Turinio vietos rezervavimo ženklas 2"/>
          <p:cNvSpPr>
            <a:spLocks noGrp="1"/>
          </p:cNvSpPr>
          <p:nvPr>
            <p:ph idx="1"/>
          </p:nvPr>
        </p:nvSpPr>
        <p:spPr/>
        <p:txBody>
          <a:bodyPr/>
          <a:lstStyle/>
          <a:p>
            <a:pPr lvl="0">
              <a:buNone/>
            </a:pPr>
            <a:endParaRPr lang="lt-LT" dirty="0"/>
          </a:p>
          <a:p>
            <a:endParaRPr lang="lt-LT" dirty="0"/>
          </a:p>
        </p:txBody>
      </p:sp>
      <p:graphicFrame>
        <p:nvGraphicFramePr>
          <p:cNvPr id="5" name="Diagrama 4"/>
          <p:cNvGraphicFramePr/>
          <p:nvPr>
            <p:extLst>
              <p:ext uri="{D42A27DB-BD31-4B8C-83A1-F6EECF244321}">
                <p14:modId xmlns:p14="http://schemas.microsoft.com/office/powerpoint/2010/main" val="3906888296"/>
              </p:ext>
            </p:extLst>
          </p:nvPr>
        </p:nvGraphicFramePr>
        <p:xfrm>
          <a:off x="1260089" y="1416205"/>
          <a:ext cx="9902282" cy="51227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Poraštės vietos rezervavimo ženklas 7"/>
          <p:cNvSpPr>
            <a:spLocks noGrp="1"/>
          </p:cNvSpPr>
          <p:nvPr>
            <p:ph type="ftr" sz="quarter" idx="11"/>
          </p:nvPr>
        </p:nvSpPr>
        <p:spPr/>
        <p:txBody>
          <a:bodyPr/>
          <a:lstStyle/>
          <a:p>
            <a:r>
              <a:rPr lang="lt-LT"/>
              <a:t>Vida Lisauskienė, lietuvių kalbos mokytoja ekspertė</a:t>
            </a:r>
          </a:p>
        </p:txBody>
      </p:sp>
      <p:sp>
        <p:nvSpPr>
          <p:cNvPr id="32" name="Rodyklė  aukštyn-žemyn 31"/>
          <p:cNvSpPr/>
          <p:nvPr/>
        </p:nvSpPr>
        <p:spPr>
          <a:xfrm>
            <a:off x="7973122" y="2999678"/>
            <a:ext cx="55756" cy="28993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33" name="Rodyklė  aukštyn-žemyn 32"/>
          <p:cNvSpPr/>
          <p:nvPr/>
        </p:nvSpPr>
        <p:spPr>
          <a:xfrm>
            <a:off x="7909932" y="4463663"/>
            <a:ext cx="91068" cy="25647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34" name="Rodyklė  aukštyn-žemyn 33"/>
          <p:cNvSpPr/>
          <p:nvPr/>
        </p:nvSpPr>
        <p:spPr>
          <a:xfrm>
            <a:off x="3688826" y="2999678"/>
            <a:ext cx="45719" cy="28993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35" name="Rodyklė  aukštyn-žemyn 34"/>
          <p:cNvSpPr/>
          <p:nvPr/>
        </p:nvSpPr>
        <p:spPr>
          <a:xfrm>
            <a:off x="3723393" y="4335424"/>
            <a:ext cx="45719" cy="25647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676668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sz="4000" dirty="0"/>
              <a:t>Lucijus </a:t>
            </a:r>
            <a:r>
              <a:rPr lang="lt-LT" sz="4000" dirty="0" err="1"/>
              <a:t>Anėjus</a:t>
            </a:r>
            <a:r>
              <a:rPr lang="lt-LT" sz="4000" dirty="0"/>
              <a:t> </a:t>
            </a:r>
            <a:r>
              <a:rPr lang="lt-LT" sz="4000" dirty="0" err="1"/>
              <a:t>Seneka</a:t>
            </a:r>
            <a:r>
              <a:rPr lang="lt-LT" sz="4000" dirty="0"/>
              <a:t> </a:t>
            </a:r>
            <a:r>
              <a:rPr lang="lt-LT" sz="4000" i="1" dirty="0"/>
              <a:t>L</a:t>
            </a:r>
            <a:r>
              <a:rPr lang="en-US" sz="4000" i="1" dirty="0" err="1"/>
              <a:t>ai</a:t>
            </a:r>
            <a:r>
              <a:rPr lang="lt-LT" sz="4000" i="1" dirty="0" err="1"/>
              <a:t>škai</a:t>
            </a:r>
            <a:r>
              <a:rPr lang="lt-LT" sz="4000" i="1" dirty="0"/>
              <a:t> </a:t>
            </a:r>
            <a:r>
              <a:rPr lang="lt-LT" sz="4000" i="1" dirty="0" err="1"/>
              <a:t>Lucilijui</a:t>
            </a:r>
            <a:endParaRPr lang="lt-LT" sz="4000" i="1" dirty="0"/>
          </a:p>
        </p:txBody>
      </p:sp>
      <p:sp>
        <p:nvSpPr>
          <p:cNvPr id="3" name="Turinio vietos rezervavimo ženklas 2"/>
          <p:cNvSpPr>
            <a:spLocks noGrp="1"/>
          </p:cNvSpPr>
          <p:nvPr>
            <p:ph idx="1"/>
          </p:nvPr>
        </p:nvSpPr>
        <p:spPr/>
        <p:txBody>
          <a:bodyPr>
            <a:normAutofit/>
          </a:bodyPr>
          <a:lstStyle/>
          <a:p>
            <a:pPr marL="0" indent="0">
              <a:buNone/>
            </a:pPr>
            <a:r>
              <a:rPr lang="lt-LT" dirty="0"/>
              <a:t>Perskaitykite </a:t>
            </a:r>
            <a:r>
              <a:rPr lang="lt-LT" dirty="0" err="1"/>
              <a:t>Lucijaus</a:t>
            </a:r>
            <a:r>
              <a:rPr lang="lt-LT" dirty="0"/>
              <a:t> </a:t>
            </a:r>
            <a:r>
              <a:rPr lang="lt-LT" dirty="0" err="1"/>
              <a:t>Anėjaus</a:t>
            </a:r>
            <a:r>
              <a:rPr lang="lt-LT" dirty="0"/>
              <a:t> </a:t>
            </a:r>
            <a:r>
              <a:rPr lang="lt-LT" dirty="0" err="1"/>
              <a:t>Senekos</a:t>
            </a:r>
            <a:r>
              <a:rPr lang="lt-LT" dirty="0"/>
              <a:t>  </a:t>
            </a:r>
            <a:r>
              <a:rPr lang="lt-LT" i="1" dirty="0"/>
              <a:t>Pirmą laišką apie laiką </a:t>
            </a:r>
            <a:r>
              <a:rPr lang="lt-LT" dirty="0">
                <a:hlinkClick r:id="rId2"/>
              </a:rPr>
              <a:t>http://www.šaltiniai.info/files/literatura/LB00/Lucijus_An%C4%97jus_Seneka._Lai%C5%A1kai_Lucilijui.LB4800.pdf</a:t>
            </a:r>
            <a:r>
              <a:rPr lang="lt-LT" dirty="0"/>
              <a:t> </a:t>
            </a:r>
          </a:p>
          <a:p>
            <a:pPr marL="0" indent="0">
              <a:buNone/>
            </a:pPr>
            <a:r>
              <a:rPr lang="lt-LT" dirty="0"/>
              <a:t>Užrašykite skaitant kilusias mintis (laisvos formos kūrinio refleksiją):</a:t>
            </a:r>
          </a:p>
          <a:p>
            <a:pPr marL="0" indent="0">
              <a:buNone/>
            </a:pPr>
            <a:r>
              <a:rPr lang="lt-LT" dirty="0"/>
              <a:t> Man pasirodė įdomu...</a:t>
            </a:r>
          </a:p>
          <a:p>
            <a:pPr marL="0" indent="0">
              <a:buNone/>
            </a:pPr>
            <a:r>
              <a:rPr lang="lt-LT" dirty="0"/>
              <a:t> Buvo netikėta...</a:t>
            </a:r>
          </a:p>
          <a:p>
            <a:pPr marL="0" indent="0">
              <a:buNone/>
            </a:pPr>
            <a:r>
              <a:rPr lang="lt-LT" dirty="0"/>
              <a:t> Supratau, kad...</a:t>
            </a:r>
          </a:p>
          <a:p>
            <a:pPr marL="0" indent="0">
              <a:buNone/>
            </a:pPr>
            <a:r>
              <a:rPr lang="lt-LT" dirty="0"/>
              <a:t> Galiu paaiškinti </a:t>
            </a:r>
            <a:r>
              <a:rPr lang="lt-LT" dirty="0" err="1"/>
              <a:t>esė</a:t>
            </a:r>
            <a:r>
              <a:rPr lang="lt-LT" dirty="0"/>
              <a:t> žanro ypatybes...</a:t>
            </a:r>
          </a:p>
        </p:txBody>
      </p:sp>
      <p:sp>
        <p:nvSpPr>
          <p:cNvPr id="4" name="Poraštės vietos rezervavimo ženklas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Vida Lisauskienė, lietuvių kalbos mokytoja ekspertė</a:t>
            </a:r>
          </a:p>
        </p:txBody>
      </p:sp>
    </p:spTree>
    <p:extLst>
      <p:ext uri="{BB962C8B-B14F-4D97-AF65-F5344CB8AC3E}">
        <p14:creationId xmlns:p14="http://schemas.microsoft.com/office/powerpoint/2010/main" val="547141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a:t> Apie autorių</a:t>
            </a:r>
          </a:p>
        </p:txBody>
      </p:sp>
      <p:sp>
        <p:nvSpPr>
          <p:cNvPr id="3" name="Turinio vietos rezervavimo ženklas 2"/>
          <p:cNvSpPr>
            <a:spLocks noGrp="1"/>
          </p:cNvSpPr>
          <p:nvPr>
            <p:ph idx="1"/>
          </p:nvPr>
        </p:nvSpPr>
        <p:spPr>
          <a:xfrm>
            <a:off x="1075976" y="1847850"/>
            <a:ext cx="10515600" cy="4351338"/>
          </a:xfrm>
        </p:spPr>
        <p:txBody>
          <a:bodyPr>
            <a:normAutofit fontScale="92500" lnSpcReduction="10000"/>
          </a:bodyPr>
          <a:lstStyle/>
          <a:p>
            <a:pPr marL="0" indent="0">
              <a:buNone/>
            </a:pPr>
            <a:endParaRPr lang="lt-LT" dirty="0"/>
          </a:p>
          <a:p>
            <a:pPr marL="0" indent="0">
              <a:buNone/>
            </a:pPr>
            <a:endParaRPr lang="lt-LT" dirty="0"/>
          </a:p>
          <a:p>
            <a:pPr marL="0" indent="0">
              <a:buNone/>
            </a:pPr>
            <a:endParaRPr lang="lt-LT" dirty="0"/>
          </a:p>
          <a:p>
            <a:pPr marL="0" indent="0">
              <a:buNone/>
            </a:pPr>
            <a:endParaRPr lang="lt-LT" dirty="0"/>
          </a:p>
          <a:p>
            <a:pPr marL="0" indent="0">
              <a:buNone/>
            </a:pPr>
            <a:endParaRPr lang="lt-LT" dirty="0"/>
          </a:p>
          <a:p>
            <a:pPr marL="0" indent="0">
              <a:buNone/>
            </a:pPr>
            <a:endParaRPr lang="lt-LT" dirty="0"/>
          </a:p>
          <a:p>
            <a:pPr marL="0" indent="0">
              <a:buNone/>
            </a:pPr>
            <a:r>
              <a:rPr lang="lt-LT" dirty="0"/>
              <a:t>Mišelis de </a:t>
            </a:r>
            <a:r>
              <a:rPr lang="lt-LT" dirty="0" err="1"/>
              <a:t>Montenis</a:t>
            </a:r>
            <a:r>
              <a:rPr lang="lt-LT" dirty="0"/>
              <a:t> (Michel de </a:t>
            </a:r>
            <a:r>
              <a:rPr lang="lt-LT" dirty="0" err="1"/>
              <a:t>Montaigne</a:t>
            </a:r>
            <a:r>
              <a:rPr lang="lt-LT" dirty="0"/>
              <a:t>; 1533 – 1592) – vienas žymiausių prancūzų Renesanso epochos filosofų, politikų, eseistų. 1580 metais jis išleidžia dvi esė knygas. </a:t>
            </a:r>
          </a:p>
          <a:p>
            <a:pPr marL="0" indent="0">
              <a:buNone/>
            </a:pPr>
            <a:r>
              <a:rPr lang="lt-LT" dirty="0"/>
              <a:t> </a:t>
            </a:r>
          </a:p>
          <a:p>
            <a:endParaRPr lang="lt-LT" dirty="0"/>
          </a:p>
        </p:txBody>
      </p:sp>
      <p:sp>
        <p:nvSpPr>
          <p:cNvPr id="4" name="Poraštės vietos rezervavimo ženklas 3"/>
          <p:cNvSpPr>
            <a:spLocks noGrp="1"/>
          </p:cNvSpPr>
          <p:nvPr>
            <p:ph type="ftr" sz="quarter" idx="11"/>
          </p:nvPr>
        </p:nvSpPr>
        <p:spPr/>
        <p:txBody>
          <a:bodyPr/>
          <a:lstStyle/>
          <a:p>
            <a:r>
              <a:rPr lang="lt-LT"/>
              <a:t>Vida Lisauskienė, lietuvių kalbos mokytoja ekspertė</a:t>
            </a:r>
          </a:p>
        </p:txBody>
      </p:sp>
      <p:pic>
        <p:nvPicPr>
          <p:cNvPr id="6" name="Paveikslėlis 5"/>
          <p:cNvPicPr>
            <a:picLocks noChangeAspect="1"/>
          </p:cNvPicPr>
          <p:nvPr/>
        </p:nvPicPr>
        <p:blipFill>
          <a:blip r:embed="rId2"/>
          <a:stretch>
            <a:fillRect/>
          </a:stretch>
        </p:blipFill>
        <p:spPr>
          <a:xfrm>
            <a:off x="9906954" y="1825625"/>
            <a:ext cx="1859441" cy="2469094"/>
          </a:xfrm>
          <a:prstGeom prst="rect">
            <a:avLst/>
          </a:prstGeom>
        </p:spPr>
      </p:pic>
      <p:pic>
        <p:nvPicPr>
          <p:cNvPr id="5" name="Paveikslėlis 4"/>
          <p:cNvPicPr>
            <a:picLocks noChangeAspect="1"/>
          </p:cNvPicPr>
          <p:nvPr/>
        </p:nvPicPr>
        <p:blipFill>
          <a:blip r:embed="rId3"/>
          <a:stretch>
            <a:fillRect/>
          </a:stretch>
        </p:blipFill>
        <p:spPr>
          <a:xfrm>
            <a:off x="7270596" y="1024629"/>
            <a:ext cx="2234077" cy="3323064"/>
          </a:xfrm>
          <a:prstGeom prst="rect">
            <a:avLst/>
          </a:prstGeom>
        </p:spPr>
      </p:pic>
      <p:pic>
        <p:nvPicPr>
          <p:cNvPr id="8" name="Paveikslėlis 7"/>
          <p:cNvPicPr>
            <a:picLocks noChangeAspect="1"/>
          </p:cNvPicPr>
          <p:nvPr/>
        </p:nvPicPr>
        <p:blipFill>
          <a:blip r:embed="rId4"/>
          <a:stretch>
            <a:fillRect/>
          </a:stretch>
        </p:blipFill>
        <p:spPr>
          <a:xfrm>
            <a:off x="4116706" y="365125"/>
            <a:ext cx="2952750" cy="4095750"/>
          </a:xfrm>
          <a:prstGeom prst="rect">
            <a:avLst/>
          </a:prstGeom>
        </p:spPr>
      </p:pic>
    </p:spTree>
    <p:extLst>
      <p:ext uri="{BB962C8B-B14F-4D97-AF65-F5344CB8AC3E}">
        <p14:creationId xmlns:p14="http://schemas.microsoft.com/office/powerpoint/2010/main" val="710882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dirty="0"/>
              <a:t> Mišelis de </a:t>
            </a:r>
            <a:r>
              <a:rPr lang="lt-LT" dirty="0" err="1"/>
              <a:t>Montenis</a:t>
            </a:r>
            <a:br>
              <a:rPr lang="lt-LT" dirty="0"/>
            </a:br>
            <a:r>
              <a:rPr lang="lt-LT" dirty="0"/>
              <a:t>			 Apie šlovę</a:t>
            </a:r>
          </a:p>
        </p:txBody>
      </p:sp>
      <p:sp>
        <p:nvSpPr>
          <p:cNvPr id="3" name="Turinio vietos rezervavimo ženklas 2"/>
          <p:cNvSpPr>
            <a:spLocks noGrp="1"/>
          </p:cNvSpPr>
          <p:nvPr>
            <p:ph idx="1"/>
          </p:nvPr>
        </p:nvSpPr>
        <p:spPr/>
        <p:txBody>
          <a:bodyPr>
            <a:normAutofit fontScale="77500" lnSpcReduction="20000"/>
          </a:bodyPr>
          <a:lstStyle/>
          <a:p>
            <a:pPr marL="0" indent="0">
              <a:buNone/>
            </a:pPr>
            <a:r>
              <a:rPr lang="lt-LT" dirty="0"/>
              <a:t> Dorovė būtų per daug abejotina ir nerimta, jeigu jos vertę būtų galima pagrįsti šlove.</a:t>
            </a:r>
          </a:p>
          <a:p>
            <a:pPr marL="0" indent="0">
              <a:buNone/>
            </a:pPr>
            <a:r>
              <a:rPr lang="lt-LT" dirty="0"/>
              <a:t> Visa šlovė, kurios aš siekiau, yra mano ramiai nugyventas gyvenimas. Aš gyvenau ramiai, vadovaudamasis ne Metrodoro, </a:t>
            </a:r>
            <a:r>
              <a:rPr lang="lt-LT" dirty="0" err="1"/>
              <a:t>Arkesilajo</a:t>
            </a:r>
            <a:r>
              <a:rPr lang="lt-LT" dirty="0"/>
              <a:t> ar </a:t>
            </a:r>
            <a:r>
              <a:rPr lang="lt-LT" dirty="0" err="1"/>
              <a:t>Aristipo</a:t>
            </a:r>
            <a:r>
              <a:rPr lang="lt-LT" dirty="0"/>
              <a:t>, bet savo paties galva. Filosofija taip ir nerado tokio kelio į ramybę, kuris būtų  buvęs geras  visiems, tad tegul dabar kiekvienas ieško savojo.</a:t>
            </a:r>
          </a:p>
          <a:p>
            <a:pPr marL="0" indent="0">
              <a:buNone/>
            </a:pPr>
            <a:r>
              <a:rPr lang="lt-LT" dirty="0"/>
              <a:t> Negalima pasitikėti žmogumi, kuris elgiasi padoriai tik dėl to, kad apie tai sužinotų kiti, o sužinoję imtų rodyti jam kuo didesnę pagarbą, ir kuris gerus darbus daro tik dėl to, kad apie jo gerumą sužinotų kiti.</a:t>
            </a:r>
          </a:p>
          <a:p>
            <a:pPr marL="0" indent="0">
              <a:buNone/>
            </a:pPr>
            <a:r>
              <a:rPr lang="lt-LT" dirty="0"/>
              <a:t> Aš rūpinuosi ne tiek tuo, koks atrodau kitiems, kiek tuo, koks esu pats savaime. Aš trokštu susikrauti turtus savo paties, o ne svetimomis rankomis.</a:t>
            </a:r>
          </a:p>
          <a:p>
            <a:pPr marL="0" indent="0">
              <a:buNone/>
            </a:pPr>
            <a:r>
              <a:rPr lang="lt-LT" dirty="0"/>
              <a:t> Doras žmogus greičiau sutiks atsisveikinti su savo garbe negu su tyra sąžine. </a:t>
            </a:r>
            <a:r>
              <a:rPr lang="lt-LT" sz="1700" dirty="0"/>
              <a:t>(</a:t>
            </a:r>
            <a:r>
              <a:rPr lang="lt-LT" sz="1700" i="1" dirty="0"/>
              <a:t>Iš knygos Michel de </a:t>
            </a:r>
            <a:r>
              <a:rPr lang="lt-LT" sz="1700" i="1" dirty="0" err="1"/>
              <a:t>Montaigne</a:t>
            </a:r>
            <a:r>
              <a:rPr lang="lt-LT" sz="1700" i="1" dirty="0"/>
              <a:t>, </a:t>
            </a:r>
            <a:r>
              <a:rPr lang="lt-LT" sz="1700" i="1" dirty="0" err="1"/>
              <a:t>Esė</a:t>
            </a:r>
            <a:r>
              <a:rPr lang="lt-LT" sz="1700" i="1" dirty="0"/>
              <a:t>, </a:t>
            </a:r>
            <a:r>
              <a:rPr lang="lt-LT" sz="1700" dirty="0"/>
              <a:t>Vilnius:</a:t>
            </a:r>
            <a:r>
              <a:rPr lang="lt-LT" sz="1700" i="1" dirty="0"/>
              <a:t> </a:t>
            </a:r>
            <a:r>
              <a:rPr lang="lt-LT" sz="1700" i="1" dirty="0" err="1"/>
              <a:t>Tyto</a:t>
            </a:r>
            <a:r>
              <a:rPr lang="lt-LT" sz="1700" i="1" dirty="0"/>
              <a:t> </a:t>
            </a:r>
            <a:r>
              <a:rPr lang="lt-LT" sz="1700" i="1" dirty="0" err="1"/>
              <a:t>alba</a:t>
            </a:r>
            <a:r>
              <a:rPr lang="lt-LT" sz="1700" i="1" dirty="0"/>
              <a:t>, 2011:174 )</a:t>
            </a:r>
          </a:p>
          <a:p>
            <a:r>
              <a:rPr lang="lt-LT" i="1" dirty="0"/>
              <a:t> Pasvarstykite, ar jums priimtinas </a:t>
            </a:r>
            <a:r>
              <a:rPr lang="lt-LT" i="1" dirty="0" err="1"/>
              <a:t>esė</a:t>
            </a:r>
            <a:r>
              <a:rPr lang="lt-LT" i="1" dirty="0"/>
              <a:t> autoriaus požiūris į šlovę? </a:t>
            </a:r>
          </a:p>
          <a:p>
            <a:r>
              <a:rPr lang="lt-LT" i="1" dirty="0"/>
              <a:t> Kurios autoriaus mintys jums pasirodė artimos, kurios diskutuotinos?</a:t>
            </a:r>
          </a:p>
          <a:p>
            <a:pPr marL="0" indent="0">
              <a:buNone/>
            </a:pPr>
            <a:endParaRPr lang="lt-LT" dirty="0"/>
          </a:p>
        </p:txBody>
      </p:sp>
      <p:sp>
        <p:nvSpPr>
          <p:cNvPr id="4" name="Poraštės vietos rezervavimo ženklas 3"/>
          <p:cNvSpPr>
            <a:spLocks noGrp="1"/>
          </p:cNvSpPr>
          <p:nvPr>
            <p:ph type="ftr" sz="quarter" idx="11"/>
          </p:nvPr>
        </p:nvSpPr>
        <p:spPr/>
        <p:txBody>
          <a:bodyPr/>
          <a:lstStyle/>
          <a:p>
            <a:r>
              <a:rPr lang="lt-LT"/>
              <a:t>Vida Lisauskienė, lietuvių kalbos mokytoja ekspertė</a:t>
            </a:r>
          </a:p>
        </p:txBody>
      </p:sp>
    </p:spTree>
    <p:extLst>
      <p:ext uri="{BB962C8B-B14F-4D97-AF65-F5344CB8AC3E}">
        <p14:creationId xmlns:p14="http://schemas.microsoft.com/office/powerpoint/2010/main" val="4012531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fontScale="90000"/>
          </a:bodyPr>
          <a:lstStyle/>
          <a:p>
            <a:pPr marL="0" indent="0"/>
            <a:r>
              <a:rPr lang="lt-LT" sz="2700" dirty="0"/>
              <a:t>    </a:t>
            </a:r>
            <a:br>
              <a:rPr lang="lt-LT" sz="2700" dirty="0"/>
            </a:br>
            <a:r>
              <a:rPr lang="lt-LT" sz="2700" dirty="0"/>
              <a:t>Mišelis de </a:t>
            </a:r>
            <a:r>
              <a:rPr lang="lt-LT" sz="2700" dirty="0" err="1"/>
              <a:t>Montenis</a:t>
            </a:r>
            <a:br>
              <a:rPr lang="lt-LT" sz="2700" dirty="0"/>
            </a:br>
            <a:br>
              <a:rPr lang="lt-LT" sz="2700" dirty="0"/>
            </a:br>
            <a:r>
              <a:rPr lang="lt-LT" sz="2700" dirty="0"/>
              <a:t>		Baimė – žiaurumo motina</a:t>
            </a:r>
            <a:br>
              <a:rPr lang="lt-LT" dirty="0"/>
            </a:br>
            <a:endParaRPr lang="lt-LT" dirty="0"/>
          </a:p>
        </p:txBody>
      </p:sp>
      <p:sp>
        <p:nvSpPr>
          <p:cNvPr id="3" name="Turinio vietos rezervavimo ženklas 2"/>
          <p:cNvSpPr>
            <a:spLocks noGrp="1"/>
          </p:cNvSpPr>
          <p:nvPr>
            <p:ph idx="1"/>
          </p:nvPr>
        </p:nvSpPr>
        <p:spPr/>
        <p:txBody>
          <a:bodyPr>
            <a:normAutofit fontScale="85000" lnSpcReduction="20000"/>
          </a:bodyPr>
          <a:lstStyle/>
          <a:p>
            <a:pPr marL="0" indent="0">
              <a:buNone/>
            </a:pPr>
            <a:r>
              <a:rPr lang="lt-LT" dirty="0"/>
              <a:t> </a:t>
            </a:r>
          </a:p>
          <a:p>
            <a:pPr marL="0" indent="0">
              <a:buNone/>
            </a:pPr>
            <a:r>
              <a:rPr lang="lt-LT" dirty="0"/>
              <a:t>Aš dažnai girdėjau priežodį: baimė – žiaurumo motina. Iš tiesų man teko gyvenime stebėti, kaip siaubingas nežmoniškas žiaurumas dažnai sutaria su moterišku jausmingumu Esu sutikęs itin žiaurių žmonių, kuriuos buvo lengva pravirkdyti ir kurie galėjo ašaroti dėl menkniekių.</a:t>
            </a:r>
          </a:p>
          <a:p>
            <a:pPr marL="0" indent="0">
              <a:buNone/>
            </a:pPr>
            <a:r>
              <a:rPr lang="lt-LT" dirty="0"/>
              <a:t>Aš manau, kad neteisinga ir net bjauru ginant savo garbę įtraukti ką nors kitą išskyrus patį save: be to, aš taip pat manau, kad padoriam žmogui, visiškai pasikliaujančiam savimi, neleistina versti kitą dalytis lemtimi.</a:t>
            </a:r>
          </a:p>
          <a:p>
            <a:pPr marL="0" indent="0">
              <a:buNone/>
            </a:pPr>
            <a:r>
              <a:rPr lang="lt-LT" dirty="0"/>
              <a:t>Pirmieji žiaurumo žingsniai žengiami dėl jų pačių, bet iš jų kyla teisingo atpildo baimė, kuri pastūmėja naujiems žiaurumo žingsniams, vieną žvėriškumą siekiant pridengti kitu.</a:t>
            </a:r>
          </a:p>
          <a:p>
            <a:pPr marL="0" indent="0">
              <a:buNone/>
            </a:pPr>
            <a:r>
              <a:rPr lang="lt-LT" dirty="0"/>
              <a:t>Elgtis kilniai visad puiku, kad ir kur tai vyktų.</a:t>
            </a:r>
          </a:p>
          <a:p>
            <a:pPr marL="0" indent="0">
              <a:buNone/>
            </a:pPr>
            <a:r>
              <a:rPr lang="lt-LT" i="1" dirty="0"/>
              <a:t>(Iš knygos Michel de </a:t>
            </a:r>
            <a:r>
              <a:rPr lang="lt-LT" i="1" dirty="0" err="1"/>
              <a:t>Montaigne</a:t>
            </a:r>
            <a:r>
              <a:rPr lang="lt-LT" i="1" dirty="0"/>
              <a:t>, Esė, </a:t>
            </a:r>
            <a:r>
              <a:rPr lang="lt-LT" dirty="0"/>
              <a:t>Vilnius:</a:t>
            </a:r>
            <a:r>
              <a:rPr lang="lt-LT" i="1" dirty="0"/>
              <a:t> </a:t>
            </a:r>
            <a:r>
              <a:rPr lang="lt-LT" i="1" dirty="0" err="1"/>
              <a:t>Tyto</a:t>
            </a:r>
            <a:r>
              <a:rPr lang="lt-LT" i="1" dirty="0"/>
              <a:t> </a:t>
            </a:r>
            <a:r>
              <a:rPr lang="lt-LT" i="1" dirty="0" err="1"/>
              <a:t>alba</a:t>
            </a:r>
            <a:r>
              <a:rPr lang="lt-LT" i="1" dirty="0"/>
              <a:t>, 2011)</a:t>
            </a:r>
          </a:p>
          <a:p>
            <a:endParaRPr lang="lt-LT" dirty="0"/>
          </a:p>
        </p:txBody>
      </p:sp>
      <p:sp>
        <p:nvSpPr>
          <p:cNvPr id="4" name="Poraštės vietos rezervavimo ženklas 3"/>
          <p:cNvSpPr>
            <a:spLocks noGrp="1"/>
          </p:cNvSpPr>
          <p:nvPr>
            <p:ph type="ftr" sz="quarter" idx="11"/>
          </p:nvPr>
        </p:nvSpPr>
        <p:spPr/>
        <p:txBody>
          <a:bodyPr/>
          <a:lstStyle/>
          <a:p>
            <a:r>
              <a:rPr lang="lt-LT"/>
              <a:t>Vida Lisauskienė, lietuvių kalbos mokytoja ekspertė</a:t>
            </a:r>
          </a:p>
        </p:txBody>
      </p:sp>
    </p:spTree>
    <p:extLst>
      <p:ext uri="{BB962C8B-B14F-4D97-AF65-F5344CB8AC3E}">
        <p14:creationId xmlns:p14="http://schemas.microsoft.com/office/powerpoint/2010/main" val="222972450"/>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3816</Words>
  <Application>Microsoft Office PowerPoint</Application>
  <PresentationFormat>Widescreen</PresentationFormat>
  <Paragraphs>285</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Times New Roman</vt:lpstr>
      <vt:lpstr>„Office“ tema</vt:lpstr>
      <vt:lpstr>Esė žanras (S. Parulskis, D. Kajokas) ir užduotys </vt:lpstr>
      <vt:lpstr>Apie esė ir eseistus</vt:lpstr>
      <vt:lpstr>Žanro apibrėžimas</vt:lpstr>
      <vt:lpstr>Esė žanro požymiai</vt:lpstr>
      <vt:lpstr> Esė temų aprėptis ir temų ryšiai</vt:lpstr>
      <vt:lpstr>Lucijus Anėjus Seneka Laiškai Lucilijui</vt:lpstr>
      <vt:lpstr> Apie autorių</vt:lpstr>
      <vt:lpstr> Mišelis de Montenis     Apie šlovę</vt:lpstr>
      <vt:lpstr>     Mišelis de Montenis    Baimė – žiaurumo motina </vt:lpstr>
      <vt:lpstr> Užduotis</vt:lpstr>
      <vt:lpstr> Analogija– esė minties raiškos forma</vt:lpstr>
      <vt:lpstr> Apie Sigitą Parulskį</vt:lpstr>
      <vt:lpstr> Sigitas Parulskis Apie ryklius</vt:lpstr>
      <vt:lpstr> Sigitas Parulskis Gervės grįžta</vt:lpstr>
      <vt:lpstr>Žaidimas analogijomis S. Parulskio eseistikoje</vt:lpstr>
      <vt:lpstr>  D. Kajokas (1953) Eseistas, rašytojas, poetas</vt:lpstr>
      <vt:lpstr> Donaldas Kajokas</vt:lpstr>
      <vt:lpstr> Metafora</vt:lpstr>
      <vt:lpstr> Donaldas Kajokas: Lapės gaudymas  </vt:lpstr>
      <vt:lpstr>CCLVII</vt:lpstr>
      <vt:lpstr> Išanalizuokite D. Kajoko esė apie lapę</vt:lpstr>
      <vt:lpstr> Apie Donaldo Kajoko eseistiką</vt:lpstr>
      <vt:lpstr>D. Kajokas ,,Apie buvimo akimirkas“(Donaldas Kajokas Lietaus migla Lu kalne, Rašytojų sąjungos leidykla, 2002:283 psl.)</vt:lpstr>
      <vt:lpstr> Parabolė kaip pagrindinės minties plėtotės būdas</vt:lpstr>
      <vt:lpstr> Donaldas Kajokas   Apie palaidūną ir paklydėlį: dvi biblinės parabolės interpretacijos</vt:lpstr>
      <vt:lpstr> Sūnaus palaidūno / paklydėlio metafora</vt:lpstr>
      <vt:lpstr>Teksto ir vaizdo (dailės kūrinių) lyginimo užduotys </vt:lpstr>
      <vt:lpstr>Teksto suvokimo užduotys (praktikos darbai)</vt:lpstr>
      <vt:lpstr> Atspirties taškai ir ištekliai</vt:lpstr>
      <vt:lpstr> Rašinio temos </vt:lpstr>
      <vt:lpstr> Mąstymo procesas... </vt:lpstr>
      <vt:lpstr>Planavimas, rašymas, koregavimas, klaidų  tikrinimas</vt:lpstr>
      <vt:lpstr>Literatūra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Rašinys</dc:title>
  <dc:creator>lisauskienevida@gmail.com</dc:creator>
  <cp:lastModifiedBy>AušraM</cp:lastModifiedBy>
  <cp:revision>190</cp:revision>
  <dcterms:created xsi:type="dcterms:W3CDTF">2020-10-08T03:37:39Z</dcterms:created>
  <dcterms:modified xsi:type="dcterms:W3CDTF">2024-06-27T07:18:44Z</dcterms:modified>
</cp:coreProperties>
</file>