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0" r:id="rId4"/>
    <p:sldId id="258" r:id="rId5"/>
    <p:sldId id="273" r:id="rId6"/>
    <p:sldId id="297" r:id="rId7"/>
    <p:sldId id="274" r:id="rId8"/>
    <p:sldId id="354" r:id="rId9"/>
    <p:sldId id="298" r:id="rId10"/>
    <p:sldId id="275" r:id="rId11"/>
    <p:sldId id="355" r:id="rId12"/>
    <p:sldId id="356" r:id="rId13"/>
    <p:sldId id="282" r:id="rId14"/>
    <p:sldId id="283" r:id="rId15"/>
    <p:sldId id="285" r:id="rId16"/>
    <p:sldId id="357" r:id="rId17"/>
    <p:sldId id="358" r:id="rId18"/>
    <p:sldId id="359" r:id="rId19"/>
    <p:sldId id="287" r:id="rId20"/>
    <p:sldId id="277" r:id="rId21"/>
    <p:sldId id="278" r:id="rId22"/>
    <p:sldId id="279" r:id="rId23"/>
    <p:sldId id="280" r:id="rId24"/>
    <p:sldId id="271" r:id="rId25"/>
    <p:sldId id="272" r:id="rId26"/>
    <p:sldId id="281" r:id="rId27"/>
    <p:sldId id="288" r:id="rId28"/>
    <p:sldId id="289" r:id="rId29"/>
    <p:sldId id="290" r:id="rId30"/>
    <p:sldId id="291" r:id="rId31"/>
    <p:sldId id="292" r:id="rId32"/>
    <p:sldId id="294" r:id="rId33"/>
    <p:sldId id="259" r:id="rId34"/>
    <p:sldId id="295" r:id="rId35"/>
    <p:sldId id="362" r:id="rId36"/>
    <p:sldId id="365" r:id="rId37"/>
    <p:sldId id="363" r:id="rId38"/>
    <p:sldId id="364" r:id="rId39"/>
    <p:sldId id="266" r:id="rId40"/>
    <p:sldId id="361" r:id="rId41"/>
    <p:sldId id="268" r:id="rId42"/>
    <p:sldId id="360" r:id="rId43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FE1"/>
    <a:srgbClr val="C2D9E4"/>
    <a:srgbClr val="D9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100" d="100"/>
          <a:sy n="100" d="100"/>
        </p:scale>
        <p:origin x="3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F30A-1939-CF4E-B17A-5251C4D04914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9F52-3DCB-D740-8CD7-B052486EBA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248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3ae0ae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3ae0ae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34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3ae0ae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3ae0ae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C20E-35E9-CE4A-8830-2B4C1D0FD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FBCF4-E097-BF44-B527-8BD54615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357EB-8B23-B846-B256-EE0D856A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A72D-76B5-B446-8078-7744339A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D768-F88E-EE46-B327-154D87E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25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1417-DD55-9149-A4AD-283B4ADF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3F780-756C-CF4B-9655-B4D58411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9E9FD-4D06-BD49-91F4-90182223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3010F-78C1-234F-972E-CAAA3856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1D7C-0512-D846-9496-94139B2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15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45B6E-8CDC-9D42-A2C2-512EEE44A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4541D-CDA1-CA43-B128-60BBEEDA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6C14-A96E-6C4B-A05E-A0DCBDC9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0D73-4AB9-B643-8FBD-38D23B0A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FA5EC-800C-4F41-B729-03CACC4A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299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9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1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707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B951-C8C3-5B40-B843-7C87B8EE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11B4-18CB-0149-AFDC-A1EB1CEE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C970-13B5-B741-8731-07F6E374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7C27-165E-1144-93CE-B7A03E9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7064-B297-A041-BD6A-EAA09AF1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2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87F5-542C-4E41-A581-56D8B8EA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7425D-4B03-F546-840E-16E2FC5B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2824-F2FC-3A4C-9E2D-C34C1752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176A-6A4B-9947-800A-22FEDDDA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BED3-F32D-484D-B6E2-67AD6072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00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01B8-DB69-AF48-864C-00CCEE4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B52E-4F3A-4D42-9BC1-0D626887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BF5D-2EF1-6748-91B3-B4B348A75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1B01-49B8-2541-B2E7-F732A2BA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3CBA6-E97A-8E45-9631-9CA758FC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59913-08D3-4A4B-8276-BA05C44F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019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D5B4-1D4A-474B-85F3-3E515EB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A8FB4-189C-0746-8F39-8FD05118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0454E-006C-9944-85AC-EA2A69BDE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1E99D-2876-D149-84EC-4493E8532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C8968-E913-E84C-8148-E293F0C40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41AE9-FFA8-6B42-9399-8E55E27E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C62B6-2574-0F4F-B7D2-FE5582E6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30412-D628-D94B-AB28-DAC70ED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43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90A0-3559-EB48-A4E5-3A80208F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7BB9A-1F8D-2345-BA7A-FFEAD699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8B711-6DF3-E04A-92B8-EF3C2866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F78EA-5675-8D48-AC1E-756F20BC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66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53F5-D23F-514E-A888-0E2DA22E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FC32E-88AB-FF49-BB36-371CD040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0543-254A-9546-91A1-FA484911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63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62B5-DBAE-FB44-84C1-AEE14398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CE37-C852-F445-955A-F83ECA62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5A72-F208-E545-A47C-92762746E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A8E2-6BAA-4B44-ADBB-663CA62E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B0B2-E918-DA41-9248-81944E10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FE6C0-BCE3-3A4B-B4A3-B7B5F68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5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0FA9-4752-2040-BA44-28AF1B9F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CCE96-AC5B-C244-9C93-D703DFCC2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41CB8-8A42-DD43-8D0B-09276FB6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EDE32-84B8-4240-9886-0DB17006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A0B0F-6EE3-694A-9CFB-BD61DB1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EB12D-44C2-DC45-BAFE-BE864ADB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006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26DB1-ADCD-044B-B317-7B447DD7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17B6-D9B4-4947-BCC5-C89C2281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3BE1-AE92-434A-B721-4069B8F11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B7C8-CF55-AB4C-B028-95180BA3A712}" type="datetimeFigureOut">
              <a:rPr lang="lt-LT" smtClean="0"/>
              <a:t>2024-09-11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5BC8-467C-3B45-8FF3-52ED228DA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E312-9E56-5C4D-AE5D-D47A1A982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12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8000" b="1" dirty="0"/>
              <a:t>Molis</a:t>
            </a:r>
            <a:endParaRPr lang="lt-LT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121719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Molinė masė (M)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167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b="1" dirty="0"/>
              <a:t>Molinė masė (M) </a:t>
            </a:r>
            <a:r>
              <a:rPr lang="lt-LT" dirty="0"/>
              <a:t>– tai vieno molio medžiagos masė.</a:t>
            </a:r>
          </a:p>
          <a:p>
            <a:pPr marL="0" indent="0" algn="just">
              <a:buNone/>
            </a:pPr>
            <a:r>
              <a:rPr lang="lt-LT" dirty="0"/>
              <a:t>Padėjus ant svarstyklių vieną molį (</a:t>
            </a:r>
            <a:r>
              <a:rPr lang="lt-LT" sz="2800" dirty="0"/>
              <a:t>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dirty="0"/>
              <a:t>) kažkokios medžiagos dalelių, pvz., anglies atomų, svarstyklės parodys vieno molio masę gramais, </a:t>
            </a:r>
            <a:r>
              <a:rPr lang="lt-LT" dirty="0" err="1"/>
              <a:t>t</a:t>
            </a:r>
            <a:r>
              <a:rPr lang="lt-LT" dirty="0"/>
              <a:t>. y. molinę masę.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74AA53-B300-BD44-99EF-279E20C7E027}"/>
              </a:ext>
            </a:extLst>
          </p:cNvPr>
          <p:cNvGrpSpPr/>
          <p:nvPr/>
        </p:nvGrpSpPr>
        <p:grpSpPr>
          <a:xfrm>
            <a:off x="1933575" y="3753688"/>
            <a:ext cx="2381250" cy="1387635"/>
            <a:chOff x="5499100" y="3748898"/>
            <a:chExt cx="2381250" cy="13876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E6A64B-981D-9442-89AD-7AB6FDD4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9100" y="3748898"/>
              <a:ext cx="2381250" cy="138763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D383E0-24F1-9C4A-8A51-550B2CE91DB8}"/>
                </a:ext>
              </a:extLst>
            </p:cNvPr>
            <p:cNvSpPr/>
            <p:nvPr/>
          </p:nvSpPr>
          <p:spPr>
            <a:xfrm>
              <a:off x="5676900" y="4800600"/>
              <a:ext cx="1955800" cy="335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0A296A-A8A3-3C41-B0C8-EBE751BA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4720461"/>
            <a:ext cx="3517900" cy="1427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7C5909-671F-F74F-B8D0-AE5A2AC0B72C}"/>
              </a:ext>
            </a:extLst>
          </p:cNvPr>
          <p:cNvSpPr txBox="1"/>
          <p:nvPr/>
        </p:nvSpPr>
        <p:spPr>
          <a:xfrm>
            <a:off x="3289724" y="5290201"/>
            <a:ext cx="755335" cy="369332"/>
          </a:xfrm>
          <a:prstGeom prst="rect">
            <a:avLst/>
          </a:prstGeom>
          <a:solidFill>
            <a:srgbClr val="C2D9E4"/>
          </a:solidFill>
        </p:spPr>
        <p:txBody>
          <a:bodyPr wrap="none" rtlCol="0">
            <a:spAutoFit/>
          </a:bodyPr>
          <a:lstStyle/>
          <a:p>
            <a:r>
              <a:rPr lang="lt-LT" dirty="0"/>
              <a:t>12,0 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93883D-B00F-524C-81B8-8FC8E85EB37A}"/>
              </a:ext>
            </a:extLst>
          </p:cNvPr>
          <p:cNvCxnSpPr>
            <a:cxnSpLocks/>
          </p:cNvCxnSpPr>
          <p:nvPr/>
        </p:nvCxnSpPr>
        <p:spPr>
          <a:xfrm flipV="1">
            <a:off x="3608921" y="3753688"/>
            <a:ext cx="1616222" cy="438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5AAF16-EA12-D24C-9EF5-F6B132A250BF}"/>
              </a:ext>
            </a:extLst>
          </p:cNvPr>
          <p:cNvSpPr txBox="1"/>
          <p:nvPr/>
        </p:nvSpPr>
        <p:spPr>
          <a:xfrm>
            <a:off x="5225143" y="3457525"/>
            <a:ext cx="28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/>
              <a:t>1 molis anglies atomų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19912D-D9BB-664A-B8AA-4E46DD34367F}"/>
              </a:ext>
            </a:extLst>
          </p:cNvPr>
          <p:cNvCxnSpPr/>
          <p:nvPr/>
        </p:nvCxnSpPr>
        <p:spPr>
          <a:xfrm flipV="1">
            <a:off x="3967147" y="5036067"/>
            <a:ext cx="1484328" cy="402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68FDF3-F9F9-A74B-BFC7-6A02FE06D179}"/>
              </a:ext>
            </a:extLst>
          </p:cNvPr>
          <p:cNvSpPr txBox="1"/>
          <p:nvPr/>
        </p:nvSpPr>
        <p:spPr>
          <a:xfrm>
            <a:off x="5451475" y="4739904"/>
            <a:ext cx="290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/>
              <a:t>1 molio masė gramais</a:t>
            </a:r>
          </a:p>
        </p:txBody>
      </p:sp>
    </p:spTree>
    <p:extLst>
      <p:ext uri="{BB962C8B-B14F-4D97-AF65-F5344CB8AC3E}">
        <p14:creationId xmlns:p14="http://schemas.microsoft.com/office/powerpoint/2010/main" val="17040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Molinės masės skaičiavimas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678"/>
            <a:ext cx="10515600" cy="55267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dirty="0"/>
              <a:t>Molinė masė (M) skaičiuojama taip pat kaip santykinė molekulinė masė (</a:t>
            </a:r>
            <a:r>
              <a:rPr lang="lt-LT" dirty="0" err="1"/>
              <a:t>M</a:t>
            </a:r>
            <a:r>
              <a:rPr lang="lt-LT" baseline="-25000" dirty="0" err="1"/>
              <a:t>r</a:t>
            </a:r>
            <a:r>
              <a:rPr lang="lt-LT" dirty="0"/>
              <a:t>), kurią skaičiavote 8 kl., tik molinė masė turi matavimo vienetą g/</a:t>
            </a:r>
            <a:r>
              <a:rPr lang="lt-LT" dirty="0" err="1"/>
              <a:t>mol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r>
              <a:rPr lang="lt-LT" dirty="0"/>
              <a:t>Devintoje klasėje santykinės atominės masės iš periodinės lentelės imamos šimtųjų tikslumu.</a:t>
            </a:r>
          </a:p>
          <a:p>
            <a:pPr marL="0" indent="0" algn="just">
              <a:buNone/>
            </a:pPr>
            <a:r>
              <a:rPr lang="lt-LT" dirty="0"/>
              <a:t>Skaičiuojant sudėtinių medžiagų molines mases šimtųjų tikslumu, visuomet gausite skaičių su 2 skaitmenimis po kablelio.</a:t>
            </a:r>
          </a:p>
          <a:p>
            <a:pPr marL="0" indent="0" algn="just">
              <a:buNone/>
            </a:pPr>
            <a:r>
              <a:rPr lang="lt-LT" dirty="0"/>
              <a:t>Atkreipkite dėmesį, kad indeksai yra tikslūs skaičiai ir atsakymo tikslumo neriboja.</a:t>
            </a:r>
          </a:p>
          <a:p>
            <a:pPr marL="0" indent="0">
              <a:buNone/>
            </a:pPr>
            <a:r>
              <a:rPr lang="lt-LT" b="1" dirty="0"/>
              <a:t>Pavyzdžiai:</a:t>
            </a:r>
          </a:p>
          <a:p>
            <a:pPr marL="0" indent="0">
              <a:buNone/>
            </a:pPr>
            <a:r>
              <a:rPr lang="lt-LT" dirty="0"/>
              <a:t>M(</a:t>
            </a:r>
            <a:r>
              <a:rPr lang="lt-LT" dirty="0" err="1"/>
              <a:t>NaCl</a:t>
            </a:r>
            <a:r>
              <a:rPr lang="lt-LT" dirty="0"/>
              <a:t>) = 22,99 + 35,45 = 58,44 g/</a:t>
            </a:r>
            <a:r>
              <a:rPr lang="lt-LT" dirty="0" err="1"/>
              <a:t>mol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M(H</a:t>
            </a:r>
            <a:r>
              <a:rPr lang="lt-LT" baseline="-25000" dirty="0"/>
              <a:t>2</a:t>
            </a:r>
            <a:r>
              <a:rPr lang="lt-LT" dirty="0"/>
              <a:t>O) = 2 </a:t>
            </a:r>
            <a:r>
              <a:rPr lang="en-LT" dirty="0"/>
              <a:t>·</a:t>
            </a:r>
            <a:r>
              <a:rPr lang="lt-LT" dirty="0"/>
              <a:t> 1,01 + 16,00 = 18,02 g/</a:t>
            </a:r>
            <a:r>
              <a:rPr lang="lt-LT" dirty="0" err="1"/>
              <a:t>mol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M(</a:t>
            </a:r>
            <a:r>
              <a:rPr lang="lt-LT" dirty="0" err="1"/>
              <a:t>Cu</a:t>
            </a:r>
            <a:r>
              <a:rPr lang="lt-LT" dirty="0"/>
              <a:t>(OH)</a:t>
            </a:r>
            <a:r>
              <a:rPr lang="lt-LT" baseline="-25000" dirty="0"/>
              <a:t>2</a:t>
            </a:r>
            <a:r>
              <a:rPr lang="lt-LT" dirty="0"/>
              <a:t>) = 63,55 + 2 </a:t>
            </a:r>
            <a:r>
              <a:rPr lang="en-LT" dirty="0"/>
              <a:t>·</a:t>
            </a:r>
            <a:r>
              <a:rPr lang="lt-LT" dirty="0"/>
              <a:t> 1,01 + 2 </a:t>
            </a:r>
            <a:r>
              <a:rPr lang="en-LT" dirty="0"/>
              <a:t>·</a:t>
            </a:r>
            <a:r>
              <a:rPr lang="lt-LT" dirty="0"/>
              <a:t> 16,00 = 97,57 g/</a:t>
            </a:r>
            <a:r>
              <a:rPr lang="lt-LT" dirty="0" err="1"/>
              <a:t>mol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22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Molinės masės skaičiavimas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95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molines mases: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KBr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Fe(OH)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7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kiekio, masės ir molinės masės skaičiavimo formulės</a:t>
            </a:r>
          </a:p>
        </p:txBody>
      </p:sp>
    </p:spTree>
    <p:extLst>
      <p:ext uri="{BB962C8B-B14F-4D97-AF65-F5344CB8AC3E}">
        <p14:creationId xmlns:p14="http://schemas.microsoft.com/office/powerpoint/2010/main" val="156096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Skaičiavimo formulės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50B68-BA37-604D-B60C-6943A6E6F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67" y="902677"/>
            <a:ext cx="8837805" cy="2677974"/>
          </a:xfrm>
          <a:prstGeom prst="rect">
            <a:avLst/>
          </a:prstGeom>
          <a:noFill/>
          <a:ln w="12700">
            <a:solidFill>
              <a:srgbClr val="CBBFE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B706F-EE07-AF41-9149-54DAA2038663}"/>
              </a:ext>
            </a:extLst>
          </p:cNvPr>
          <p:cNvSpPr txBox="1"/>
          <p:nvPr/>
        </p:nvSpPr>
        <p:spPr>
          <a:xfrm>
            <a:off x="3862945" y="3717815"/>
            <a:ext cx="4448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/>
              <a:t>Prisiminkite tankio skaičiavimo formulę: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5F6F3-8DED-E54D-A8B8-6D161DD3C203}"/>
              </a:ext>
            </a:extLst>
          </p:cNvPr>
          <p:cNvGrpSpPr/>
          <p:nvPr/>
        </p:nvGrpSpPr>
        <p:grpSpPr>
          <a:xfrm>
            <a:off x="1451067" y="4224311"/>
            <a:ext cx="8837805" cy="2081559"/>
            <a:chOff x="1451067" y="4221008"/>
            <a:chExt cx="8837805" cy="20815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934263-11C8-E445-8348-1C471FCCD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067" y="4221008"/>
              <a:ext cx="8837805" cy="2081559"/>
            </a:xfrm>
            <a:prstGeom prst="rect">
              <a:avLst/>
            </a:prstGeom>
            <a:ln w="12700">
              <a:solidFill>
                <a:srgbClr val="CBBFE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5F9738-7BA9-B848-87D2-992FDA18350E}"/>
                </a:ext>
              </a:extLst>
            </p:cNvPr>
            <p:cNvSpPr txBox="1"/>
            <p:nvPr/>
          </p:nvSpPr>
          <p:spPr>
            <a:xfrm>
              <a:off x="7790213" y="4536373"/>
              <a:ext cx="585417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lt-LT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g/ml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D6E0-52AC-7D47-8C9E-130D7C5C3B6B}"/>
                </a:ext>
              </a:extLst>
            </p:cNvPr>
            <p:cNvSpPr txBox="1"/>
            <p:nvPr/>
          </p:nvSpPr>
          <p:spPr>
            <a:xfrm>
              <a:off x="9826823" y="5128135"/>
              <a:ext cx="415498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lt-LT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97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/>
              <a:t>Uždavinių su </a:t>
            </a:r>
            <a:r>
              <a:rPr lang="lt-LT" b="1" dirty="0" err="1"/>
              <a:t>n</a:t>
            </a:r>
            <a:r>
              <a:rPr lang="lt-LT" b="1" dirty="0"/>
              <a:t>, m, M sprendimas</a:t>
            </a:r>
          </a:p>
        </p:txBody>
      </p:sp>
    </p:spTree>
    <p:extLst>
      <p:ext uri="{BB962C8B-B14F-4D97-AF65-F5344CB8AC3E}">
        <p14:creationId xmlns:p14="http://schemas.microsoft.com/office/powerpoint/2010/main" val="229525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1" y="1151906"/>
            <a:ext cx="11530940" cy="5130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koks yra 176 g anglies dioksido 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kiekis 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(Ats. 4,00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176 g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12,01 + </a:t>
            </a:r>
            <a:r>
              <a:rPr lang="lt-LT" dirty="0"/>
              <a:t>2 </a:t>
            </a:r>
            <a:r>
              <a:rPr lang="en-LT" dirty="0"/>
              <a:t>·</a:t>
            </a:r>
            <a:r>
              <a:rPr lang="lt-LT" dirty="0"/>
              <a:t> 16,00 = 44,01 g/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M = 176 g : 44,01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3,999 </a:t>
            </a:r>
            <a:r>
              <a:rPr lang="en-LT" dirty="0">
                <a:latin typeface="Calibri" panose="020F0502020204030204" pitchFamily="34" charset="0"/>
                <a:cs typeface="Times New Roman" panose="02020603050405020304" pitchFamily="18" charset="0"/>
              </a:rPr>
              <a:t>≈</a:t>
            </a:r>
            <a:r>
              <a:rPr lang="lt-L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Paskutiniame veiksme atsakymo tikslumą riboja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reikšminių skaitmenų masė, todėl atsakymas apvalinamas iki 3 reikšminių skaitmenų.</a:t>
            </a:r>
          </a:p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Prisiminkite, kad sąlygoje pateiktas skaičius, turintis mažiausiai reikšminių skaitmenų, dažniausiai nulems atsakymo reikšminių skaitmenų skaičių.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6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75" y="1050878"/>
            <a:ext cx="11025250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Apskaičiuokite, kokia yra 2,5</a:t>
            </a: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natrio sulfido 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masė (g). (Ats. 195 g)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2,5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/>
              <a:t>2 </a:t>
            </a:r>
            <a:r>
              <a:rPr lang="en-LT" dirty="0"/>
              <a:t>·</a:t>
            </a:r>
            <a:r>
              <a:rPr lang="lt-LT" dirty="0"/>
              <a:t>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22,99 + </a:t>
            </a:r>
            <a:r>
              <a:rPr lang="lt-LT" dirty="0"/>
              <a:t>32,07 = 78,05 g/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= 2,5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78,05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195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,125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>
                <a:latin typeface="Calibri" panose="020F0502020204030204" pitchFamily="34" charset="0"/>
                <a:cs typeface="Times New Roman" panose="02020603050405020304" pitchFamily="18" charset="0"/>
              </a:rPr>
              <a:t>≈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195 </a:t>
            </a:r>
            <a:r>
              <a:rPr lang="lt-LT" dirty="0" err="1">
                <a:latin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906"/>
            <a:ext cx="10847118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Apskaičiuokite, kokia yra molinė masė nežinomų inertinių dujų, jeigu jų 0,250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yra 20,95 g. Užrašykite šių dujų cheminį simbolį. (Ats. 83,8 g/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20,95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g; 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0,250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20,95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: 0,250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83,8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 kriptonas – </a:t>
            </a:r>
            <a:r>
              <a:rPr lang="lt-L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Užduotys mokiniams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050878"/>
            <a:ext cx="10748158" cy="516904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Dviejų molių sodos Na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yra 212 g. Užrašykite, kas yra duota ir apskaičiuokite sodos molinę masę. (Ats. 106 g/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koks yra 68 g amoniako 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kiekis 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(Ats. 4,0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kokia yra 1,25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natrio hidroksido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NaOH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(g). (Ats. 50,0 g)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kokia yra molinė masė nežinomo metalo, jeigu jo 0,50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yra 3,45 g. Užrašykite šio metalo cheminį simbolį. (Ats.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6,9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g/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Li)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cto rūgšties C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tankis 1,05 g/cm</a:t>
            </a:r>
            <a:r>
              <a:rPr lang="lt-LT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Apskaičiuokite, koks kiekis (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acto rūgšties yra 400,0 ml tūryje. (Ats. 7,00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Apskai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čiuokite 5,00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vandens tūrį (ml), jeigu vandens tankis yra 1,00 g/cm</a:t>
            </a:r>
            <a:r>
              <a:rPr lang="lt-LT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(Ats. 90,1 ml)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6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sąsaja su programa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r>
              <a:rPr lang="lt-LT" sz="2600" b="1" dirty="0"/>
              <a:t>Pasiekimų sritys</a:t>
            </a:r>
          </a:p>
          <a:p>
            <a:pPr marL="0" indent="0">
              <a:buNone/>
            </a:pPr>
            <a:r>
              <a:rPr lang="lt-LT" sz="2600" u="sng" dirty="0"/>
              <a:t>Gamtamokslinis komunikavimas (</a:t>
            </a:r>
            <a:r>
              <a:rPr lang="lt-LT" sz="2600" u="sng" dirty="0" err="1"/>
              <a:t>B</a:t>
            </a:r>
            <a:r>
              <a:rPr lang="lt-LT" sz="2600" u="sng" dirty="0"/>
              <a:t>)</a:t>
            </a:r>
          </a:p>
          <a:p>
            <a:pPr marL="0" indent="0">
              <a:buNone/>
            </a:pPr>
            <a:r>
              <a:rPr lang="lt-LT" sz="2600" dirty="0"/>
              <a:t>Tinkamai taiko chemijos sąvokas, terminus, sutartinius ženklus, aiškindamas reiškinius. </a:t>
            </a:r>
          </a:p>
          <a:p>
            <a:pPr marL="0" indent="0">
              <a:buNone/>
            </a:pPr>
            <a:r>
              <a:rPr lang="lt-LT" sz="2600" u="sng" dirty="0" err="1"/>
              <a:t>Problemu</a:t>
            </a:r>
            <a:r>
              <a:rPr lang="lt-LT" sz="2600" u="sng" dirty="0"/>
              <a:t>̨ sprendimas ir refleksija (E) </a:t>
            </a:r>
          </a:p>
          <a:p>
            <a:pPr marL="0" indent="0">
              <a:buNone/>
            </a:pPr>
            <a:r>
              <a:rPr lang="lt-LT" sz="2600" dirty="0"/>
              <a:t>Pasirenka tinkamas strategijas atlikdami </a:t>
            </a:r>
            <a:r>
              <a:rPr lang="lt-LT" sz="2600" dirty="0" err="1"/>
              <a:t>įvairias</a:t>
            </a:r>
            <a:r>
              <a:rPr lang="lt-LT" sz="2600" dirty="0"/>
              <a:t> chemijos </a:t>
            </a:r>
            <a:r>
              <a:rPr lang="lt-LT" sz="2600" dirty="0" err="1"/>
              <a:t>užduotis</a:t>
            </a:r>
            <a:r>
              <a:rPr lang="lt-LT" sz="2600" dirty="0"/>
              <a:t>, prognozuoja rezultatus, </a:t>
            </a:r>
            <a:r>
              <a:rPr lang="lt-LT" sz="2600" dirty="0" err="1"/>
              <a:t>siūlo</a:t>
            </a:r>
            <a:r>
              <a:rPr lang="lt-LT" sz="2600" dirty="0"/>
              <a:t> </a:t>
            </a:r>
            <a:r>
              <a:rPr lang="lt-LT" sz="2600" dirty="0" err="1"/>
              <a:t>problemu</a:t>
            </a:r>
            <a:r>
              <a:rPr lang="lt-LT" sz="2600" dirty="0"/>
              <a:t>̨ sprendimo alternatyvas </a:t>
            </a:r>
            <a:endParaRPr lang="lt-LT" sz="1600" dirty="0"/>
          </a:p>
          <a:p>
            <a:r>
              <a:rPr lang="lt-LT" sz="2600" b="1" dirty="0"/>
              <a:t>Mokymo(-</a:t>
            </a:r>
            <a:r>
              <a:rPr lang="lt-LT" sz="2600" b="1" dirty="0" err="1"/>
              <a:t>si</a:t>
            </a:r>
            <a:r>
              <a:rPr lang="lt-LT" sz="2600" b="1" dirty="0"/>
              <a:t>) turinio tema</a:t>
            </a:r>
          </a:p>
          <a:p>
            <a:pPr marL="0" indent="0">
              <a:buNone/>
            </a:pPr>
            <a:r>
              <a:rPr lang="lt-LT" sz="2600" dirty="0">
                <a:effectLst/>
              </a:rPr>
              <a:t>Pvz. 29.1.1.Molis. </a:t>
            </a:r>
          </a:p>
          <a:p>
            <a:r>
              <a:rPr lang="lt-LT" sz="2600" b="1" dirty="0"/>
              <a:t>Valandų skaičius pamokos turiniui išeiti – 2 akad. val. teorijai ir praktikai, dar 1 akad. val. žinių patikrinimui ir apibendrinimui.</a:t>
            </a:r>
          </a:p>
        </p:txBody>
      </p:sp>
    </p:spTree>
    <p:extLst>
      <p:ext uri="{BB962C8B-B14F-4D97-AF65-F5344CB8AC3E}">
        <p14:creationId xmlns:p14="http://schemas.microsoft.com/office/powerpoint/2010/main" val="11817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Pamokos apibendrinimas</a:t>
            </a:r>
          </a:p>
        </p:txBody>
      </p:sp>
    </p:spTree>
    <p:extLst>
      <p:ext uri="{BB962C8B-B14F-4D97-AF65-F5344CB8AC3E}">
        <p14:creationId xmlns:p14="http://schemas.microsoft.com/office/powerpoint/2010/main" val="193303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Įsivertinimas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3855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dirty="0"/>
              <a:t>Paklausiama mokinių: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Kas yra molis?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Kas yra</a:t>
            </a:r>
            <a:r>
              <a:rPr lang="lt-LT" sz="2800" dirty="0">
                <a:effectLst/>
              </a:rPr>
              <a:t> molinė masė?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Kokie yra matavimo vienetai: medžiagos kiekio, masės, molinės masės?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Kaip apskaičiuoti: medžiagos kiekį, molinę masę?</a:t>
            </a:r>
            <a:endParaRPr lang="en-LT" dirty="0"/>
          </a:p>
          <a:p>
            <a:pPr marL="0" indent="0" algn="just">
              <a:buNone/>
            </a:pPr>
            <a:r>
              <a:rPr lang="lt-LT" dirty="0"/>
              <a:t>Siekiant išsiaiškinti, kaip mokiniams sekėsi spręsti uždavinius, galima padalinti trumpą </a:t>
            </a:r>
            <a:r>
              <a:rPr lang="lt-LT" b="1" dirty="0"/>
              <a:t>apklausą</a:t>
            </a:r>
            <a:r>
              <a:rPr lang="lt-LT" dirty="0"/>
              <a:t> </a:t>
            </a:r>
            <a:r>
              <a:rPr lang="lt-LT" b="1" dirty="0"/>
              <a:t>su</a:t>
            </a:r>
            <a:r>
              <a:rPr lang="lt-LT" dirty="0"/>
              <a:t> </a:t>
            </a:r>
            <a:r>
              <a:rPr lang="lt-LT" b="1" dirty="0"/>
              <a:t>pasirenkamaisiais</a:t>
            </a:r>
            <a:r>
              <a:rPr lang="lt-LT" dirty="0"/>
              <a:t> </a:t>
            </a:r>
            <a:r>
              <a:rPr lang="lt-LT" b="1" dirty="0"/>
              <a:t>atsakymais</a:t>
            </a:r>
            <a:r>
              <a:rPr lang="lt-LT" dirty="0"/>
              <a:t>, kad mokiniai pažymėtų: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Nieko neišsprendžiau ir nesupratau.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Kai kuriuos uždavinius išsprendžiau.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Didžiąją dalį uždavinių išsprendžiau.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Visus uždavinius išsprendžiau ir viską supratau.</a:t>
            </a:r>
          </a:p>
        </p:txBody>
      </p:sp>
    </p:spTree>
    <p:extLst>
      <p:ext uri="{BB962C8B-B14F-4D97-AF65-F5344CB8AC3E}">
        <p14:creationId xmlns:p14="http://schemas.microsoft.com/office/powerpoint/2010/main" val="321783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Namų darbai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6,0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helio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masę (Ats. 24 g)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koks yra 320 g sieros dioksido SO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kiekis (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(Ats. 5,0 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3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Papildoma medžiaga pamokai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i="0" u="none" strike="noStrike" dirty="0">
                <a:effectLst/>
              </a:rPr>
              <a:t>M. </a:t>
            </a:r>
            <a:r>
              <a:rPr lang="lt-LT" i="0" u="none" strike="noStrike" dirty="0" err="1">
                <a:effectLst/>
              </a:rPr>
              <a:t>Parachnevičienė</a:t>
            </a:r>
            <a:r>
              <a:rPr lang="lt-LT" i="0" u="none" strike="noStrike" dirty="0">
                <a:effectLst/>
              </a:rPr>
              <a:t>, </a:t>
            </a:r>
            <a:r>
              <a:rPr lang="lt-LT" i="0" u="none" strike="noStrike" dirty="0" err="1">
                <a:effectLst/>
              </a:rPr>
              <a:t>R</a:t>
            </a:r>
            <a:r>
              <a:rPr lang="lt-LT" i="0" u="none" strike="noStrike" dirty="0">
                <a:effectLst/>
              </a:rPr>
              <a:t>. Voronovič. „Chemijos patikrinamieji testai 9 klasei“. Leidykla „Šviesa“. </a:t>
            </a:r>
            <a:r>
              <a:rPr lang="lt-LT" b="0" i="0" u="none" strike="noStrike" dirty="0">
                <a:effectLst/>
              </a:rPr>
              <a:t>I testas:  </a:t>
            </a:r>
            <a:r>
              <a:rPr lang="en-GB" b="0" dirty="0" err="1">
                <a:effectLst/>
              </a:rPr>
              <a:t>Pagrindinės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chemijos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sąvokos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dėsniai</a:t>
            </a:r>
            <a:r>
              <a:rPr lang="en-GB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0907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Antroji pamoka – molis, dalelių skaičius, </a:t>
            </a:r>
            <a:r>
              <a:rPr lang="lt-LT" b="1" dirty="0" err="1"/>
              <a:t>Avogadro</a:t>
            </a:r>
            <a:r>
              <a:rPr lang="lt-LT" b="1" dirty="0"/>
              <a:t> konstanta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3569149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tikslas ir sėkmės kriterijai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Tikslas</a:t>
            </a:r>
          </a:p>
          <a:p>
            <a:pPr marL="0" indent="0" algn="just">
              <a:buNone/>
            </a:pPr>
            <a:r>
              <a:rPr lang="lt-LT" sz="2800" dirty="0">
                <a:effectLst/>
              </a:rPr>
              <a:t>Suvokiant medžiagos kiekio (</a:t>
            </a:r>
            <a:r>
              <a:rPr lang="lt-LT" sz="2800" dirty="0" err="1">
                <a:effectLst/>
              </a:rPr>
              <a:t>mol</a:t>
            </a:r>
            <a:r>
              <a:rPr lang="lt-LT" sz="2800" dirty="0">
                <a:effectLst/>
              </a:rPr>
              <a:t>) fizikinę prasmę, išspręsti uždavinius, taikant medžiagos </a:t>
            </a:r>
            <a:r>
              <a:rPr lang="lt-LT" dirty="0"/>
              <a:t>kiekio, </a:t>
            </a:r>
            <a:r>
              <a:rPr lang="lt-LT" sz="2800" dirty="0"/>
              <a:t>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</a:t>
            </a:r>
            <a:r>
              <a:rPr lang="lt-LT" dirty="0"/>
              <a:t>skaičiavimo formules.</a:t>
            </a:r>
            <a:r>
              <a:rPr lang="en-LT" dirty="0"/>
              <a:t> </a:t>
            </a:r>
            <a:endParaRPr lang="en-GB" dirty="0"/>
          </a:p>
          <a:p>
            <a:pPr marL="0" indent="0">
              <a:buNone/>
            </a:pPr>
            <a:endParaRPr lang="lt-LT" dirty="0"/>
          </a:p>
          <a:p>
            <a:r>
              <a:rPr lang="lt-LT" b="1" dirty="0"/>
              <a:t>Sėkmės kriterijai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>
                <a:effectLst/>
              </a:rPr>
              <a:t>Paaiškina </a:t>
            </a:r>
            <a:r>
              <a:rPr lang="lt-LT" sz="2800" dirty="0" err="1">
                <a:effectLst/>
              </a:rPr>
              <a:t>Avogadro</a:t>
            </a:r>
            <a:r>
              <a:rPr lang="lt-LT" sz="2800" dirty="0">
                <a:effectLst/>
              </a:rPr>
              <a:t> konstantos fizikinę prasmę.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/>
              <a:t>Nurodo </a:t>
            </a:r>
            <a:r>
              <a:rPr lang="lt-LT" sz="2800" dirty="0">
                <a:effectLst/>
              </a:rPr>
              <a:t>medžiagos </a:t>
            </a:r>
            <a:r>
              <a:rPr lang="lt-LT" sz="2800" dirty="0"/>
              <a:t>kiekio, 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žymėjimo raides ir matavimo vienetus.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I</a:t>
            </a:r>
            <a:r>
              <a:rPr lang="lt-LT" sz="2800" dirty="0"/>
              <a:t>šreiškia </a:t>
            </a:r>
            <a:r>
              <a:rPr lang="lt-LT" sz="2800" dirty="0">
                <a:effectLst/>
              </a:rPr>
              <a:t>medžiagos </a:t>
            </a:r>
            <a:r>
              <a:rPr lang="lt-LT" sz="2800" dirty="0"/>
              <a:t>kiekio</a:t>
            </a:r>
            <a:r>
              <a:rPr lang="lt-LT" dirty="0"/>
              <a:t> ir dalelių skaičiaus </a:t>
            </a:r>
            <a:r>
              <a:rPr lang="lt-LT" sz="2800" dirty="0"/>
              <a:t>skaičiavimo formules.</a:t>
            </a:r>
            <a:endParaRPr lang="en-LT" dirty="0"/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/>
              <a:t>Išsprendžia paprasčiausius, nesudėtingus ir/ar sudėtingus uždavinius su </a:t>
            </a:r>
            <a:r>
              <a:rPr lang="lt-LT" sz="2800" dirty="0" err="1"/>
              <a:t>n</a:t>
            </a:r>
            <a:r>
              <a:rPr lang="lt-LT" sz="2800" dirty="0"/>
              <a:t>, m, M, </a:t>
            </a:r>
            <a:r>
              <a:rPr lang="lt-LT" sz="2800" dirty="0" err="1"/>
              <a:t>N</a:t>
            </a:r>
            <a:r>
              <a:rPr lang="lt-LT" sz="2800" dirty="0"/>
              <a:t>, N</a:t>
            </a:r>
            <a:r>
              <a:rPr lang="lt-LT" sz="2800" baseline="-25000" dirty="0"/>
              <a:t>A</a:t>
            </a:r>
            <a:r>
              <a:rPr lang="lt-LT" sz="2800" dirty="0"/>
              <a:t>.</a:t>
            </a:r>
            <a:endParaRPr lang="en-LT" sz="2800" dirty="0"/>
          </a:p>
          <a:p>
            <a:pPr marL="0" indent="0">
              <a:buNone/>
            </a:pPr>
            <a:endParaRPr lang="en-GB" sz="2800" dirty="0">
              <a:effectLst/>
            </a:endParaRPr>
          </a:p>
          <a:p>
            <a:pPr marL="0" indent="0">
              <a:buNone/>
            </a:pP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122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planas ir metodai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fontScale="92500" lnSpcReduction="10000"/>
          </a:bodyPr>
          <a:lstStyle/>
          <a:p>
            <a:r>
              <a:rPr lang="lt-LT" b="1" dirty="0"/>
              <a:t>Planas</a:t>
            </a:r>
            <a:endParaRPr lang="lt-LT" dirty="0"/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Medžiagos kiekio (</a:t>
            </a:r>
            <a:r>
              <a:rPr lang="lt-LT" dirty="0" err="1"/>
              <a:t>mol</a:t>
            </a:r>
            <a:r>
              <a:rPr lang="lt-LT" dirty="0"/>
              <a:t>), </a:t>
            </a:r>
            <a:r>
              <a:rPr lang="lt-LT" sz="2800" dirty="0"/>
              <a:t>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</a:t>
            </a:r>
            <a:r>
              <a:rPr lang="lt-LT" dirty="0"/>
              <a:t>sąvokos </a:t>
            </a:r>
            <a:r>
              <a:rPr lang="lt-LT" sz="2800" dirty="0"/>
              <a:t> ir matavimo vienetai</a:t>
            </a:r>
            <a:r>
              <a:rPr lang="lt-LT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Medžiagos kiekio</a:t>
            </a:r>
            <a:r>
              <a:rPr lang="lt-LT" sz="2800" dirty="0"/>
              <a:t>, 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skaičiavimo formules.</a:t>
            </a:r>
            <a:endParaRPr lang="lt-LT" dirty="0"/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Uždavinių su </a:t>
            </a:r>
            <a:r>
              <a:rPr lang="lt-LT" dirty="0" err="1"/>
              <a:t>n</a:t>
            </a:r>
            <a:r>
              <a:rPr lang="lt-LT" dirty="0"/>
              <a:t>, m, M, </a:t>
            </a:r>
            <a:r>
              <a:rPr lang="lt-LT" dirty="0" err="1"/>
              <a:t>N</a:t>
            </a:r>
            <a:r>
              <a:rPr lang="lt-LT" dirty="0"/>
              <a:t>, N</a:t>
            </a:r>
            <a:r>
              <a:rPr lang="lt-LT" baseline="-25000" dirty="0"/>
              <a:t>A</a:t>
            </a:r>
            <a:r>
              <a:rPr lang="lt-LT" dirty="0"/>
              <a:t> sprendimas.</a:t>
            </a:r>
          </a:p>
          <a:p>
            <a:pPr marL="0" indent="0" algn="just">
              <a:buNone/>
            </a:pPr>
            <a:endParaRPr lang="en-GB" sz="2000" dirty="0">
              <a:effectLst/>
            </a:endParaRPr>
          </a:p>
          <a:p>
            <a:pPr algn="just"/>
            <a:r>
              <a:rPr lang="lt-LT" b="1" dirty="0"/>
              <a:t>Galimi mokymo metodai</a:t>
            </a:r>
          </a:p>
          <a:p>
            <a:pPr marL="0" indent="0" algn="just">
              <a:buNone/>
            </a:pPr>
            <a:r>
              <a:rPr lang="lt-LT" dirty="0"/>
              <a:t>Diskusija, kaip apskaičiuoti daiktų skaičių kažkokioje taroje, jei žinoma, kiek į tarą telpa daiktų.</a:t>
            </a:r>
          </a:p>
          <a:p>
            <a:pPr marL="0" indent="0" algn="just">
              <a:buNone/>
            </a:pPr>
            <a:r>
              <a:rPr lang="lt-LT" dirty="0"/>
              <a:t>Trikampio taikymas, išreiškiant vienus fizikinius dydžius kitais skaičiavimo formulėse.</a:t>
            </a:r>
          </a:p>
          <a:p>
            <a:pPr marL="0" indent="0" algn="just">
              <a:buNone/>
            </a:pPr>
            <a:r>
              <a:rPr lang="lt-LT" dirty="0">
                <a:effectLst/>
              </a:rPr>
              <a:t>Darbas porose – uždavinių sprendimas, tariantis su suolo draugu.</a:t>
            </a: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482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 (</a:t>
            </a:r>
            <a:r>
              <a:rPr lang="lt-LT" b="1" dirty="0" err="1"/>
              <a:t>mol</a:t>
            </a:r>
            <a:r>
              <a:rPr lang="lt-LT" b="1" dirty="0"/>
              <a:t>), </a:t>
            </a:r>
            <a:r>
              <a:rPr lang="lt-LT" sz="6000" b="1" dirty="0"/>
              <a:t>dalelių skaičiaus ir </a:t>
            </a:r>
            <a:r>
              <a:rPr lang="lt-LT" sz="6000" b="1" dirty="0" err="1"/>
              <a:t>Avogadro</a:t>
            </a:r>
            <a:r>
              <a:rPr lang="lt-LT" sz="6000" b="1" dirty="0"/>
              <a:t> konstantos </a:t>
            </a:r>
            <a:r>
              <a:rPr lang="lt-LT" b="1" dirty="0"/>
              <a:t>sąvokos </a:t>
            </a:r>
            <a:r>
              <a:rPr lang="lt-LT" sz="6000" b="1" dirty="0"/>
              <a:t> ir matavimo vienetai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98306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 err="1"/>
              <a:t>Avogadro</a:t>
            </a:r>
            <a:r>
              <a:rPr lang="lt-LT" b="1" dirty="0"/>
              <a:t> konstanta (N</a:t>
            </a:r>
            <a:r>
              <a:rPr lang="lt-LT" b="1" baseline="-25000" dirty="0"/>
              <a:t>A</a:t>
            </a:r>
            <a:r>
              <a:rPr lang="lt-LT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8" y="1050878"/>
            <a:ext cx="787334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Su molio sąvoka susipažinome praeitoje pamokoje.</a:t>
            </a:r>
          </a:p>
          <a:p>
            <a:pPr marL="0" indent="0" algn="just">
              <a:buNone/>
            </a:pPr>
            <a:r>
              <a:rPr lang="lt-LT" dirty="0"/>
              <a:t>Svarbu pabrėžti, kad vieno molio dalelių skaičius (</a:t>
            </a:r>
            <a:r>
              <a:rPr lang="lt-LT" sz="2800" dirty="0"/>
              <a:t>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dirty="0"/>
              <a:t>) yra vadinamas </a:t>
            </a:r>
            <a:r>
              <a:rPr lang="lt-LT" b="1" dirty="0" err="1"/>
              <a:t>Avogadro</a:t>
            </a:r>
            <a:r>
              <a:rPr lang="lt-LT" dirty="0"/>
              <a:t> </a:t>
            </a:r>
            <a:r>
              <a:rPr lang="lt-LT" b="1" dirty="0"/>
              <a:t>konstanta</a:t>
            </a:r>
            <a:r>
              <a:rPr lang="lt-LT" dirty="0"/>
              <a:t>, italų mokslininko </a:t>
            </a:r>
            <a:r>
              <a:rPr lang="lt-LT" dirty="0" err="1"/>
              <a:t>Amadėjaus</a:t>
            </a:r>
            <a:r>
              <a:rPr lang="lt-LT" dirty="0"/>
              <a:t> </a:t>
            </a:r>
            <a:r>
              <a:rPr lang="lt-LT" dirty="0" err="1"/>
              <a:t>Avogadro</a:t>
            </a:r>
            <a:r>
              <a:rPr lang="lt-LT" dirty="0"/>
              <a:t> garbei.</a:t>
            </a:r>
          </a:p>
          <a:p>
            <a:pPr marL="0" indent="0" algn="just">
              <a:buNone/>
            </a:pPr>
            <a:r>
              <a:rPr lang="lt-LT" dirty="0"/>
              <a:t>Žymima: N</a:t>
            </a:r>
            <a:r>
              <a:rPr lang="lt-LT" baseline="-25000" dirty="0"/>
              <a:t>A</a:t>
            </a:r>
            <a:r>
              <a:rPr lang="lt-LT" dirty="0"/>
              <a:t> =</a:t>
            </a:r>
            <a:r>
              <a:rPr lang="lt-LT" sz="2800" dirty="0"/>
              <a:t> 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sz="2800" dirty="0">
                <a:sym typeface="Calibri"/>
              </a:rPr>
              <a:t> dalelių/</a:t>
            </a:r>
            <a:r>
              <a:rPr lang="lt-LT" sz="2800" dirty="0" err="1">
                <a:sym typeface="Calibri"/>
              </a:rPr>
              <a:t>mol</a:t>
            </a:r>
            <a:r>
              <a:rPr lang="lt-LT" sz="2800" dirty="0">
                <a:sym typeface="Calibri"/>
              </a:rPr>
              <a:t> arba </a:t>
            </a:r>
            <a:r>
              <a:rPr lang="lt-LT" dirty="0">
                <a:sym typeface="Calibri"/>
              </a:rPr>
              <a:t>1/</a:t>
            </a:r>
            <a:r>
              <a:rPr lang="lt-LT" dirty="0" err="1">
                <a:sym typeface="Calibri"/>
              </a:rPr>
              <a:t>mol</a:t>
            </a:r>
            <a:r>
              <a:rPr lang="lt-LT" dirty="0">
                <a:sym typeface="Calibri"/>
              </a:rPr>
              <a:t>.</a:t>
            </a:r>
          </a:p>
          <a:p>
            <a:pPr marL="0" indent="0" algn="just">
              <a:buNone/>
            </a:pPr>
            <a:r>
              <a:rPr lang="lt-LT" b="1" dirty="0" err="1">
                <a:sym typeface="Calibri"/>
              </a:rPr>
              <a:t>Avogadro</a:t>
            </a:r>
            <a:r>
              <a:rPr lang="lt-LT" b="1" dirty="0">
                <a:sym typeface="Calibri"/>
              </a:rPr>
              <a:t> konstantą reikia prisiminti.</a:t>
            </a:r>
          </a:p>
          <a:p>
            <a:pPr marL="0" indent="0" algn="just">
              <a:buNone/>
            </a:pPr>
            <a:r>
              <a:rPr lang="lt-LT" dirty="0">
                <a:sym typeface="Calibri"/>
              </a:rPr>
              <a:t>Šis skaičius yra kaip </a:t>
            </a:r>
            <a:r>
              <a:rPr lang="lt-LT" sz="2800" dirty="0"/>
              <a:t>„</a:t>
            </a:r>
            <a:r>
              <a:rPr lang="lt-LT" dirty="0">
                <a:sym typeface="Calibri"/>
              </a:rPr>
              <a:t>tiltelis“ tarp santykinės molekulinės masės ir masės gramais. Pvz., deguonies O</a:t>
            </a:r>
            <a:r>
              <a:rPr lang="lt-LT" baseline="-25000" dirty="0">
                <a:sym typeface="Calibri"/>
              </a:rPr>
              <a:t>2</a:t>
            </a:r>
            <a:r>
              <a:rPr lang="lt-LT" dirty="0">
                <a:sym typeface="Calibri"/>
              </a:rPr>
              <a:t> santykinė molekulinė masė yra 32 atominiai masės vienetai, o </a:t>
            </a:r>
            <a:r>
              <a:rPr lang="lt-LT" sz="2800" dirty="0"/>
              <a:t>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sz="2800" dirty="0">
                <a:sym typeface="Calibri"/>
              </a:rPr>
              <a:t> deguonies molekulių masė yra 32 gramai.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A8EC2-E7EC-C945-B0CD-3D977486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543" y="1579917"/>
            <a:ext cx="3200029" cy="3698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A3E1D-92A4-2242-9E37-23D36D67CABB}"/>
              </a:ext>
            </a:extLst>
          </p:cNvPr>
          <p:cNvSpPr txBox="1"/>
          <p:nvPr/>
        </p:nvSpPr>
        <p:spPr>
          <a:xfrm>
            <a:off x="8878424" y="5345456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 err="1"/>
              <a:t>Amadėjus</a:t>
            </a:r>
            <a:r>
              <a:rPr lang="lt-LT" sz="2400" b="1" dirty="0"/>
              <a:t> </a:t>
            </a:r>
            <a:r>
              <a:rPr lang="lt-LT" sz="2400" b="1" dirty="0" err="1"/>
              <a:t>Avogadro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103004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Dalelių skaičius (</a:t>
            </a:r>
            <a:r>
              <a:rPr lang="lt-LT" b="1" dirty="0" err="1"/>
              <a:t>N</a:t>
            </a:r>
            <a:r>
              <a:rPr lang="lt-LT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Bet kokių dalelių (atomų, molekulių, jonų ir kt.) skaičių chemikai žymi </a:t>
            </a:r>
            <a:r>
              <a:rPr lang="lt-LT" dirty="0" err="1"/>
              <a:t>N</a:t>
            </a:r>
            <a:r>
              <a:rPr lang="lt-LT" dirty="0"/>
              <a:t>.</a:t>
            </a:r>
          </a:p>
          <a:p>
            <a:pPr marL="0" indent="0">
              <a:buNone/>
            </a:pPr>
            <a:r>
              <a:rPr lang="lt-LT" dirty="0"/>
              <a:t>Pavyzdžiui, jeigu norima užrašyti, kad turima 100 vandens molekulių, rašoma: </a:t>
            </a:r>
            <a:r>
              <a:rPr lang="lt-LT" dirty="0" err="1"/>
              <a:t>N</a:t>
            </a:r>
            <a:r>
              <a:rPr lang="lt-LT" dirty="0"/>
              <a:t>(H</a:t>
            </a:r>
            <a:r>
              <a:rPr lang="lt-LT" baseline="-25000" dirty="0"/>
              <a:t>2</a:t>
            </a:r>
            <a:r>
              <a:rPr lang="lt-LT" dirty="0"/>
              <a:t>O) = 100. </a:t>
            </a:r>
          </a:p>
          <a:p>
            <a:pPr marL="0" indent="0">
              <a:buNone/>
            </a:pPr>
            <a:r>
              <a:rPr lang="lt-LT" dirty="0"/>
              <a:t>Matavimo vieneto galima nerašyti arba rašyti: </a:t>
            </a:r>
            <a:r>
              <a:rPr lang="lt-LT" dirty="0" err="1"/>
              <a:t>N</a:t>
            </a:r>
            <a:r>
              <a:rPr lang="lt-LT" dirty="0"/>
              <a:t>(H</a:t>
            </a:r>
            <a:r>
              <a:rPr lang="lt-LT" baseline="-25000" dirty="0"/>
              <a:t>2</a:t>
            </a:r>
            <a:r>
              <a:rPr lang="lt-LT" dirty="0"/>
              <a:t>O) = 100 molekulių.</a:t>
            </a:r>
          </a:p>
          <a:p>
            <a:pPr marL="0" indent="0">
              <a:buNone/>
            </a:pPr>
            <a:r>
              <a:rPr lang="lt-LT" dirty="0"/>
              <a:t>Nepainiokite medžiagos kiekio (</a:t>
            </a:r>
            <a:r>
              <a:rPr lang="lt-LT" dirty="0" err="1"/>
              <a:t>n</a:t>
            </a:r>
            <a:r>
              <a:rPr lang="lt-LT" dirty="0"/>
              <a:t>) ir dalelių skaičiaus (</a:t>
            </a:r>
            <a:r>
              <a:rPr lang="lt-LT" dirty="0" err="1"/>
              <a:t>N</a:t>
            </a:r>
            <a:r>
              <a:rPr lang="lt-LT" dirty="0"/>
              <a:t>). Kiekis matuojamas moliais.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483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Pirmoji pamoka – molis, masė, molinė masė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255601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</a:t>
            </a:r>
            <a:r>
              <a:rPr lang="lt-LT" sz="6000" b="1" dirty="0"/>
              <a:t>, dalelių skaičiaus ir </a:t>
            </a:r>
            <a:r>
              <a:rPr lang="lt-LT" sz="6000" b="1" dirty="0" err="1"/>
              <a:t>Avogadro</a:t>
            </a:r>
            <a:r>
              <a:rPr lang="lt-LT" sz="6000" b="1" dirty="0"/>
              <a:t> konstantos skaičiavimo formules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02122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Skaičiavimo formulės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ADD45-CC45-6F46-A8EC-7038A82093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3" y="967749"/>
            <a:ext cx="8975853" cy="555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72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Uždavinių su </a:t>
            </a:r>
            <a:r>
              <a:rPr lang="lt-LT" b="1" dirty="0" err="1"/>
              <a:t>n</a:t>
            </a:r>
            <a:r>
              <a:rPr lang="lt-LT" b="1" dirty="0"/>
              <a:t>, m, M, </a:t>
            </a:r>
            <a:r>
              <a:rPr lang="lt-LT" b="1" dirty="0" err="1"/>
              <a:t>N</a:t>
            </a:r>
            <a:r>
              <a:rPr lang="lt-LT" b="1" dirty="0"/>
              <a:t>, N</a:t>
            </a:r>
            <a:r>
              <a:rPr lang="lt-LT" b="1" baseline="-25000" dirty="0"/>
              <a:t>A</a:t>
            </a:r>
            <a:r>
              <a:rPr lang="lt-LT" b="1" dirty="0"/>
              <a:t> sprendimas</a:t>
            </a:r>
          </a:p>
        </p:txBody>
      </p:sp>
    </p:spTree>
    <p:extLst>
      <p:ext uri="{BB962C8B-B14F-4D97-AF65-F5344CB8AC3E}">
        <p14:creationId xmlns:p14="http://schemas.microsoft.com/office/powerpoint/2010/main" val="2530881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125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lt-LT" b="1" dirty="0"/>
              <a:t>Mokinių pasiekimų lygiai sprendžiant uždavinius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028699"/>
            <a:ext cx="11360800" cy="57038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Lygiai aprašomi, remiantis 2023 m. gamtamokslinės programos Gamtamokslinio komunikavimo (</a:t>
            </a:r>
            <a:r>
              <a:rPr lang="lt-LT" dirty="0" err="1">
                <a:solidFill>
                  <a:schemeClr val="dk1"/>
                </a:solidFill>
              </a:rPr>
              <a:t>B</a:t>
            </a:r>
            <a:r>
              <a:rPr lang="lt-LT" dirty="0">
                <a:solidFill>
                  <a:schemeClr val="dk1"/>
                </a:solidFill>
              </a:rPr>
              <a:t>) ir Problemų sprendimų ir refleksijos (E) pasiekimų lygių aprašu 35-40 psl.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Slenkstinis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Mokinys užrašo medžiagos kiekio, dalelių skaičiaus ir </a:t>
            </a:r>
            <a:r>
              <a:rPr lang="lt-LT" dirty="0" err="1">
                <a:solidFill>
                  <a:schemeClr val="dk1"/>
                </a:solidFill>
              </a:rPr>
              <a:t>Avogadro</a:t>
            </a:r>
            <a:r>
              <a:rPr lang="lt-LT" dirty="0">
                <a:solidFill>
                  <a:schemeClr val="dk1"/>
                </a:solidFill>
              </a:rPr>
              <a:t> konstantos skaičiavimo formules, įvardija visus fizikinius dydžius ir jų matavimo vienetus, moka išreikšti vienus fizikinius dydžius kitais.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Patenkinamas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slenkstinio lygio pasiekimų papildomai išsprendžia paprasčiausius uždavinius, kuriuose reikia atlikti vieną aritmetinį veiksmą, naudojant medžiagos kiekio ar dalelių skaičiaus skaičiavimo formules bei, jeigu reikia, pakeisti matavimo vienetus.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Pagrindinis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patenkinamo lygio pasiekimų papildomai išsprendžia nesudėtingus uždavinius, kuriuose reikia atlikti du ar tris veiksmus, naudojant vieną arba dvi skirtingas skaičiavimo formules.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Aukštesnysis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pagrindinio lygio pasiekimų papildomai išsprendžia sudėtingus uždavinius, kuriuose reikia atlikti daugiau trijų veiksmų, naudojant dvi ar daugiau skirtingų skaičiavimo formulių.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Apskaičiuokite, kiek atomų helio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yra 5,00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šių dujų. (Ats. 30,1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atomų)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5,00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1/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= 30,1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atomų </a:t>
            </a:r>
            <a:r>
              <a:rPr lang="lt-LT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arba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3,01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24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atomų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4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23833"/>
            <a:ext cx="11328400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Apskaičiuokite, koks yra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vandens molekulių kiekis (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 (Ats. 100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</a:t>
            </a:r>
            <a:r>
              <a:rPr lang="lt-L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/>
              <a:t>: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1/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= 100 </a:t>
            </a:r>
            <a:r>
              <a:rPr lang="lt-LT" dirty="0" err="1"/>
              <a:t>mol</a:t>
            </a:r>
            <a:r>
              <a:rPr lang="lt-LT" dirty="0"/>
              <a:t> = 1,00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endParaRPr lang="lt-LT" dirty="0"/>
          </a:p>
          <a:p>
            <a:pPr marL="0" indent="0">
              <a:buNone/>
            </a:pPr>
            <a:r>
              <a:rPr lang="lt-L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Atsak</a:t>
            </a:r>
            <a:r>
              <a:rPr lang="lt-LT" dirty="0">
                <a:ea typeface="Calibri" panose="020F0502020204030204" pitchFamily="34" charset="0"/>
                <a:cs typeface="Times New Roman" panose="02020603050405020304" pitchFamily="18" charset="0"/>
              </a:rPr>
              <a:t>ymas 100 turi 1 reikšminį skaitmenį. Siekiant tiksliai užrašyti atsakymą, teisingai vaizduojant reikšminių skaitmenų skaičių, geriau atsakymą pateikti standartine išraiška.</a:t>
            </a:r>
            <a:endParaRPr lang="lt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8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1329"/>
            <a:ext cx="10847119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lt-LT" dirty="0">
                <a:effectLst/>
                <a:ea typeface="Times New Roman" panose="02020603050405020304" pitchFamily="18" charset="0"/>
              </a:rPr>
              <a:t>Apskaičiuokite, kiek deguonies atomų yra 12,04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sieros dioksido SO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</a:rPr>
              <a:t> molekulių. (Ats. 24,08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)</a:t>
            </a:r>
            <a:endParaRPr lang="lt-LT" dirty="0">
              <a:effectLst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effectLst/>
                <a:ea typeface="Times New Roman" panose="02020603050405020304" pitchFamily="18" charset="0"/>
              </a:rPr>
              <a:t>12,04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</a:t>
            </a:r>
            <a:r>
              <a:rPr lang="lt-L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0" indent="0" algn="just">
              <a:buNone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Vienoje </a:t>
            </a:r>
            <a:r>
              <a:rPr lang="lt-LT" dirty="0">
                <a:effectLst/>
                <a:ea typeface="Times New Roman" panose="02020603050405020304" pitchFamily="18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molekulėje yra 2 deguonies atomai, vadinasi reikia</a:t>
            </a:r>
            <a:r>
              <a:rPr lang="lt-LT" dirty="0">
                <a:effectLst/>
                <a:ea typeface="Times New Roman" panose="02020603050405020304" pitchFamily="18" charset="0"/>
              </a:rPr>
              <a:t> SO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molekulių skaičių padvigubinti.</a:t>
            </a:r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/>
              <a:t>2 · </a:t>
            </a:r>
            <a:r>
              <a:rPr lang="lt-LT" dirty="0">
                <a:effectLst/>
                <a:ea typeface="Times New Roman" panose="02020603050405020304" pitchFamily="18" charset="0"/>
              </a:rPr>
              <a:t>12,04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= 24,08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31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1329"/>
            <a:ext cx="10847119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4. Apskaičiuokite, kiek molekulių sieros dioksido 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yra 128 g šios medžiagos. (Ats. </a:t>
            </a:r>
            <a:r>
              <a:rPr lang="lt-LT" dirty="0"/>
              <a:t>9,63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128 g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32,07 + </a:t>
            </a:r>
            <a:r>
              <a:rPr lang="lt-LT" dirty="0"/>
              <a:t>3 </a:t>
            </a:r>
            <a:r>
              <a:rPr lang="en-LT" dirty="0"/>
              <a:t>·</a:t>
            </a:r>
            <a:r>
              <a:rPr lang="lt-LT" dirty="0"/>
              <a:t> 16,00 = 80,07 </a:t>
            </a:r>
            <a:r>
              <a:rPr lang="lt-LT" dirty="0" err="1"/>
              <a:t>g</a:t>
            </a:r>
            <a:r>
              <a:rPr lang="lt-LT" dirty="0"/>
              <a:t>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M = 128 g : 80,07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1,5986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>
                <a:latin typeface="Calibri" panose="020F0502020204030204" pitchFamily="34" charset="0"/>
                <a:cs typeface="Times New Roman" panose="02020603050405020304" pitchFamily="18" charset="0"/>
              </a:rPr>
              <a:t>≈ 1,60 mol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1,60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1/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= 9,632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 </a:t>
            </a:r>
            <a:r>
              <a:rPr lang="en-LT" dirty="0">
                <a:latin typeface="Calibri" panose="020F0502020204030204" pitchFamily="34" charset="0"/>
                <a:cs typeface="Times New Roman" panose="02020603050405020304" pitchFamily="18" charset="0"/>
              </a:rPr>
              <a:t>≈ 9,63</a:t>
            </a:r>
            <a:r>
              <a:rPr lang="lt-LT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molekulių.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43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Užduotys mokiniams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527722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kiekį 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geriamosios sodos NaHCO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jei jos dalelių skaičius yra 9,03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(Ats. 1,50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kiek molekulių vandenilio 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yra 3,00 moliuose. (Ats. 18,1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24,08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azoto N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molekulių masę. (Ats. 112 g).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15,0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gramų acto rūgšties C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molekulių skaičių. (Ats. 1,51 ∙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molekulių)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Apskaičiuokite metalo molinę masę, jeigu jo 30,1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atomų masė yra 121,5 gramų. Užrašykite šio metalo cheminį simbolį.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(Ats. 24,3 g/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Mg)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kiek vandenilio atomų yra 128,0 g metano CH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molekulių. (Ats. 192,2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lt-L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0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Pamokos apibendrinimas</a:t>
            </a:r>
          </a:p>
        </p:txBody>
      </p:sp>
    </p:spTree>
    <p:extLst>
      <p:ext uri="{BB962C8B-B14F-4D97-AF65-F5344CB8AC3E}">
        <p14:creationId xmlns:p14="http://schemas.microsoft.com/office/powerpoint/2010/main" val="370532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tikslas ir sėkmės kriterijai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Tikslas</a:t>
            </a:r>
          </a:p>
          <a:p>
            <a:pPr marL="0" indent="0">
              <a:buNone/>
            </a:pPr>
            <a:r>
              <a:rPr lang="lt-LT" sz="2800" dirty="0">
                <a:effectLst/>
              </a:rPr>
              <a:t>Suvokiant medžiagos kiekio (</a:t>
            </a:r>
            <a:r>
              <a:rPr lang="lt-LT" sz="2800" dirty="0" err="1">
                <a:effectLst/>
              </a:rPr>
              <a:t>mol</a:t>
            </a:r>
            <a:r>
              <a:rPr lang="lt-LT" sz="2800" dirty="0">
                <a:effectLst/>
              </a:rPr>
              <a:t>) fizikinę prasmę, išspręsti uždavinius, taikant </a:t>
            </a:r>
            <a:r>
              <a:rPr lang="lt-LT" dirty="0"/>
              <a:t> kiekio, masės ir molinės masės skaičiavimo formules.</a:t>
            </a:r>
            <a:r>
              <a:rPr lang="en-LT" dirty="0"/>
              <a:t> </a:t>
            </a:r>
            <a:endParaRPr lang="en-GB" dirty="0"/>
          </a:p>
          <a:p>
            <a:pPr marL="0" indent="0">
              <a:buNone/>
            </a:pPr>
            <a:endParaRPr lang="lt-LT" dirty="0"/>
          </a:p>
          <a:p>
            <a:r>
              <a:rPr lang="lt-LT" b="1" dirty="0"/>
              <a:t>Sėkmės kriterijai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Paaiškina molio ir molinės masės sąvokas.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Nurodo medžiagos kiekio, masės, molinės masės žymėjimo raides ir matavimo vienetus.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I</a:t>
            </a:r>
            <a:r>
              <a:rPr lang="lt-LT" sz="2800" dirty="0"/>
              <a:t>šreiškia medžiagos kiekio, masės, molinės masės skaičiavimo formules.</a:t>
            </a:r>
            <a:endParaRPr lang="en-LT" dirty="0"/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Išsprendžia paprasčiausius, nesudėtingus ir/ar sudėtingus uždavinius su </a:t>
            </a:r>
            <a:r>
              <a:rPr lang="lt-LT" sz="2800" dirty="0" err="1"/>
              <a:t>n</a:t>
            </a:r>
            <a:r>
              <a:rPr lang="lt-LT" sz="2800" dirty="0"/>
              <a:t>, m, M.</a:t>
            </a:r>
            <a:endParaRPr lang="en-LT" sz="2800" dirty="0"/>
          </a:p>
          <a:p>
            <a:pPr marL="0" indent="0">
              <a:buNone/>
            </a:pPr>
            <a:endParaRPr lang="en-GB" sz="2800" dirty="0">
              <a:effectLst/>
            </a:endParaRPr>
          </a:p>
          <a:p>
            <a:pPr marL="0" indent="0">
              <a:buNone/>
            </a:pP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3873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Įsivertinimas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55140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b="1" dirty="0"/>
              <a:t>Paklausiama mokinių: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Kas yra molis?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Kas yra</a:t>
            </a:r>
            <a:r>
              <a:rPr lang="lt-LT" sz="2800" dirty="0">
                <a:effectLst/>
              </a:rPr>
              <a:t> </a:t>
            </a:r>
            <a:r>
              <a:rPr lang="lt-LT" sz="2800" dirty="0" err="1">
                <a:effectLst/>
              </a:rPr>
              <a:t>Avogadro</a:t>
            </a:r>
            <a:r>
              <a:rPr lang="lt-LT" sz="2800" dirty="0">
                <a:effectLst/>
              </a:rPr>
              <a:t> konstanta? Ką ji reiškia?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Kokie yra matavimo vienetai: medžiagos kiekio, </a:t>
            </a:r>
            <a:r>
              <a:rPr lang="lt-LT" sz="2800" dirty="0" err="1"/>
              <a:t>Avogadro</a:t>
            </a:r>
            <a:r>
              <a:rPr lang="lt-LT" sz="2800" dirty="0"/>
              <a:t> konstantos?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Kaip apskaičiuoti: medžiagos kiekį, dalelių skaičių?</a:t>
            </a:r>
            <a:endParaRPr lang="en-LT" dirty="0"/>
          </a:p>
          <a:p>
            <a:pPr marL="0" indent="0" algn="just">
              <a:buNone/>
            </a:pPr>
            <a:r>
              <a:rPr lang="lt-LT" dirty="0"/>
              <a:t>Siekiant išsiaiškinti, kaip mokiniams sekėsi spręsti uždavinius, galima padalinti trumpą </a:t>
            </a:r>
            <a:r>
              <a:rPr lang="lt-LT" b="1" dirty="0"/>
              <a:t>apklausą</a:t>
            </a:r>
            <a:r>
              <a:rPr lang="lt-LT" dirty="0"/>
              <a:t> </a:t>
            </a:r>
            <a:r>
              <a:rPr lang="lt-LT" b="1" dirty="0"/>
              <a:t>su</a:t>
            </a:r>
            <a:r>
              <a:rPr lang="lt-LT" dirty="0"/>
              <a:t> </a:t>
            </a:r>
            <a:r>
              <a:rPr lang="lt-LT" b="1" dirty="0"/>
              <a:t>pasirenkamaisiais</a:t>
            </a:r>
            <a:r>
              <a:rPr lang="lt-LT" dirty="0"/>
              <a:t> </a:t>
            </a:r>
            <a:r>
              <a:rPr lang="lt-LT" b="1" dirty="0"/>
              <a:t>atsakymais</a:t>
            </a:r>
            <a:r>
              <a:rPr lang="lt-LT" dirty="0"/>
              <a:t>, kad mokiniai pažymėtų: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Nieko neišsprendžiau ir nesupratau.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 kuriuos uždavinius išsprendžiau.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Didžiąją dalį uždavinių išsprendžiau.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Visus uždavinius išsprendžiau ir viską supratau.</a:t>
            </a:r>
          </a:p>
        </p:txBody>
      </p:sp>
    </p:spTree>
    <p:extLst>
      <p:ext uri="{BB962C8B-B14F-4D97-AF65-F5344CB8AC3E}">
        <p14:creationId xmlns:p14="http://schemas.microsoft.com/office/powerpoint/2010/main" val="608640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Namų darbai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657114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Apskaičiuokite 24,1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sieros rūgšties H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 masę (g) ir kiekį (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 (Ats. 4,00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393 g)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13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Papildoma medžiaga pamokai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i="0" u="none" strike="noStrike" dirty="0">
                <a:effectLst/>
              </a:rPr>
              <a:t>M. </a:t>
            </a:r>
            <a:r>
              <a:rPr lang="lt-LT" i="0" u="none" strike="noStrike" dirty="0" err="1">
                <a:effectLst/>
              </a:rPr>
              <a:t>Parachnevičienė</a:t>
            </a:r>
            <a:r>
              <a:rPr lang="lt-LT" i="0" u="none" strike="noStrike" dirty="0">
                <a:effectLst/>
              </a:rPr>
              <a:t>, </a:t>
            </a:r>
            <a:r>
              <a:rPr lang="lt-LT" i="0" u="none" strike="noStrike" dirty="0" err="1">
                <a:effectLst/>
              </a:rPr>
              <a:t>R</a:t>
            </a:r>
            <a:r>
              <a:rPr lang="lt-LT" i="0" u="none" strike="noStrike" dirty="0">
                <a:effectLst/>
              </a:rPr>
              <a:t>. Voronovič. „Chemijos patikrinamieji testai 9 klasei“. Leidykla „Šviesa“. </a:t>
            </a:r>
            <a:r>
              <a:rPr lang="lt-LT" b="0" i="0" u="none" strike="noStrike" dirty="0">
                <a:effectLst/>
              </a:rPr>
              <a:t>I testas:  </a:t>
            </a:r>
            <a:r>
              <a:rPr lang="en-GB" b="0" dirty="0" err="1">
                <a:effectLst/>
              </a:rPr>
              <a:t>Pagrindinės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chemijos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sąvokos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dėsniai</a:t>
            </a:r>
            <a:r>
              <a:rPr lang="en-GB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1824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planas ir metodai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Planas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Medžiagos kiekio (</a:t>
            </a:r>
            <a:r>
              <a:rPr lang="lt-LT" dirty="0" err="1"/>
              <a:t>mol</a:t>
            </a:r>
            <a:r>
              <a:rPr lang="lt-LT" dirty="0"/>
              <a:t>), masės ir molinės masės sąvokos</a:t>
            </a:r>
            <a:r>
              <a:rPr lang="lt-LT" sz="2800" dirty="0"/>
              <a:t> ir matavimo vienetai</a:t>
            </a:r>
            <a:r>
              <a:rPr lang="lt-LT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Medžiagos kiekio</a:t>
            </a:r>
            <a:r>
              <a:rPr lang="lt-LT" sz="2800" dirty="0"/>
              <a:t>, masės, molinės masės skaičiavimo formules.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Uždavinių su </a:t>
            </a:r>
            <a:r>
              <a:rPr lang="lt-LT" dirty="0" err="1"/>
              <a:t>n</a:t>
            </a:r>
            <a:r>
              <a:rPr lang="lt-LT" dirty="0"/>
              <a:t>, m, M sprendimas.</a:t>
            </a: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r>
              <a:rPr lang="lt-LT" b="1" dirty="0"/>
              <a:t>Galimi mokymo metodai</a:t>
            </a:r>
          </a:p>
          <a:p>
            <a:pPr marL="0" indent="0">
              <a:buNone/>
            </a:pPr>
            <a:r>
              <a:rPr lang="lt-LT" dirty="0"/>
              <a:t>Diskusija, kas yra skaičius ir kiekis. Molio sąvoka palyginama su tuzinu ar kitu skaičiavimo matu, reiškiančiu tam tikrą vienetų skaičių.</a:t>
            </a:r>
          </a:p>
          <a:p>
            <a:pPr marL="0" indent="0">
              <a:buNone/>
            </a:pPr>
            <a:r>
              <a:rPr lang="lt-LT" dirty="0"/>
              <a:t>Trikampio taikymas, išreiškiant vienus fizikinius dydžius kitais skaičiavimo formulėse. </a:t>
            </a:r>
          </a:p>
          <a:p>
            <a:pPr marL="0" indent="0">
              <a:buNone/>
            </a:pPr>
            <a:r>
              <a:rPr lang="lt-LT" dirty="0">
                <a:effectLst/>
              </a:rPr>
              <a:t>Darbas porose – uždavinių sprendimas, tariantis su suolo draugu.</a:t>
            </a: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62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125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lt-LT" b="1" dirty="0"/>
              <a:t>Mokinių pasiekimų lygiai sprendžiant uždavinius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889067"/>
            <a:ext cx="11360800" cy="58434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Lygiai aprašomi, remiantis 2023 m. gamtamokslinės programos Gamtamokslinio komunikavimo (</a:t>
            </a:r>
            <a:r>
              <a:rPr lang="lt-LT" dirty="0" err="1">
                <a:solidFill>
                  <a:schemeClr val="dk1"/>
                </a:solidFill>
              </a:rPr>
              <a:t>B</a:t>
            </a:r>
            <a:r>
              <a:rPr lang="lt-LT" dirty="0">
                <a:solidFill>
                  <a:schemeClr val="dk1"/>
                </a:solidFill>
              </a:rPr>
              <a:t>) ir Problemų sprendimų ir refleksijos (E) pasiekimų lygių aprašu 35-40 psl.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Slenkstinis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Mokinys užrašo medžiagos kiekio, masės ir molinės masės skaičiavimo formules, įvardija visus fizikinius dydžius ir jų matavimo vienetus, moka išreikšti vienus fizikinius dydžius kitais.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Patenkinamas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slenkstinio lygio pasiekimų papildomai išsprendžia paprasčiausius uždavinius, kuriuose reikia atlikti vieną aritmetinį veiksmą, naudojant medžiagos kiekio, masės ar molinės masės skaičiavimo formules bei, jeigu reikia, pakeisti matavimo vienetus.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Pagrindinis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patenkinamo lygio pasiekimų papildomai išsprendžia nesudėtingus uždavinius, kuriuose reikia atlikti du ar tris veiksmus, naudojant vieną arba dvi skirtingas skaičiavimo formules.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Aukštesnysis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pagrindinio lygio pasiekimų papildomai išsprendžia sudėtingus uždavinius, kuriuose reikia atlikti daugiau trijų veiksmų, naudojant dvi ar daugiau skirtingų skaičiavimo formulių.</a:t>
            </a:r>
          </a:p>
        </p:txBody>
      </p:sp>
    </p:spTree>
    <p:extLst>
      <p:ext uri="{BB962C8B-B14F-4D97-AF65-F5344CB8AC3E}">
        <p14:creationId xmlns:p14="http://schemas.microsoft.com/office/powerpoint/2010/main" val="195123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24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 (</a:t>
            </a:r>
            <a:r>
              <a:rPr lang="lt-LT" b="1" dirty="0" err="1"/>
              <a:t>mol</a:t>
            </a:r>
            <a:r>
              <a:rPr lang="lt-LT" b="1" dirty="0"/>
              <a:t>), masės ir molinės masės sąvokos</a:t>
            </a:r>
            <a:r>
              <a:rPr lang="lt-LT" sz="6000" b="1" dirty="0"/>
              <a:t> ir matavimo vienetai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15952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Masė (m)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b="1" dirty="0"/>
              <a:t>Masė (m) </a:t>
            </a:r>
            <a:r>
              <a:rPr lang="lt-LT" dirty="0"/>
              <a:t>– tai medžiagos kiekio matas, kuris matuojamas gramais, kilogramais ir kitais matavimo vienetais.</a:t>
            </a:r>
          </a:p>
          <a:p>
            <a:pPr marL="0" indent="0" algn="just">
              <a:buNone/>
            </a:pPr>
            <a:r>
              <a:rPr lang="lt-LT" dirty="0"/>
              <a:t>Masė chemijoje, fizikoje, biologijoje ir kituose moksluose gali būti matuojama skirtingais vienetais.</a:t>
            </a:r>
          </a:p>
          <a:p>
            <a:pPr marL="0" indent="0" algn="just">
              <a:buNone/>
            </a:pPr>
            <a:r>
              <a:rPr lang="lt-LT" dirty="0"/>
              <a:t>Pavyzdžiui chemijoje, jei norima užrašyti, kad turima 10 gramų geležies, rašoma:</a:t>
            </a:r>
          </a:p>
          <a:p>
            <a:pPr marL="0" indent="0">
              <a:buNone/>
            </a:pPr>
            <a:r>
              <a:rPr lang="lt-LT" dirty="0"/>
              <a:t>m(geležies) = 10 g </a:t>
            </a:r>
            <a:r>
              <a:rPr lang="lt-LT" i="1" dirty="0"/>
              <a:t>arba</a:t>
            </a:r>
            <a:r>
              <a:rPr lang="lt-LT" dirty="0"/>
              <a:t> m(Fe) = 10 g.</a:t>
            </a:r>
          </a:p>
          <a:p>
            <a:pPr marL="0" indent="0">
              <a:buNone/>
            </a:pPr>
            <a:r>
              <a:rPr lang="lt-LT" b="1" dirty="0"/>
              <a:t>Prisiminkite:</a:t>
            </a:r>
          </a:p>
          <a:p>
            <a:pPr marL="0" indent="0">
              <a:buNone/>
            </a:pPr>
            <a:r>
              <a:rPr lang="lt-LT" dirty="0"/>
              <a:t>1 kg = 1000 g</a:t>
            </a:r>
          </a:p>
          <a:p>
            <a:pPr marL="0" indent="0">
              <a:buNone/>
            </a:pPr>
            <a:r>
              <a:rPr lang="lt-LT" dirty="0"/>
              <a:t>1 g = 1000 mg</a:t>
            </a:r>
          </a:p>
          <a:p>
            <a:pPr marL="0" indent="0">
              <a:buNone/>
            </a:pPr>
            <a:r>
              <a:rPr lang="lt-LT" dirty="0"/>
              <a:t>g – gramas, kg – kilogramas, mg – miligramas</a:t>
            </a:r>
          </a:p>
        </p:txBody>
      </p:sp>
    </p:spTree>
    <p:extLst>
      <p:ext uri="{BB962C8B-B14F-4D97-AF65-F5344CB8AC3E}">
        <p14:creationId xmlns:p14="http://schemas.microsoft.com/office/powerpoint/2010/main" val="297198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Kur daromos klaidos? (1)"/>
          <p:cNvSpPr txBox="1">
            <a:spLocks noGrp="1"/>
          </p:cNvSpPr>
          <p:nvPr>
            <p:ph type="title"/>
          </p:nvPr>
        </p:nvSpPr>
        <p:spPr>
          <a:xfrm>
            <a:off x="1976440" y="151241"/>
            <a:ext cx="8239125" cy="5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lt-LT" b="1" dirty="0"/>
              <a:t>Medžiagos kiekis (</a:t>
            </a:r>
            <a:r>
              <a:rPr lang="lt-LT" b="1" dirty="0" err="1"/>
              <a:t>n</a:t>
            </a:r>
            <a:r>
              <a:rPr lang="lt-LT" b="1" dirty="0"/>
              <a:t>)</a:t>
            </a:r>
          </a:p>
        </p:txBody>
      </p:sp>
      <p:sp>
        <p:nvSpPr>
          <p:cNvPr id="166" name="Molinės koncentracijos matavimo vienetai – mol/l. Jei tūris duotas cm3 аr ml, reikia pasiversti į litrus.…"/>
          <p:cNvSpPr txBox="1">
            <a:spLocks noGrp="1"/>
          </p:cNvSpPr>
          <p:nvPr>
            <p:ph type="body" idx="1"/>
          </p:nvPr>
        </p:nvSpPr>
        <p:spPr>
          <a:xfrm>
            <a:off x="838200" y="854471"/>
            <a:ext cx="10515600" cy="193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/>
              <a:t>Bet kokios cheminės </a:t>
            </a:r>
            <a:r>
              <a:rPr lang="lt-LT" sz="2400" b="1" dirty="0"/>
              <a:t>medžiagos</a:t>
            </a:r>
            <a:r>
              <a:rPr lang="lt-LT" sz="2400" dirty="0"/>
              <a:t> </a:t>
            </a:r>
            <a:r>
              <a:rPr lang="lt-LT" sz="2400" b="1" dirty="0"/>
              <a:t>kiekį (</a:t>
            </a:r>
            <a:r>
              <a:rPr lang="lt-LT" sz="2400" b="1" dirty="0" err="1"/>
              <a:t>n</a:t>
            </a:r>
            <a:r>
              <a:rPr lang="lt-LT" sz="2400" b="1" dirty="0"/>
              <a:t>)</a:t>
            </a:r>
            <a:r>
              <a:rPr lang="lt-LT" sz="2400" dirty="0"/>
              <a:t> chemikai </a:t>
            </a:r>
            <a:r>
              <a:rPr lang="lt-LT" sz="2400" b="1" dirty="0"/>
              <a:t>matuoja</a:t>
            </a:r>
            <a:r>
              <a:rPr lang="lt-LT" sz="2400" dirty="0"/>
              <a:t> </a:t>
            </a:r>
            <a:r>
              <a:rPr lang="lt-LT" sz="2400" b="1" dirty="0"/>
              <a:t>moliais (</a:t>
            </a:r>
            <a:r>
              <a:rPr lang="lt-LT" sz="2400" b="1" dirty="0" err="1"/>
              <a:t>mol</a:t>
            </a:r>
            <a:r>
              <a:rPr lang="lt-LT" sz="2400" b="1" dirty="0"/>
              <a:t>)</a:t>
            </a:r>
            <a:r>
              <a:rPr lang="lt-LT" sz="2400" dirty="0"/>
              <a:t>.</a:t>
            </a:r>
          </a:p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b="1" dirty="0"/>
              <a:t>Molis</a:t>
            </a:r>
            <a:r>
              <a:rPr lang="lt-LT" sz="2400" dirty="0"/>
              <a:t> – tai 6,02 </a:t>
            </a:r>
            <a:r>
              <a:rPr lang="lt-LT" sz="2400" dirty="0">
                <a:sym typeface="Calibri"/>
              </a:rPr>
              <a:t>· 10</a:t>
            </a:r>
            <a:r>
              <a:rPr lang="lt-LT" sz="2400" baseline="30000" dirty="0">
                <a:sym typeface="Calibri"/>
              </a:rPr>
              <a:t>23 </a:t>
            </a:r>
            <a:r>
              <a:rPr lang="lt-LT" sz="2400" dirty="0">
                <a:sym typeface="Calibri"/>
              </a:rPr>
              <a:t>dalelių (atomų, molekulių, jonų ir kt.) skaičius. </a:t>
            </a:r>
          </a:p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/>
              <a:t>Molio prasmė yra tokia pati, kaip, pvz., tuzino, kuris reiškia 12 vienetų.</a:t>
            </a:r>
          </a:p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/>
              <a:t>Chemikams patogu visas daleles, kurių yra milijardai, grupuoti tam tikromis „porcijomis“ – moliais.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1B4429-0173-9447-90A7-65DA347C8645}"/>
              </a:ext>
            </a:extLst>
          </p:cNvPr>
          <p:cNvSpPr/>
          <p:nvPr/>
        </p:nvSpPr>
        <p:spPr>
          <a:xfrm>
            <a:off x="3159476" y="524863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0B894B-228B-3F47-8000-723432AEC7B5}"/>
              </a:ext>
            </a:extLst>
          </p:cNvPr>
          <p:cNvSpPr/>
          <p:nvPr/>
        </p:nvSpPr>
        <p:spPr>
          <a:xfrm>
            <a:off x="422155" y="353048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8A6621-72CC-C142-851E-2F74EE9441F6}"/>
              </a:ext>
            </a:extLst>
          </p:cNvPr>
          <p:cNvSpPr/>
          <p:nvPr/>
        </p:nvSpPr>
        <p:spPr>
          <a:xfrm>
            <a:off x="1103618" y="386665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098473-788D-644C-84FD-408DB1A5D60A}"/>
              </a:ext>
            </a:extLst>
          </p:cNvPr>
          <p:cNvSpPr/>
          <p:nvPr/>
        </p:nvSpPr>
        <p:spPr>
          <a:xfrm>
            <a:off x="1301752" y="348266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5206C-9773-E045-B459-9AB850F46326}"/>
              </a:ext>
            </a:extLst>
          </p:cNvPr>
          <p:cNvSpPr/>
          <p:nvPr/>
        </p:nvSpPr>
        <p:spPr>
          <a:xfrm>
            <a:off x="1993983" y="377868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46CA51-232B-CC47-BA45-DACF64151F98}"/>
              </a:ext>
            </a:extLst>
          </p:cNvPr>
          <p:cNvSpPr/>
          <p:nvPr/>
        </p:nvSpPr>
        <p:spPr>
          <a:xfrm>
            <a:off x="1152992" y="443516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573F9E-F370-9D48-B5E9-048EA7063BEB}"/>
              </a:ext>
            </a:extLst>
          </p:cNvPr>
          <p:cNvSpPr/>
          <p:nvPr/>
        </p:nvSpPr>
        <p:spPr>
          <a:xfrm>
            <a:off x="3205875" y="426707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B407ED-B0D9-F54B-B1D5-D892E9BE5685}"/>
              </a:ext>
            </a:extLst>
          </p:cNvPr>
          <p:cNvSpPr/>
          <p:nvPr/>
        </p:nvSpPr>
        <p:spPr>
          <a:xfrm>
            <a:off x="3005796" y="351023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A7929F-2736-344C-B2D4-3791CB4EA650}"/>
              </a:ext>
            </a:extLst>
          </p:cNvPr>
          <p:cNvSpPr/>
          <p:nvPr/>
        </p:nvSpPr>
        <p:spPr>
          <a:xfrm>
            <a:off x="2333279" y="436142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D5E609-108C-E343-A188-D62E5F44C75D}"/>
              </a:ext>
            </a:extLst>
          </p:cNvPr>
          <p:cNvSpPr/>
          <p:nvPr/>
        </p:nvSpPr>
        <p:spPr>
          <a:xfrm>
            <a:off x="440780" y="558778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8200C4-14B3-C440-8469-752AA03DCFC0}"/>
              </a:ext>
            </a:extLst>
          </p:cNvPr>
          <p:cNvSpPr/>
          <p:nvPr/>
        </p:nvSpPr>
        <p:spPr>
          <a:xfrm>
            <a:off x="1012907" y="509201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B468C8-4A9D-0749-BFF0-B09A34A20571}"/>
              </a:ext>
            </a:extLst>
          </p:cNvPr>
          <p:cNvSpPr/>
          <p:nvPr/>
        </p:nvSpPr>
        <p:spPr>
          <a:xfrm>
            <a:off x="1789530" y="5480546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9CE19F-E44A-AA4D-8AF1-AE0AD6E75CC3}"/>
              </a:ext>
            </a:extLst>
          </p:cNvPr>
          <p:cNvSpPr/>
          <p:nvPr/>
        </p:nvSpPr>
        <p:spPr>
          <a:xfrm>
            <a:off x="1728685" y="494871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EA7801-A137-C440-856E-B5752D13979B}"/>
              </a:ext>
            </a:extLst>
          </p:cNvPr>
          <p:cNvSpPr/>
          <p:nvPr/>
        </p:nvSpPr>
        <p:spPr>
          <a:xfrm>
            <a:off x="1349083" y="5723833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21C76C-0C79-3043-BD0B-0C9034E4AB45}"/>
              </a:ext>
            </a:extLst>
          </p:cNvPr>
          <p:cNvSpPr/>
          <p:nvPr/>
        </p:nvSpPr>
        <p:spPr>
          <a:xfrm>
            <a:off x="2367741" y="500598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606979-6386-DA43-9B10-C33A25E79186}"/>
              </a:ext>
            </a:extLst>
          </p:cNvPr>
          <p:cNvSpPr/>
          <p:nvPr/>
        </p:nvSpPr>
        <p:spPr>
          <a:xfrm>
            <a:off x="422155" y="427571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B81ADF-E5CC-0546-8C3A-E5119DD9B898}"/>
              </a:ext>
            </a:extLst>
          </p:cNvPr>
          <p:cNvSpPr/>
          <p:nvPr/>
        </p:nvSpPr>
        <p:spPr>
          <a:xfrm>
            <a:off x="1843162" y="3207816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F267E84-4803-F14D-836F-D49568B57410}"/>
              </a:ext>
            </a:extLst>
          </p:cNvPr>
          <p:cNvSpPr/>
          <p:nvPr/>
        </p:nvSpPr>
        <p:spPr>
          <a:xfrm>
            <a:off x="2390376" y="366786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D7AAF3-7420-464E-AEC0-33D3E90A5F00}"/>
              </a:ext>
            </a:extLst>
          </p:cNvPr>
          <p:cNvSpPr/>
          <p:nvPr/>
        </p:nvSpPr>
        <p:spPr>
          <a:xfrm>
            <a:off x="1785212" y="434762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A8F057-C149-8848-80E1-07D4ED7EB5B8}"/>
              </a:ext>
            </a:extLst>
          </p:cNvPr>
          <p:cNvSpPr/>
          <p:nvPr/>
        </p:nvSpPr>
        <p:spPr>
          <a:xfrm>
            <a:off x="2599023" y="308077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09FFCA-2674-6049-9396-A3D8B1BA0578}"/>
              </a:ext>
            </a:extLst>
          </p:cNvPr>
          <p:cNvSpPr/>
          <p:nvPr/>
        </p:nvSpPr>
        <p:spPr>
          <a:xfrm>
            <a:off x="806328" y="310538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BC3539-D1F7-7041-8910-C7C59ADC7BE4}"/>
              </a:ext>
            </a:extLst>
          </p:cNvPr>
          <p:cNvSpPr/>
          <p:nvPr/>
        </p:nvSpPr>
        <p:spPr>
          <a:xfrm>
            <a:off x="2165191" y="584096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7CD6EC-99B9-7744-8CED-207CF01BF745}"/>
              </a:ext>
            </a:extLst>
          </p:cNvPr>
          <p:cNvSpPr/>
          <p:nvPr/>
        </p:nvSpPr>
        <p:spPr>
          <a:xfrm>
            <a:off x="2679027" y="5672873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2B6952-60BD-494E-AE3F-4145CADBD846}"/>
              </a:ext>
            </a:extLst>
          </p:cNvPr>
          <p:cNvSpPr/>
          <p:nvPr/>
        </p:nvSpPr>
        <p:spPr>
          <a:xfrm>
            <a:off x="3015203" y="476318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1" name="Picture 2" descr="Bag Icon Png #234559 - Free Icons Library">
            <a:extLst>
              <a:ext uri="{FF2B5EF4-FFF2-40B4-BE49-F238E27FC236}">
                <a16:creationId xmlns:a16="http://schemas.microsoft.com/office/drawing/2014/main" id="{1D54F84E-8509-5341-96D3-AD296401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68" y="2133777"/>
            <a:ext cx="4427699" cy="44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3155CB6-8A29-4542-996C-1C483AC4DB7A}"/>
              </a:ext>
            </a:extLst>
          </p:cNvPr>
          <p:cNvSpPr/>
          <p:nvPr/>
        </p:nvSpPr>
        <p:spPr>
          <a:xfrm>
            <a:off x="5791991" y="4886769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13055D-0422-AB49-9EDC-B76DBF2ACBB4}"/>
              </a:ext>
            </a:extLst>
          </p:cNvPr>
          <p:cNvSpPr/>
          <p:nvPr/>
        </p:nvSpPr>
        <p:spPr>
          <a:xfrm>
            <a:off x="6258363" y="444294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5D35CB-3E48-364A-9C70-A6637C31C5FD}"/>
              </a:ext>
            </a:extLst>
          </p:cNvPr>
          <p:cNvSpPr/>
          <p:nvPr/>
        </p:nvSpPr>
        <p:spPr>
          <a:xfrm>
            <a:off x="5765760" y="444294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B69771-4DF5-774D-B447-94B6FE5DB5AA}"/>
              </a:ext>
            </a:extLst>
          </p:cNvPr>
          <p:cNvSpPr/>
          <p:nvPr/>
        </p:nvSpPr>
        <p:spPr>
          <a:xfrm>
            <a:off x="5788016" y="540743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289368-77F1-1047-B71E-53186F6AA7C8}"/>
              </a:ext>
            </a:extLst>
          </p:cNvPr>
          <p:cNvSpPr/>
          <p:nvPr/>
        </p:nvSpPr>
        <p:spPr>
          <a:xfrm>
            <a:off x="6749373" y="444154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94446B-7BEC-B947-96A6-45FFBFDCB4B3}"/>
              </a:ext>
            </a:extLst>
          </p:cNvPr>
          <p:cNvSpPr/>
          <p:nvPr/>
        </p:nvSpPr>
        <p:spPr>
          <a:xfrm>
            <a:off x="6276515" y="495159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4A5AC9-F4D1-5045-935A-E8561BBB2043}"/>
              </a:ext>
            </a:extLst>
          </p:cNvPr>
          <p:cNvSpPr/>
          <p:nvPr/>
        </p:nvSpPr>
        <p:spPr>
          <a:xfrm>
            <a:off x="7253292" y="444154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5A1BC3-EA8E-954A-ABDC-B318EAA58334}"/>
              </a:ext>
            </a:extLst>
          </p:cNvPr>
          <p:cNvSpPr/>
          <p:nvPr/>
        </p:nvSpPr>
        <p:spPr>
          <a:xfrm>
            <a:off x="6748131" y="496607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2AD5124-E9EB-494E-868F-2A0544011E94}"/>
              </a:ext>
            </a:extLst>
          </p:cNvPr>
          <p:cNvSpPr/>
          <p:nvPr/>
        </p:nvSpPr>
        <p:spPr>
          <a:xfrm>
            <a:off x="7253292" y="496607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DF18D6-9CCD-D945-8518-61289AE4B894}"/>
              </a:ext>
            </a:extLst>
          </p:cNvPr>
          <p:cNvSpPr/>
          <p:nvPr/>
        </p:nvSpPr>
        <p:spPr>
          <a:xfrm>
            <a:off x="6309338" y="5427223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95F9952-358F-154C-889D-0C3B5F5A20CE}"/>
              </a:ext>
            </a:extLst>
          </p:cNvPr>
          <p:cNvSpPr/>
          <p:nvPr/>
        </p:nvSpPr>
        <p:spPr>
          <a:xfrm>
            <a:off x="6770016" y="543772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FFF9AEB-93FA-C449-8979-15E4D449C705}"/>
              </a:ext>
            </a:extLst>
          </p:cNvPr>
          <p:cNvSpPr/>
          <p:nvPr/>
        </p:nvSpPr>
        <p:spPr>
          <a:xfrm>
            <a:off x="7264214" y="543453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1" name="Picture 2" descr="Bag Icon Png #234559 - Free Icons Library">
            <a:extLst>
              <a:ext uri="{FF2B5EF4-FFF2-40B4-BE49-F238E27FC236}">
                <a16:creationId xmlns:a16="http://schemas.microsoft.com/office/drawing/2014/main" id="{ECC5CDEF-5A49-6B4F-8E3B-46BB4A60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42" y="2160678"/>
            <a:ext cx="4427699" cy="44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0671E94-1EA4-F142-8AD1-FB24839DB215}"/>
              </a:ext>
            </a:extLst>
          </p:cNvPr>
          <p:cNvSpPr/>
          <p:nvPr/>
        </p:nvSpPr>
        <p:spPr>
          <a:xfrm>
            <a:off x="8521565" y="491367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A4C5B2-C8C2-2C46-95F4-CF45F5276298}"/>
              </a:ext>
            </a:extLst>
          </p:cNvPr>
          <p:cNvSpPr/>
          <p:nvPr/>
        </p:nvSpPr>
        <p:spPr>
          <a:xfrm>
            <a:off x="8987937" y="446984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9BBD5F7-358B-CD4B-B87A-A9BCAD46A0FB}"/>
              </a:ext>
            </a:extLst>
          </p:cNvPr>
          <p:cNvSpPr/>
          <p:nvPr/>
        </p:nvSpPr>
        <p:spPr>
          <a:xfrm>
            <a:off x="8495334" y="446984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8E4C06-56D5-834B-B7E9-816944BA4D28}"/>
              </a:ext>
            </a:extLst>
          </p:cNvPr>
          <p:cNvSpPr/>
          <p:nvPr/>
        </p:nvSpPr>
        <p:spPr>
          <a:xfrm>
            <a:off x="8543721" y="544754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AD687E-3765-F042-AE58-111EF1481278}"/>
              </a:ext>
            </a:extLst>
          </p:cNvPr>
          <p:cNvSpPr/>
          <p:nvPr/>
        </p:nvSpPr>
        <p:spPr>
          <a:xfrm>
            <a:off x="9478947" y="446844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117EE52-491B-FE4E-86BF-EA98B67F3A8F}"/>
              </a:ext>
            </a:extLst>
          </p:cNvPr>
          <p:cNvSpPr/>
          <p:nvPr/>
        </p:nvSpPr>
        <p:spPr>
          <a:xfrm>
            <a:off x="9006089" y="4978496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6A3E65A-CC21-DE4C-A4C4-D55B2E2F7969}"/>
              </a:ext>
            </a:extLst>
          </p:cNvPr>
          <p:cNvSpPr/>
          <p:nvPr/>
        </p:nvSpPr>
        <p:spPr>
          <a:xfrm>
            <a:off x="9982866" y="446844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6986571-DA95-6B4E-B336-62A5554E2DF7}"/>
              </a:ext>
            </a:extLst>
          </p:cNvPr>
          <p:cNvSpPr/>
          <p:nvPr/>
        </p:nvSpPr>
        <p:spPr>
          <a:xfrm>
            <a:off x="9477705" y="499297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FA0FC2-D323-574D-B5B2-386564AED0D9}"/>
              </a:ext>
            </a:extLst>
          </p:cNvPr>
          <p:cNvSpPr/>
          <p:nvPr/>
        </p:nvSpPr>
        <p:spPr>
          <a:xfrm>
            <a:off x="9982866" y="499297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88631A-2DD1-1147-9E25-8A5E5E7739DC}"/>
              </a:ext>
            </a:extLst>
          </p:cNvPr>
          <p:cNvSpPr/>
          <p:nvPr/>
        </p:nvSpPr>
        <p:spPr>
          <a:xfrm>
            <a:off x="9038912" y="545412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51EB435-E0E8-524C-93E9-6CD8D7DD759A}"/>
              </a:ext>
            </a:extLst>
          </p:cNvPr>
          <p:cNvSpPr/>
          <p:nvPr/>
        </p:nvSpPr>
        <p:spPr>
          <a:xfrm>
            <a:off x="9566594" y="545412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67F1F5-10A8-3247-B572-A03E7593C674}"/>
              </a:ext>
            </a:extLst>
          </p:cNvPr>
          <p:cNvSpPr/>
          <p:nvPr/>
        </p:nvSpPr>
        <p:spPr>
          <a:xfrm>
            <a:off x="9993788" y="544754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4" name="Molinės koncentracijos matavimo vienetai – mol/l. Jei tūris duotas cm3 аr ml, reikia pasiversti į litrus.…">
            <a:extLst>
              <a:ext uri="{FF2B5EF4-FFF2-40B4-BE49-F238E27FC236}">
                <a16:creationId xmlns:a16="http://schemas.microsoft.com/office/drawing/2014/main" id="{7F839F73-37D5-3E41-8FE0-C36052ECFED6}"/>
              </a:ext>
            </a:extLst>
          </p:cNvPr>
          <p:cNvSpPr txBox="1">
            <a:spLocks/>
          </p:cNvSpPr>
          <p:nvPr/>
        </p:nvSpPr>
        <p:spPr>
          <a:xfrm>
            <a:off x="4752776" y="6236219"/>
            <a:ext cx="6829893" cy="92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Sugrupuotas daleles lengviau ir patogiau suskaičiuoti.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5759F9-76E9-FD4F-8B06-AEE4C338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820" y="4145696"/>
            <a:ext cx="1428626" cy="8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97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uiExpand="1" build="p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2605</Words>
  <Application>Microsoft Macintosh PowerPoint</Application>
  <PresentationFormat>Widescreen</PresentationFormat>
  <Paragraphs>231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Molis</vt:lpstr>
      <vt:lpstr>Pamokos sąsaja su programa</vt:lpstr>
      <vt:lpstr>Pirmoji pamoka – molis, masė, molinė masė</vt:lpstr>
      <vt:lpstr>Pamokos tikslas ir sėkmės kriterijai</vt:lpstr>
      <vt:lpstr>Pamokos planas ir metodai</vt:lpstr>
      <vt:lpstr>Mokinių pasiekimų lygiai sprendžiant uždavinius</vt:lpstr>
      <vt:lpstr>Medžiagos kiekio (mol), masės ir molinės masės sąvokos ir matavimo vienetai</vt:lpstr>
      <vt:lpstr>Masė (m)</vt:lpstr>
      <vt:lpstr>Medžiagos kiekis (n)</vt:lpstr>
      <vt:lpstr>Molinė masė (M)</vt:lpstr>
      <vt:lpstr>Molinės masės skaičiavimas</vt:lpstr>
      <vt:lpstr>Molinės masės skaičiavimas</vt:lpstr>
      <vt:lpstr>Medžiagos kiekio, masės ir molinės masės skaičiavimo formulės</vt:lpstr>
      <vt:lpstr>Skaičiavimo formulės</vt:lpstr>
      <vt:lpstr>Uždavinių su n, m, M sprendimas</vt:lpstr>
      <vt:lpstr>Uždavinių sprendimo pavyzdžiai</vt:lpstr>
      <vt:lpstr>Uždavinių sprendimo pavyzdžiai</vt:lpstr>
      <vt:lpstr>Uždavinių sprendimo pavyzdžiai</vt:lpstr>
      <vt:lpstr>Užduotys mokiniams</vt:lpstr>
      <vt:lpstr>Pamokos apibendrinimas</vt:lpstr>
      <vt:lpstr>Įsivertinimas</vt:lpstr>
      <vt:lpstr>Namų darbai</vt:lpstr>
      <vt:lpstr>Papildoma medžiaga pamokai</vt:lpstr>
      <vt:lpstr>Antroji pamoka – molis, dalelių skaičius, Avogadro konstanta</vt:lpstr>
      <vt:lpstr>Pamokos tikslas ir sėkmės kriterijai</vt:lpstr>
      <vt:lpstr>Pamokos planas ir metodai</vt:lpstr>
      <vt:lpstr>Medžiagos kiekio (mol), dalelių skaičiaus ir Avogadro konstantos sąvokos  ir matavimo vienetai</vt:lpstr>
      <vt:lpstr>Avogadro konstanta (NA)</vt:lpstr>
      <vt:lpstr>Dalelių skaičius (N)</vt:lpstr>
      <vt:lpstr>Medžiagos kiekio, dalelių skaičiaus ir Avogadro konstantos skaičiavimo formules</vt:lpstr>
      <vt:lpstr>Skaičiavimo formulės</vt:lpstr>
      <vt:lpstr>Uždavinių su n, m, M, N, NA sprendimas</vt:lpstr>
      <vt:lpstr>Mokinių pasiekimų lygiai sprendžiant uždavinius</vt:lpstr>
      <vt:lpstr>Uždavinių sprendimo pavyzdžiai</vt:lpstr>
      <vt:lpstr>Uždavinių sprendimo pavyzdžiai</vt:lpstr>
      <vt:lpstr>Uždavinių sprendimo pavyzdžiai</vt:lpstr>
      <vt:lpstr>Uždavinių sprendimo pavyzdžiai</vt:lpstr>
      <vt:lpstr>Užduotys mokiniams</vt:lpstr>
      <vt:lpstr>Pamokos apibendrinimas</vt:lpstr>
      <vt:lpstr>Įsivertinimas</vt:lpstr>
      <vt:lpstr>Namų darbai</vt:lpstr>
      <vt:lpstr>Papildoma medžiaga pamokai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Temos pavadinimas</dc:title>
  <dc:creator>Roman Voronovič. KMM</dc:creator>
  <cp:lastModifiedBy>Roman Voronovič. KMM</cp:lastModifiedBy>
  <cp:revision>61</cp:revision>
  <dcterms:created xsi:type="dcterms:W3CDTF">2024-07-05T09:12:55Z</dcterms:created>
  <dcterms:modified xsi:type="dcterms:W3CDTF">2024-09-11T08:13:04Z</dcterms:modified>
</cp:coreProperties>
</file>