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sldIdLst>
    <p:sldId id="308"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302" r:id="rId22"/>
    <p:sldId id="303" r:id="rId23"/>
    <p:sldId id="304" r:id="rId24"/>
    <p:sldId id="309" r:id="rId25"/>
    <p:sldId id="293" r:id="rId26"/>
    <p:sldId id="279" r:id="rId27"/>
    <p:sldId id="306" r:id="rId28"/>
    <p:sldId id="281" r:id="rId29"/>
    <p:sldId id="282" r:id="rId30"/>
    <p:sldId id="294" r:id="rId31"/>
    <p:sldId id="295" r:id="rId32"/>
    <p:sldId id="310" r:id="rId33"/>
    <p:sldId id="297" r:id="rId34"/>
    <p:sldId id="298" r:id="rId35"/>
    <p:sldId id="299" r:id="rId36"/>
    <p:sldId id="290" r:id="rId37"/>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70F2DB-7A9C-F871-5307-7A75B116A120}" name="Gabriela Chrypa" initials="GC" userId="S::gabriela.chrypa@kf.stud.vu.lt::768a4f40-3c6a-4828-890f-d38de1b70d3b" providerId="AD"/>
  <p188:author id="{616997F2-8E4D-1099-2D1E-B2DE82FF16F7}" name="Fiberta" initials="F" userId="Fibert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63" d="100"/>
          <a:sy n="63" d="100"/>
        </p:scale>
        <p:origin x="804" y="5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42" Type="http://schemas.microsoft.com/office/2018/10/relationships/authors" Target="author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94A87-01C0-4055-0FAB-022595301D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t-LT"/>
          </a:p>
        </p:txBody>
      </p:sp>
      <p:sp>
        <p:nvSpPr>
          <p:cNvPr id="3" name="Subtitle 2">
            <a:extLst>
              <a:ext uri="{FF2B5EF4-FFF2-40B4-BE49-F238E27FC236}">
                <a16:creationId xmlns:a16="http://schemas.microsoft.com/office/drawing/2014/main" id="{19EBE0E2-F075-F3BF-4EA2-103F14CE0F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t-LT"/>
          </a:p>
        </p:txBody>
      </p:sp>
      <p:sp>
        <p:nvSpPr>
          <p:cNvPr id="4" name="Date Placeholder 3">
            <a:extLst>
              <a:ext uri="{FF2B5EF4-FFF2-40B4-BE49-F238E27FC236}">
                <a16:creationId xmlns:a16="http://schemas.microsoft.com/office/drawing/2014/main" id="{F4D49838-70E2-E191-7473-A50544764BF4}"/>
              </a:ext>
            </a:extLst>
          </p:cNvPr>
          <p:cNvSpPr>
            <a:spLocks noGrp="1"/>
          </p:cNvSpPr>
          <p:nvPr>
            <p:ph type="dt" sz="half" idx="10"/>
          </p:nvPr>
        </p:nvSpPr>
        <p:spPr/>
        <p:txBody>
          <a:bodyPr/>
          <a:lstStyle/>
          <a:p>
            <a:fld id="{18069855-9141-4E94-BC22-6CED9FA89384}" type="datetimeFigureOut">
              <a:rPr lang="lt-LT" smtClean="0"/>
              <a:t>2024-09-16</a:t>
            </a:fld>
            <a:endParaRPr lang="lt-LT"/>
          </a:p>
        </p:txBody>
      </p:sp>
      <p:sp>
        <p:nvSpPr>
          <p:cNvPr id="5" name="Footer Placeholder 4">
            <a:extLst>
              <a:ext uri="{FF2B5EF4-FFF2-40B4-BE49-F238E27FC236}">
                <a16:creationId xmlns:a16="http://schemas.microsoft.com/office/drawing/2014/main" id="{CDAE418D-91D8-2A89-7C4C-90458C57230B}"/>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C04FB680-5F57-CF15-8B73-8946187C6105}"/>
              </a:ext>
            </a:extLst>
          </p:cNvPr>
          <p:cNvSpPr>
            <a:spLocks noGrp="1"/>
          </p:cNvSpPr>
          <p:nvPr>
            <p:ph type="sldNum" sz="quarter" idx="12"/>
          </p:nvPr>
        </p:nvSpPr>
        <p:spPr/>
        <p:txBody>
          <a:bodyPr/>
          <a:lstStyle/>
          <a:p>
            <a:fld id="{C0378201-CC0D-4EAA-A889-A4BD39BB41E5}" type="slidenum">
              <a:rPr lang="lt-LT" smtClean="0"/>
              <a:t>‹#›</a:t>
            </a:fld>
            <a:endParaRPr lang="lt-LT"/>
          </a:p>
        </p:txBody>
      </p:sp>
    </p:spTree>
    <p:extLst>
      <p:ext uri="{BB962C8B-B14F-4D97-AF65-F5344CB8AC3E}">
        <p14:creationId xmlns:p14="http://schemas.microsoft.com/office/powerpoint/2010/main" val="1151899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FB34C-095C-64FB-B659-2D300B2AE077}"/>
              </a:ext>
            </a:extLst>
          </p:cNvPr>
          <p:cNvSpPr>
            <a:spLocks noGrp="1"/>
          </p:cNvSpPr>
          <p:nvPr>
            <p:ph type="title"/>
          </p:nvPr>
        </p:nvSpPr>
        <p:spPr/>
        <p:txBody>
          <a:bodyPr/>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41AB720C-B82A-4A43-E633-80C1E85CFB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79F6E9C9-FAE0-9335-9B4C-0BEE1FF88A44}"/>
              </a:ext>
            </a:extLst>
          </p:cNvPr>
          <p:cNvSpPr>
            <a:spLocks noGrp="1"/>
          </p:cNvSpPr>
          <p:nvPr>
            <p:ph type="dt" sz="half" idx="10"/>
          </p:nvPr>
        </p:nvSpPr>
        <p:spPr/>
        <p:txBody>
          <a:bodyPr/>
          <a:lstStyle/>
          <a:p>
            <a:fld id="{18069855-9141-4E94-BC22-6CED9FA89384}" type="datetimeFigureOut">
              <a:rPr lang="lt-LT" smtClean="0"/>
              <a:t>2024-09-16</a:t>
            </a:fld>
            <a:endParaRPr lang="lt-LT"/>
          </a:p>
        </p:txBody>
      </p:sp>
      <p:sp>
        <p:nvSpPr>
          <p:cNvPr id="5" name="Footer Placeholder 4">
            <a:extLst>
              <a:ext uri="{FF2B5EF4-FFF2-40B4-BE49-F238E27FC236}">
                <a16:creationId xmlns:a16="http://schemas.microsoft.com/office/drawing/2014/main" id="{F958EB34-DBAA-D58A-9EC2-1485EE595F4A}"/>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8BEA1A0E-B4E4-1141-03F2-D66BE16CAF8A}"/>
              </a:ext>
            </a:extLst>
          </p:cNvPr>
          <p:cNvSpPr>
            <a:spLocks noGrp="1"/>
          </p:cNvSpPr>
          <p:nvPr>
            <p:ph type="sldNum" sz="quarter" idx="12"/>
          </p:nvPr>
        </p:nvSpPr>
        <p:spPr/>
        <p:txBody>
          <a:bodyPr/>
          <a:lstStyle/>
          <a:p>
            <a:fld id="{C0378201-CC0D-4EAA-A889-A4BD39BB41E5}" type="slidenum">
              <a:rPr lang="lt-LT" smtClean="0"/>
              <a:t>‹#›</a:t>
            </a:fld>
            <a:endParaRPr lang="lt-LT"/>
          </a:p>
        </p:txBody>
      </p:sp>
    </p:spTree>
    <p:extLst>
      <p:ext uri="{BB962C8B-B14F-4D97-AF65-F5344CB8AC3E}">
        <p14:creationId xmlns:p14="http://schemas.microsoft.com/office/powerpoint/2010/main" val="226395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B49F7A-A0B8-31D0-7E2A-FCE1580C14D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9B40AEF2-F010-64EE-1598-675E592573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3516F6E0-4B9D-2066-3A20-7E83A50E1BD1}"/>
              </a:ext>
            </a:extLst>
          </p:cNvPr>
          <p:cNvSpPr>
            <a:spLocks noGrp="1"/>
          </p:cNvSpPr>
          <p:nvPr>
            <p:ph type="dt" sz="half" idx="10"/>
          </p:nvPr>
        </p:nvSpPr>
        <p:spPr/>
        <p:txBody>
          <a:bodyPr/>
          <a:lstStyle/>
          <a:p>
            <a:fld id="{18069855-9141-4E94-BC22-6CED9FA89384}" type="datetimeFigureOut">
              <a:rPr lang="lt-LT" smtClean="0"/>
              <a:t>2024-09-16</a:t>
            </a:fld>
            <a:endParaRPr lang="lt-LT"/>
          </a:p>
        </p:txBody>
      </p:sp>
      <p:sp>
        <p:nvSpPr>
          <p:cNvPr id="5" name="Footer Placeholder 4">
            <a:extLst>
              <a:ext uri="{FF2B5EF4-FFF2-40B4-BE49-F238E27FC236}">
                <a16:creationId xmlns:a16="http://schemas.microsoft.com/office/drawing/2014/main" id="{FE542449-A226-2664-83B7-5AEB21E81D9B}"/>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820A6699-25FD-44E1-177C-EE0050A0C83C}"/>
              </a:ext>
            </a:extLst>
          </p:cNvPr>
          <p:cNvSpPr>
            <a:spLocks noGrp="1"/>
          </p:cNvSpPr>
          <p:nvPr>
            <p:ph type="sldNum" sz="quarter" idx="12"/>
          </p:nvPr>
        </p:nvSpPr>
        <p:spPr/>
        <p:txBody>
          <a:bodyPr/>
          <a:lstStyle/>
          <a:p>
            <a:fld id="{C0378201-CC0D-4EAA-A889-A4BD39BB41E5}" type="slidenum">
              <a:rPr lang="lt-LT" smtClean="0"/>
              <a:t>‹#›</a:t>
            </a:fld>
            <a:endParaRPr lang="lt-LT"/>
          </a:p>
        </p:txBody>
      </p:sp>
    </p:spTree>
    <p:extLst>
      <p:ext uri="{BB962C8B-B14F-4D97-AF65-F5344CB8AC3E}">
        <p14:creationId xmlns:p14="http://schemas.microsoft.com/office/powerpoint/2010/main" val="1764106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81403-3249-ED72-5DA8-D566521756CB}"/>
              </a:ext>
            </a:extLst>
          </p:cNvPr>
          <p:cNvSpPr>
            <a:spLocks noGrp="1"/>
          </p:cNvSpPr>
          <p:nvPr>
            <p:ph type="title"/>
          </p:nvPr>
        </p:nvSpPr>
        <p:spPr/>
        <p:txBody>
          <a:bodyPr/>
          <a:lstStyle/>
          <a:p>
            <a:r>
              <a:rPr lang="en-US" dirty="0"/>
              <a:t>Click to edit Master title style</a:t>
            </a:r>
            <a:endParaRPr lang="lt-LT" dirty="0"/>
          </a:p>
        </p:txBody>
      </p:sp>
      <p:sp>
        <p:nvSpPr>
          <p:cNvPr id="3" name="Content Placeholder 2">
            <a:extLst>
              <a:ext uri="{FF2B5EF4-FFF2-40B4-BE49-F238E27FC236}">
                <a16:creationId xmlns:a16="http://schemas.microsoft.com/office/drawing/2014/main" id="{22E6795C-FA9A-5E11-D4A3-133E39F31D62}"/>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4" name="Date Placeholder 3">
            <a:extLst>
              <a:ext uri="{FF2B5EF4-FFF2-40B4-BE49-F238E27FC236}">
                <a16:creationId xmlns:a16="http://schemas.microsoft.com/office/drawing/2014/main" id="{90CBE7A7-AB4B-2C99-DF62-3D3291BE68ED}"/>
              </a:ext>
            </a:extLst>
          </p:cNvPr>
          <p:cNvSpPr>
            <a:spLocks noGrp="1"/>
          </p:cNvSpPr>
          <p:nvPr>
            <p:ph type="dt" sz="half" idx="10"/>
          </p:nvPr>
        </p:nvSpPr>
        <p:spPr/>
        <p:txBody>
          <a:bodyPr/>
          <a:lstStyle/>
          <a:p>
            <a:fld id="{18069855-9141-4E94-BC22-6CED9FA89384}" type="datetimeFigureOut">
              <a:rPr lang="lt-LT" smtClean="0"/>
              <a:t>2024-09-16</a:t>
            </a:fld>
            <a:endParaRPr lang="lt-LT"/>
          </a:p>
        </p:txBody>
      </p:sp>
      <p:sp>
        <p:nvSpPr>
          <p:cNvPr id="5" name="Footer Placeholder 4">
            <a:extLst>
              <a:ext uri="{FF2B5EF4-FFF2-40B4-BE49-F238E27FC236}">
                <a16:creationId xmlns:a16="http://schemas.microsoft.com/office/drawing/2014/main" id="{2AED8831-DFD5-0764-9B7D-B3C85EFBD097}"/>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2EF4B3E0-DC67-00A9-A81B-E51D48254626}"/>
              </a:ext>
            </a:extLst>
          </p:cNvPr>
          <p:cNvSpPr>
            <a:spLocks noGrp="1"/>
          </p:cNvSpPr>
          <p:nvPr>
            <p:ph type="sldNum" sz="quarter" idx="12"/>
          </p:nvPr>
        </p:nvSpPr>
        <p:spPr/>
        <p:txBody>
          <a:bodyPr/>
          <a:lstStyle/>
          <a:p>
            <a:fld id="{C0378201-CC0D-4EAA-A889-A4BD39BB41E5}" type="slidenum">
              <a:rPr lang="lt-LT" smtClean="0"/>
              <a:t>‹#›</a:t>
            </a:fld>
            <a:endParaRPr lang="lt-LT"/>
          </a:p>
        </p:txBody>
      </p:sp>
    </p:spTree>
    <p:extLst>
      <p:ext uri="{BB962C8B-B14F-4D97-AF65-F5344CB8AC3E}">
        <p14:creationId xmlns:p14="http://schemas.microsoft.com/office/powerpoint/2010/main" val="378838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15896-9619-BF45-6AA8-49087EA9B8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t-LT"/>
          </a:p>
        </p:txBody>
      </p:sp>
      <p:sp>
        <p:nvSpPr>
          <p:cNvPr id="3" name="Text Placeholder 2">
            <a:extLst>
              <a:ext uri="{FF2B5EF4-FFF2-40B4-BE49-F238E27FC236}">
                <a16:creationId xmlns:a16="http://schemas.microsoft.com/office/drawing/2014/main" id="{4F1E4259-7091-3792-8FFB-97123EC346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C71BCF-3C6C-3A06-559E-80052020180E}"/>
              </a:ext>
            </a:extLst>
          </p:cNvPr>
          <p:cNvSpPr>
            <a:spLocks noGrp="1"/>
          </p:cNvSpPr>
          <p:nvPr>
            <p:ph type="dt" sz="half" idx="10"/>
          </p:nvPr>
        </p:nvSpPr>
        <p:spPr/>
        <p:txBody>
          <a:bodyPr/>
          <a:lstStyle/>
          <a:p>
            <a:fld id="{18069855-9141-4E94-BC22-6CED9FA89384}" type="datetimeFigureOut">
              <a:rPr lang="lt-LT" smtClean="0"/>
              <a:t>2024-09-16</a:t>
            </a:fld>
            <a:endParaRPr lang="lt-LT"/>
          </a:p>
        </p:txBody>
      </p:sp>
      <p:sp>
        <p:nvSpPr>
          <p:cNvPr id="5" name="Footer Placeholder 4">
            <a:extLst>
              <a:ext uri="{FF2B5EF4-FFF2-40B4-BE49-F238E27FC236}">
                <a16:creationId xmlns:a16="http://schemas.microsoft.com/office/drawing/2014/main" id="{6E235A4B-C632-A09A-1FDE-B2E08EC01D88}"/>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327D4E27-75F0-C407-B7E7-5A8B844EE207}"/>
              </a:ext>
            </a:extLst>
          </p:cNvPr>
          <p:cNvSpPr>
            <a:spLocks noGrp="1"/>
          </p:cNvSpPr>
          <p:nvPr>
            <p:ph type="sldNum" sz="quarter" idx="12"/>
          </p:nvPr>
        </p:nvSpPr>
        <p:spPr/>
        <p:txBody>
          <a:bodyPr/>
          <a:lstStyle/>
          <a:p>
            <a:fld id="{C0378201-CC0D-4EAA-A889-A4BD39BB41E5}" type="slidenum">
              <a:rPr lang="lt-LT" smtClean="0"/>
              <a:t>‹#›</a:t>
            </a:fld>
            <a:endParaRPr lang="lt-LT"/>
          </a:p>
        </p:txBody>
      </p:sp>
    </p:spTree>
    <p:extLst>
      <p:ext uri="{BB962C8B-B14F-4D97-AF65-F5344CB8AC3E}">
        <p14:creationId xmlns:p14="http://schemas.microsoft.com/office/powerpoint/2010/main" val="1305006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53B67-2917-AA86-882E-27096AAB4F66}"/>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4152653A-D4B3-CA22-2054-952FAAFD72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a:extLst>
              <a:ext uri="{FF2B5EF4-FFF2-40B4-BE49-F238E27FC236}">
                <a16:creationId xmlns:a16="http://schemas.microsoft.com/office/drawing/2014/main" id="{8B04DDBD-67A4-20E8-6A9F-0A4B7D063C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Date Placeholder 4">
            <a:extLst>
              <a:ext uri="{FF2B5EF4-FFF2-40B4-BE49-F238E27FC236}">
                <a16:creationId xmlns:a16="http://schemas.microsoft.com/office/drawing/2014/main" id="{BA965706-8F65-A33B-B567-11C8D1191D80}"/>
              </a:ext>
            </a:extLst>
          </p:cNvPr>
          <p:cNvSpPr>
            <a:spLocks noGrp="1"/>
          </p:cNvSpPr>
          <p:nvPr>
            <p:ph type="dt" sz="half" idx="10"/>
          </p:nvPr>
        </p:nvSpPr>
        <p:spPr/>
        <p:txBody>
          <a:bodyPr/>
          <a:lstStyle/>
          <a:p>
            <a:fld id="{18069855-9141-4E94-BC22-6CED9FA89384}" type="datetimeFigureOut">
              <a:rPr lang="lt-LT" smtClean="0"/>
              <a:t>2024-09-16</a:t>
            </a:fld>
            <a:endParaRPr lang="lt-LT"/>
          </a:p>
        </p:txBody>
      </p:sp>
      <p:sp>
        <p:nvSpPr>
          <p:cNvPr id="6" name="Footer Placeholder 5">
            <a:extLst>
              <a:ext uri="{FF2B5EF4-FFF2-40B4-BE49-F238E27FC236}">
                <a16:creationId xmlns:a16="http://schemas.microsoft.com/office/drawing/2014/main" id="{B6993606-F04D-26DD-441A-1999C37668D4}"/>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A44E7088-C97A-F96F-5883-1865E3E78449}"/>
              </a:ext>
            </a:extLst>
          </p:cNvPr>
          <p:cNvSpPr>
            <a:spLocks noGrp="1"/>
          </p:cNvSpPr>
          <p:nvPr>
            <p:ph type="sldNum" sz="quarter" idx="12"/>
          </p:nvPr>
        </p:nvSpPr>
        <p:spPr/>
        <p:txBody>
          <a:bodyPr/>
          <a:lstStyle/>
          <a:p>
            <a:fld id="{C0378201-CC0D-4EAA-A889-A4BD39BB41E5}" type="slidenum">
              <a:rPr lang="lt-LT" smtClean="0"/>
              <a:t>‹#›</a:t>
            </a:fld>
            <a:endParaRPr lang="lt-LT"/>
          </a:p>
        </p:txBody>
      </p:sp>
    </p:spTree>
    <p:extLst>
      <p:ext uri="{BB962C8B-B14F-4D97-AF65-F5344CB8AC3E}">
        <p14:creationId xmlns:p14="http://schemas.microsoft.com/office/powerpoint/2010/main" val="119733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EDEDD-D457-7760-22ED-5C24BB4A5724}"/>
              </a:ext>
            </a:extLst>
          </p:cNvPr>
          <p:cNvSpPr>
            <a:spLocks noGrp="1"/>
          </p:cNvSpPr>
          <p:nvPr>
            <p:ph type="title"/>
          </p:nvPr>
        </p:nvSpPr>
        <p:spPr>
          <a:xfrm>
            <a:off x="839788" y="365125"/>
            <a:ext cx="10515600" cy="1325563"/>
          </a:xfrm>
        </p:spPr>
        <p:txBody>
          <a:bodyPr/>
          <a:lstStyle/>
          <a:p>
            <a:r>
              <a:rPr lang="en-US"/>
              <a:t>Click to edit Master title style</a:t>
            </a:r>
            <a:endParaRPr lang="lt-LT"/>
          </a:p>
        </p:txBody>
      </p:sp>
      <p:sp>
        <p:nvSpPr>
          <p:cNvPr id="3" name="Text Placeholder 2">
            <a:extLst>
              <a:ext uri="{FF2B5EF4-FFF2-40B4-BE49-F238E27FC236}">
                <a16:creationId xmlns:a16="http://schemas.microsoft.com/office/drawing/2014/main" id="{AA10B85C-6974-7CDB-CC66-B56AA13961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B53D33-E133-D3A1-A20C-C749F2F5A8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a:extLst>
              <a:ext uri="{FF2B5EF4-FFF2-40B4-BE49-F238E27FC236}">
                <a16:creationId xmlns:a16="http://schemas.microsoft.com/office/drawing/2014/main" id="{48CD14B1-6FDB-AC8C-B643-FFE573F484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35358C-D24A-2B96-B3F0-D0D0B6EBC5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Date Placeholder 6">
            <a:extLst>
              <a:ext uri="{FF2B5EF4-FFF2-40B4-BE49-F238E27FC236}">
                <a16:creationId xmlns:a16="http://schemas.microsoft.com/office/drawing/2014/main" id="{D79E834F-9F94-77FF-2CA7-52CD690A27B1}"/>
              </a:ext>
            </a:extLst>
          </p:cNvPr>
          <p:cNvSpPr>
            <a:spLocks noGrp="1"/>
          </p:cNvSpPr>
          <p:nvPr>
            <p:ph type="dt" sz="half" idx="10"/>
          </p:nvPr>
        </p:nvSpPr>
        <p:spPr/>
        <p:txBody>
          <a:bodyPr/>
          <a:lstStyle/>
          <a:p>
            <a:fld id="{18069855-9141-4E94-BC22-6CED9FA89384}" type="datetimeFigureOut">
              <a:rPr lang="lt-LT" smtClean="0"/>
              <a:t>2024-09-16</a:t>
            </a:fld>
            <a:endParaRPr lang="lt-LT"/>
          </a:p>
        </p:txBody>
      </p:sp>
      <p:sp>
        <p:nvSpPr>
          <p:cNvPr id="8" name="Footer Placeholder 7">
            <a:extLst>
              <a:ext uri="{FF2B5EF4-FFF2-40B4-BE49-F238E27FC236}">
                <a16:creationId xmlns:a16="http://schemas.microsoft.com/office/drawing/2014/main" id="{7F27A0EF-933C-19B6-B6B8-F46D2A748345}"/>
              </a:ext>
            </a:extLst>
          </p:cNvPr>
          <p:cNvSpPr>
            <a:spLocks noGrp="1"/>
          </p:cNvSpPr>
          <p:nvPr>
            <p:ph type="ftr" sz="quarter" idx="11"/>
          </p:nvPr>
        </p:nvSpPr>
        <p:spPr/>
        <p:txBody>
          <a:bodyPr/>
          <a:lstStyle/>
          <a:p>
            <a:endParaRPr lang="lt-LT"/>
          </a:p>
        </p:txBody>
      </p:sp>
      <p:sp>
        <p:nvSpPr>
          <p:cNvPr id="9" name="Slide Number Placeholder 8">
            <a:extLst>
              <a:ext uri="{FF2B5EF4-FFF2-40B4-BE49-F238E27FC236}">
                <a16:creationId xmlns:a16="http://schemas.microsoft.com/office/drawing/2014/main" id="{783480CA-9CCB-647E-A38F-A251400D7F72}"/>
              </a:ext>
            </a:extLst>
          </p:cNvPr>
          <p:cNvSpPr>
            <a:spLocks noGrp="1"/>
          </p:cNvSpPr>
          <p:nvPr>
            <p:ph type="sldNum" sz="quarter" idx="12"/>
          </p:nvPr>
        </p:nvSpPr>
        <p:spPr/>
        <p:txBody>
          <a:bodyPr/>
          <a:lstStyle/>
          <a:p>
            <a:fld id="{C0378201-CC0D-4EAA-A889-A4BD39BB41E5}" type="slidenum">
              <a:rPr lang="lt-LT" smtClean="0"/>
              <a:t>‹#›</a:t>
            </a:fld>
            <a:endParaRPr lang="lt-LT"/>
          </a:p>
        </p:txBody>
      </p:sp>
    </p:spTree>
    <p:extLst>
      <p:ext uri="{BB962C8B-B14F-4D97-AF65-F5344CB8AC3E}">
        <p14:creationId xmlns:p14="http://schemas.microsoft.com/office/powerpoint/2010/main" val="3520127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B7065-4C7A-A665-B3C3-6E1C6FC704C8}"/>
              </a:ext>
            </a:extLst>
          </p:cNvPr>
          <p:cNvSpPr>
            <a:spLocks noGrp="1"/>
          </p:cNvSpPr>
          <p:nvPr>
            <p:ph type="title"/>
          </p:nvPr>
        </p:nvSpPr>
        <p:spPr/>
        <p:txBody>
          <a:bodyPr/>
          <a:lstStyle/>
          <a:p>
            <a:r>
              <a:rPr lang="en-US"/>
              <a:t>Click to edit Master title style</a:t>
            </a:r>
            <a:endParaRPr lang="lt-LT"/>
          </a:p>
        </p:txBody>
      </p:sp>
      <p:sp>
        <p:nvSpPr>
          <p:cNvPr id="3" name="Date Placeholder 2">
            <a:extLst>
              <a:ext uri="{FF2B5EF4-FFF2-40B4-BE49-F238E27FC236}">
                <a16:creationId xmlns:a16="http://schemas.microsoft.com/office/drawing/2014/main" id="{AE56CE1E-DDF0-9518-E833-3ABD667CB27F}"/>
              </a:ext>
            </a:extLst>
          </p:cNvPr>
          <p:cNvSpPr>
            <a:spLocks noGrp="1"/>
          </p:cNvSpPr>
          <p:nvPr>
            <p:ph type="dt" sz="half" idx="10"/>
          </p:nvPr>
        </p:nvSpPr>
        <p:spPr/>
        <p:txBody>
          <a:bodyPr/>
          <a:lstStyle/>
          <a:p>
            <a:fld id="{18069855-9141-4E94-BC22-6CED9FA89384}" type="datetimeFigureOut">
              <a:rPr lang="lt-LT" smtClean="0"/>
              <a:t>2024-09-16</a:t>
            </a:fld>
            <a:endParaRPr lang="lt-LT"/>
          </a:p>
        </p:txBody>
      </p:sp>
      <p:sp>
        <p:nvSpPr>
          <p:cNvPr id="4" name="Footer Placeholder 3">
            <a:extLst>
              <a:ext uri="{FF2B5EF4-FFF2-40B4-BE49-F238E27FC236}">
                <a16:creationId xmlns:a16="http://schemas.microsoft.com/office/drawing/2014/main" id="{FC4BC1D0-C4AC-4BBE-8764-3FCFF82D3BC8}"/>
              </a:ext>
            </a:extLst>
          </p:cNvPr>
          <p:cNvSpPr>
            <a:spLocks noGrp="1"/>
          </p:cNvSpPr>
          <p:nvPr>
            <p:ph type="ftr" sz="quarter" idx="11"/>
          </p:nvPr>
        </p:nvSpPr>
        <p:spPr/>
        <p:txBody>
          <a:bodyPr/>
          <a:lstStyle/>
          <a:p>
            <a:endParaRPr lang="lt-LT"/>
          </a:p>
        </p:txBody>
      </p:sp>
      <p:sp>
        <p:nvSpPr>
          <p:cNvPr id="5" name="Slide Number Placeholder 4">
            <a:extLst>
              <a:ext uri="{FF2B5EF4-FFF2-40B4-BE49-F238E27FC236}">
                <a16:creationId xmlns:a16="http://schemas.microsoft.com/office/drawing/2014/main" id="{B3956A37-3705-FC47-20BA-8FAAA8649E81}"/>
              </a:ext>
            </a:extLst>
          </p:cNvPr>
          <p:cNvSpPr>
            <a:spLocks noGrp="1"/>
          </p:cNvSpPr>
          <p:nvPr>
            <p:ph type="sldNum" sz="quarter" idx="12"/>
          </p:nvPr>
        </p:nvSpPr>
        <p:spPr/>
        <p:txBody>
          <a:bodyPr/>
          <a:lstStyle/>
          <a:p>
            <a:fld id="{C0378201-CC0D-4EAA-A889-A4BD39BB41E5}" type="slidenum">
              <a:rPr lang="lt-LT" smtClean="0"/>
              <a:t>‹#›</a:t>
            </a:fld>
            <a:endParaRPr lang="lt-LT"/>
          </a:p>
        </p:txBody>
      </p:sp>
    </p:spTree>
    <p:extLst>
      <p:ext uri="{BB962C8B-B14F-4D97-AF65-F5344CB8AC3E}">
        <p14:creationId xmlns:p14="http://schemas.microsoft.com/office/powerpoint/2010/main" val="575895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58404E-BAEF-4CF6-054C-7606A54B21A8}"/>
              </a:ext>
            </a:extLst>
          </p:cNvPr>
          <p:cNvSpPr>
            <a:spLocks noGrp="1"/>
          </p:cNvSpPr>
          <p:nvPr>
            <p:ph type="dt" sz="half" idx="10"/>
          </p:nvPr>
        </p:nvSpPr>
        <p:spPr/>
        <p:txBody>
          <a:bodyPr/>
          <a:lstStyle/>
          <a:p>
            <a:fld id="{18069855-9141-4E94-BC22-6CED9FA89384}" type="datetimeFigureOut">
              <a:rPr lang="lt-LT" smtClean="0"/>
              <a:t>2024-09-16</a:t>
            </a:fld>
            <a:endParaRPr lang="lt-LT"/>
          </a:p>
        </p:txBody>
      </p:sp>
      <p:sp>
        <p:nvSpPr>
          <p:cNvPr id="3" name="Footer Placeholder 2">
            <a:extLst>
              <a:ext uri="{FF2B5EF4-FFF2-40B4-BE49-F238E27FC236}">
                <a16:creationId xmlns:a16="http://schemas.microsoft.com/office/drawing/2014/main" id="{503D080F-83D4-71B8-6251-57E40B2BA9B7}"/>
              </a:ext>
            </a:extLst>
          </p:cNvPr>
          <p:cNvSpPr>
            <a:spLocks noGrp="1"/>
          </p:cNvSpPr>
          <p:nvPr>
            <p:ph type="ftr" sz="quarter" idx="11"/>
          </p:nvPr>
        </p:nvSpPr>
        <p:spPr/>
        <p:txBody>
          <a:bodyPr/>
          <a:lstStyle/>
          <a:p>
            <a:endParaRPr lang="lt-LT"/>
          </a:p>
        </p:txBody>
      </p:sp>
      <p:sp>
        <p:nvSpPr>
          <p:cNvPr id="4" name="Slide Number Placeholder 3">
            <a:extLst>
              <a:ext uri="{FF2B5EF4-FFF2-40B4-BE49-F238E27FC236}">
                <a16:creationId xmlns:a16="http://schemas.microsoft.com/office/drawing/2014/main" id="{079B9EFF-4F51-25BA-DD37-DE871D1D38FD}"/>
              </a:ext>
            </a:extLst>
          </p:cNvPr>
          <p:cNvSpPr>
            <a:spLocks noGrp="1"/>
          </p:cNvSpPr>
          <p:nvPr>
            <p:ph type="sldNum" sz="quarter" idx="12"/>
          </p:nvPr>
        </p:nvSpPr>
        <p:spPr/>
        <p:txBody>
          <a:bodyPr/>
          <a:lstStyle/>
          <a:p>
            <a:fld id="{C0378201-CC0D-4EAA-A889-A4BD39BB41E5}" type="slidenum">
              <a:rPr lang="lt-LT" smtClean="0"/>
              <a:t>‹#›</a:t>
            </a:fld>
            <a:endParaRPr lang="lt-LT"/>
          </a:p>
        </p:txBody>
      </p:sp>
    </p:spTree>
    <p:extLst>
      <p:ext uri="{BB962C8B-B14F-4D97-AF65-F5344CB8AC3E}">
        <p14:creationId xmlns:p14="http://schemas.microsoft.com/office/powerpoint/2010/main" val="3017289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58E92-FBA2-A99A-54B7-EE53E5D0F7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Content Placeholder 2">
            <a:extLst>
              <a:ext uri="{FF2B5EF4-FFF2-40B4-BE49-F238E27FC236}">
                <a16:creationId xmlns:a16="http://schemas.microsoft.com/office/drawing/2014/main" id="{E0E98257-AED8-4FB6-380B-3BB669A4D4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a:extLst>
              <a:ext uri="{FF2B5EF4-FFF2-40B4-BE49-F238E27FC236}">
                <a16:creationId xmlns:a16="http://schemas.microsoft.com/office/drawing/2014/main" id="{B5767FAE-5D09-C766-7848-641A1CE47F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AB46DF-E2EA-D725-3B8A-96588B0F97F5}"/>
              </a:ext>
            </a:extLst>
          </p:cNvPr>
          <p:cNvSpPr>
            <a:spLocks noGrp="1"/>
          </p:cNvSpPr>
          <p:nvPr>
            <p:ph type="dt" sz="half" idx="10"/>
          </p:nvPr>
        </p:nvSpPr>
        <p:spPr/>
        <p:txBody>
          <a:bodyPr/>
          <a:lstStyle/>
          <a:p>
            <a:fld id="{18069855-9141-4E94-BC22-6CED9FA89384}" type="datetimeFigureOut">
              <a:rPr lang="lt-LT" smtClean="0"/>
              <a:t>2024-09-16</a:t>
            </a:fld>
            <a:endParaRPr lang="lt-LT"/>
          </a:p>
        </p:txBody>
      </p:sp>
      <p:sp>
        <p:nvSpPr>
          <p:cNvPr id="6" name="Footer Placeholder 5">
            <a:extLst>
              <a:ext uri="{FF2B5EF4-FFF2-40B4-BE49-F238E27FC236}">
                <a16:creationId xmlns:a16="http://schemas.microsoft.com/office/drawing/2014/main" id="{DAA550CC-34AF-0A82-6F4D-C38EED6C1862}"/>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F7CC0707-3D7B-9DD9-787D-AF2048DDAB35}"/>
              </a:ext>
            </a:extLst>
          </p:cNvPr>
          <p:cNvSpPr>
            <a:spLocks noGrp="1"/>
          </p:cNvSpPr>
          <p:nvPr>
            <p:ph type="sldNum" sz="quarter" idx="12"/>
          </p:nvPr>
        </p:nvSpPr>
        <p:spPr/>
        <p:txBody>
          <a:bodyPr/>
          <a:lstStyle/>
          <a:p>
            <a:fld id="{C0378201-CC0D-4EAA-A889-A4BD39BB41E5}" type="slidenum">
              <a:rPr lang="lt-LT" smtClean="0"/>
              <a:t>‹#›</a:t>
            </a:fld>
            <a:endParaRPr lang="lt-LT"/>
          </a:p>
        </p:txBody>
      </p:sp>
    </p:spTree>
    <p:extLst>
      <p:ext uri="{BB962C8B-B14F-4D97-AF65-F5344CB8AC3E}">
        <p14:creationId xmlns:p14="http://schemas.microsoft.com/office/powerpoint/2010/main" val="718083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ADF5C-0A49-1046-A4C4-3217DDA714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Picture Placeholder 2">
            <a:extLst>
              <a:ext uri="{FF2B5EF4-FFF2-40B4-BE49-F238E27FC236}">
                <a16:creationId xmlns:a16="http://schemas.microsoft.com/office/drawing/2014/main" id="{2AC3E032-D037-EB7D-4B8C-040CD06B13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a:extLst>
              <a:ext uri="{FF2B5EF4-FFF2-40B4-BE49-F238E27FC236}">
                <a16:creationId xmlns:a16="http://schemas.microsoft.com/office/drawing/2014/main" id="{EF6C0716-DF1E-66EB-6341-017435DBC5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11F2D3-4293-63C1-B3A2-20F2AFD99D2C}"/>
              </a:ext>
            </a:extLst>
          </p:cNvPr>
          <p:cNvSpPr>
            <a:spLocks noGrp="1"/>
          </p:cNvSpPr>
          <p:nvPr>
            <p:ph type="dt" sz="half" idx="10"/>
          </p:nvPr>
        </p:nvSpPr>
        <p:spPr/>
        <p:txBody>
          <a:bodyPr/>
          <a:lstStyle/>
          <a:p>
            <a:fld id="{18069855-9141-4E94-BC22-6CED9FA89384}" type="datetimeFigureOut">
              <a:rPr lang="lt-LT" smtClean="0"/>
              <a:t>2024-09-16</a:t>
            </a:fld>
            <a:endParaRPr lang="lt-LT"/>
          </a:p>
        </p:txBody>
      </p:sp>
      <p:sp>
        <p:nvSpPr>
          <p:cNvPr id="6" name="Footer Placeholder 5">
            <a:extLst>
              <a:ext uri="{FF2B5EF4-FFF2-40B4-BE49-F238E27FC236}">
                <a16:creationId xmlns:a16="http://schemas.microsoft.com/office/drawing/2014/main" id="{8B656061-A49D-3213-EC91-6F84E67A2DB6}"/>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61FE4FDF-A44E-D322-A31E-A2D472324C6E}"/>
              </a:ext>
            </a:extLst>
          </p:cNvPr>
          <p:cNvSpPr>
            <a:spLocks noGrp="1"/>
          </p:cNvSpPr>
          <p:nvPr>
            <p:ph type="sldNum" sz="quarter" idx="12"/>
          </p:nvPr>
        </p:nvSpPr>
        <p:spPr/>
        <p:txBody>
          <a:bodyPr/>
          <a:lstStyle/>
          <a:p>
            <a:fld id="{C0378201-CC0D-4EAA-A889-A4BD39BB41E5}" type="slidenum">
              <a:rPr lang="lt-LT" smtClean="0"/>
              <a:t>‹#›</a:t>
            </a:fld>
            <a:endParaRPr lang="lt-LT"/>
          </a:p>
        </p:txBody>
      </p:sp>
    </p:spTree>
    <p:extLst>
      <p:ext uri="{BB962C8B-B14F-4D97-AF65-F5344CB8AC3E}">
        <p14:creationId xmlns:p14="http://schemas.microsoft.com/office/powerpoint/2010/main" val="3087858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CD51B4-3026-3ACD-B4BB-E7415930E6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a:extLst>
              <a:ext uri="{FF2B5EF4-FFF2-40B4-BE49-F238E27FC236}">
                <a16:creationId xmlns:a16="http://schemas.microsoft.com/office/drawing/2014/main" id="{DC5D4B1E-2BFC-C4E9-3569-37EDF98669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C9714301-1730-94AE-41BE-B42847542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069855-9141-4E94-BC22-6CED9FA89384}" type="datetimeFigureOut">
              <a:rPr lang="lt-LT" smtClean="0"/>
              <a:t>2024-09-16</a:t>
            </a:fld>
            <a:endParaRPr lang="lt-LT"/>
          </a:p>
        </p:txBody>
      </p:sp>
      <p:sp>
        <p:nvSpPr>
          <p:cNvPr id="5" name="Footer Placeholder 4">
            <a:extLst>
              <a:ext uri="{FF2B5EF4-FFF2-40B4-BE49-F238E27FC236}">
                <a16:creationId xmlns:a16="http://schemas.microsoft.com/office/drawing/2014/main" id="{D45A0826-58CF-975D-21B8-F5152B6F37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B3E4817C-FFDE-3454-CA5D-2F6C679E31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378201-CC0D-4EAA-A889-A4BD39BB41E5}" type="slidenum">
              <a:rPr lang="lt-LT" smtClean="0"/>
              <a:t>‹#›</a:t>
            </a:fld>
            <a:endParaRPr lang="lt-LT"/>
          </a:p>
        </p:txBody>
      </p:sp>
    </p:spTree>
    <p:extLst>
      <p:ext uri="{BB962C8B-B14F-4D97-AF65-F5344CB8AC3E}">
        <p14:creationId xmlns:p14="http://schemas.microsoft.com/office/powerpoint/2010/main" val="1637200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microsoft.com/office/2007/relationships/media" Target="../media/media3.wav"/><Relationship Id="rId7"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wav"/><Relationship Id="rId5" Type="http://schemas.microsoft.com/office/2007/relationships/media" Target="../media/media4.wav"/><Relationship Id="rId4" Type="http://schemas.openxmlformats.org/officeDocument/2006/relationships/audio" Target="../media/media3.wav"/><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image" Target="../media/image83.gif"/><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svg"/></Relationships>
</file>

<file path=ppt/slides/_rels/slide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0CBD4-4864-61BF-97E1-92B405E576A3}"/>
              </a:ext>
            </a:extLst>
          </p:cNvPr>
          <p:cNvSpPr>
            <a:spLocks noGrp="1"/>
          </p:cNvSpPr>
          <p:nvPr>
            <p:ph type="title"/>
          </p:nvPr>
        </p:nvSpPr>
        <p:spPr>
          <a:xfrm>
            <a:off x="831850" y="1710581"/>
            <a:ext cx="10515600" cy="1851643"/>
          </a:xfrm>
        </p:spPr>
        <p:txBody>
          <a:bodyPr/>
          <a:lstStyle/>
          <a:p>
            <a:r>
              <a:rPr lang="pl-PL" dirty="0"/>
              <a:t>Materiały dydaktyczne dla uczniów klas 1-4</a:t>
            </a:r>
            <a:endParaRPr lang="lt-LT" dirty="0"/>
          </a:p>
        </p:txBody>
      </p:sp>
      <p:sp>
        <p:nvSpPr>
          <p:cNvPr id="3" name="Text Placeholder 2">
            <a:extLst>
              <a:ext uri="{FF2B5EF4-FFF2-40B4-BE49-F238E27FC236}">
                <a16:creationId xmlns:a16="http://schemas.microsoft.com/office/drawing/2014/main" id="{82273AD6-98A0-6479-6DA6-E143BDE450CF}"/>
              </a:ext>
            </a:extLst>
          </p:cNvPr>
          <p:cNvSpPr>
            <a:spLocks noGrp="1"/>
          </p:cNvSpPr>
          <p:nvPr>
            <p:ph type="body" idx="1"/>
          </p:nvPr>
        </p:nvSpPr>
        <p:spPr>
          <a:xfrm>
            <a:off x="879206" y="3571086"/>
            <a:ext cx="10515600" cy="945489"/>
          </a:xfrm>
        </p:spPr>
        <p:txBody>
          <a:bodyPr/>
          <a:lstStyle/>
          <a:p>
            <a:r>
              <a:rPr lang="pl-PL" dirty="0"/>
              <a:t>Klasy 1-4</a:t>
            </a:r>
          </a:p>
        </p:txBody>
      </p:sp>
      <p:grpSp>
        <p:nvGrpSpPr>
          <p:cNvPr id="17" name="Group 16">
            <a:extLst>
              <a:ext uri="{FF2B5EF4-FFF2-40B4-BE49-F238E27FC236}">
                <a16:creationId xmlns:a16="http://schemas.microsoft.com/office/drawing/2014/main" id="{EF39B1FB-3117-45AB-7070-1F38D5986F3D}"/>
              </a:ext>
            </a:extLst>
          </p:cNvPr>
          <p:cNvGrpSpPr/>
          <p:nvPr/>
        </p:nvGrpSpPr>
        <p:grpSpPr>
          <a:xfrm>
            <a:off x="1009139" y="4633193"/>
            <a:ext cx="10385667" cy="1575785"/>
            <a:chOff x="1009139" y="4796695"/>
            <a:chExt cx="10385667" cy="1575785"/>
          </a:xfrm>
        </p:grpSpPr>
        <p:pic>
          <p:nvPicPr>
            <p:cNvPr id="5" name="Picture 4" descr="A red and white emblem with an axe and a red shield&#10;&#10;Description automatically generated">
              <a:extLst>
                <a:ext uri="{FF2B5EF4-FFF2-40B4-BE49-F238E27FC236}">
                  <a16:creationId xmlns:a16="http://schemas.microsoft.com/office/drawing/2014/main" id="{839678F5-9B1D-8852-E4A4-698E72E98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4296" y="4796695"/>
              <a:ext cx="1706398" cy="1575785"/>
            </a:xfrm>
            <a:prstGeom prst="rect">
              <a:avLst/>
            </a:prstGeom>
          </p:spPr>
        </p:pic>
        <p:pic>
          <p:nvPicPr>
            <p:cNvPr id="7" name="Graphic 6">
              <a:extLst>
                <a:ext uri="{FF2B5EF4-FFF2-40B4-BE49-F238E27FC236}">
                  <a16:creationId xmlns:a16="http://schemas.microsoft.com/office/drawing/2014/main" id="{BF106240-06C2-D562-E4D7-0580F87356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9139" y="4904451"/>
              <a:ext cx="1078836" cy="1360272"/>
            </a:xfrm>
            <a:prstGeom prst="rect">
              <a:avLst/>
            </a:prstGeom>
          </p:spPr>
        </p:pic>
        <p:pic>
          <p:nvPicPr>
            <p:cNvPr id="10" name="Graphic 9">
              <a:extLst>
                <a:ext uri="{FF2B5EF4-FFF2-40B4-BE49-F238E27FC236}">
                  <a16:creationId xmlns:a16="http://schemas.microsoft.com/office/drawing/2014/main" id="{7B8A6868-93B3-8732-1FFB-5D0751FD5B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07015" y="4942837"/>
              <a:ext cx="1145277" cy="1283500"/>
            </a:xfrm>
            <a:prstGeom prst="rect">
              <a:avLst/>
            </a:prstGeom>
          </p:spPr>
        </p:pic>
        <p:pic>
          <p:nvPicPr>
            <p:cNvPr id="14" name="Graphic 13">
              <a:extLst>
                <a:ext uri="{FF2B5EF4-FFF2-40B4-BE49-F238E27FC236}">
                  <a16:creationId xmlns:a16="http://schemas.microsoft.com/office/drawing/2014/main" id="{8C6E6D50-38D6-03B7-D5F1-553E428427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08614" y="5195968"/>
              <a:ext cx="3886192" cy="777238"/>
            </a:xfrm>
            <a:prstGeom prst="rect">
              <a:avLst/>
            </a:prstGeom>
          </p:spPr>
        </p:pic>
      </p:grpSp>
    </p:spTree>
    <p:extLst>
      <p:ext uri="{BB962C8B-B14F-4D97-AF65-F5344CB8AC3E}">
        <p14:creationId xmlns:p14="http://schemas.microsoft.com/office/powerpoint/2010/main" val="216335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6FC1AA-94B2-F774-CBD6-16A9719276E7}"/>
              </a:ext>
            </a:extLst>
          </p:cNvPr>
          <p:cNvSpPr>
            <a:spLocks noGrp="1"/>
          </p:cNvSpPr>
          <p:nvPr>
            <p:ph type="title"/>
          </p:nvPr>
        </p:nvSpPr>
        <p:spPr>
          <a:xfrm>
            <a:off x="761995" y="307447"/>
            <a:ext cx="10693884" cy="1109932"/>
          </a:xfrm>
        </p:spPr>
        <p:txBody>
          <a:bodyPr anchor="ctr">
            <a:normAutofit/>
          </a:bodyPr>
          <a:lstStyle/>
          <a:p>
            <a:r>
              <a:rPr lang="lt-LT" sz="3600" b="1" dirty="0"/>
              <a:t>Promieniowanie jonizujące w środowisku</a:t>
            </a:r>
          </a:p>
        </p:txBody>
      </p:sp>
      <p:pic>
        <p:nvPicPr>
          <p:cNvPr id="5" name="Picture 4" descr="A diagram of energy and energy&#10;&#10;Description automatically generated">
            <a:extLst>
              <a:ext uri="{FF2B5EF4-FFF2-40B4-BE49-F238E27FC236}">
                <a16:creationId xmlns:a16="http://schemas.microsoft.com/office/drawing/2014/main" id="{B688A960-7964-5E9A-B630-C9C2A4039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1"/>
            <a:ext cx="5804955" cy="3265287"/>
          </a:xfrm>
          <a:prstGeom prst="rect">
            <a:avLst/>
          </a:prstGeom>
        </p:spPr>
      </p:pic>
      <p:sp>
        <p:nvSpPr>
          <p:cNvPr id="3" name="Content Placeholder 2">
            <a:extLst>
              <a:ext uri="{FF2B5EF4-FFF2-40B4-BE49-F238E27FC236}">
                <a16:creationId xmlns:a16="http://schemas.microsoft.com/office/drawing/2014/main" id="{A39E7A22-6CD4-C81F-AE92-EC7F09F97D88}"/>
              </a:ext>
            </a:extLst>
          </p:cNvPr>
          <p:cNvSpPr>
            <a:spLocks noGrp="1"/>
          </p:cNvSpPr>
          <p:nvPr>
            <p:ph idx="1"/>
          </p:nvPr>
        </p:nvSpPr>
        <p:spPr>
          <a:xfrm>
            <a:off x="7190509" y="2357888"/>
            <a:ext cx="4265370" cy="3902635"/>
          </a:xfrm>
        </p:spPr>
        <p:txBody>
          <a:bodyPr anchor="ctr">
            <a:normAutofit lnSpcReduction="10000"/>
          </a:bodyPr>
          <a:lstStyle/>
          <a:p>
            <a:pPr marL="0" indent="0">
              <a:buNone/>
            </a:pPr>
            <a:r>
              <a:rPr lang="pl-PL" sz="1700" dirty="0"/>
              <a:t>Kiedy liczba protonów i neutronów w jądrze </a:t>
            </a:r>
            <a:r>
              <a:rPr lang="lt-LT" sz="1700" dirty="0" err="1"/>
              <a:t>się</a:t>
            </a:r>
            <a:r>
              <a:rPr lang="lt-LT" sz="1700" dirty="0"/>
              <a:t> </a:t>
            </a:r>
            <a:r>
              <a:rPr lang="pl-PL" sz="1700" dirty="0"/>
              <a:t>różni, jądra są radioaktywne i następuje ich rozpad. Inaczej mówiąc, zamieniają się w coś innego. Rozszczepienie jądra atomowego uwalnia energię i emituje promieniowanie jonizujące. Proces ten nazywany jest </a:t>
            </a:r>
            <a:r>
              <a:rPr lang="pl-PL" sz="1700" b="1" dirty="0"/>
              <a:t>radioaktywnością.</a:t>
            </a:r>
            <a:endParaRPr lang="lt-LT" sz="1700" b="1" dirty="0"/>
          </a:p>
          <a:p>
            <a:pPr marL="0" indent="0">
              <a:buNone/>
            </a:pPr>
            <a:r>
              <a:rPr lang="pl-PL" sz="1700" dirty="0"/>
              <a:t>Promieniowanie jonizujące może być również emitowane przez generatory, takie jak różne urządzenia rentgenowskie. Na czym więc polega różnica? Generator jest urządzeniem, tak więc gdy aparaty rentgenowskie zostaną wyłączone, nie będą emitowały promieniowania jonizującego.</a:t>
            </a:r>
          </a:p>
          <a:p>
            <a:endParaRPr lang="lt-LT" sz="1700" dirty="0"/>
          </a:p>
        </p:txBody>
      </p:sp>
    </p:spTree>
    <p:extLst>
      <p:ext uri="{BB962C8B-B14F-4D97-AF65-F5344CB8AC3E}">
        <p14:creationId xmlns:p14="http://schemas.microsoft.com/office/powerpoint/2010/main" val="3853297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84DAD1-1388-F4FE-1B01-BE1BBA395814}"/>
              </a:ext>
            </a:extLst>
          </p:cNvPr>
          <p:cNvSpPr>
            <a:spLocks noGrp="1"/>
          </p:cNvSpPr>
          <p:nvPr>
            <p:ph type="title"/>
          </p:nvPr>
        </p:nvSpPr>
        <p:spPr>
          <a:xfrm>
            <a:off x="761995" y="307447"/>
            <a:ext cx="10693884" cy="1109932"/>
          </a:xfrm>
        </p:spPr>
        <p:txBody>
          <a:bodyPr anchor="ctr">
            <a:normAutofit/>
          </a:bodyPr>
          <a:lstStyle/>
          <a:p>
            <a:r>
              <a:rPr lang="lt-LT" sz="3600" b="1" dirty="0"/>
              <a:t>Promieniowanie jonizujące w środowisku</a:t>
            </a:r>
          </a:p>
        </p:txBody>
      </p:sp>
      <p:pic>
        <p:nvPicPr>
          <p:cNvPr id="5" name="Picture 4" descr="A diagram of a glass door&#10;&#10;Description automatically generated">
            <a:extLst>
              <a:ext uri="{FF2B5EF4-FFF2-40B4-BE49-F238E27FC236}">
                <a16:creationId xmlns:a16="http://schemas.microsoft.com/office/drawing/2014/main" id="{11817D57-BA6D-1E1E-D279-33E03A9FC5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F1041AD2-266E-7BFE-606A-068B5B0BA110}"/>
              </a:ext>
            </a:extLst>
          </p:cNvPr>
          <p:cNvSpPr>
            <a:spLocks noGrp="1"/>
          </p:cNvSpPr>
          <p:nvPr>
            <p:ph idx="1"/>
          </p:nvPr>
        </p:nvSpPr>
        <p:spPr>
          <a:xfrm>
            <a:off x="7190509" y="2357888"/>
            <a:ext cx="4265370" cy="3902635"/>
          </a:xfrm>
        </p:spPr>
        <p:txBody>
          <a:bodyPr anchor="ctr">
            <a:normAutofit/>
          </a:bodyPr>
          <a:lstStyle/>
          <a:p>
            <a:pPr marL="0" indent="0">
              <a:buNone/>
            </a:pPr>
            <a:r>
              <a:rPr lang="pl-PL" sz="2000" dirty="0"/>
              <a:t>Rodzaje promieniowania jonizującego:  </a:t>
            </a:r>
          </a:p>
          <a:p>
            <a:pPr>
              <a:buFont typeface="Arial" panose="020B0604020202020204" pitchFamily="34" charset="0"/>
              <a:buChar char="•"/>
            </a:pPr>
            <a:r>
              <a:rPr lang="pl-PL" sz="2000" b="1" dirty="0"/>
              <a:t>Promieniowanie alfa  </a:t>
            </a:r>
            <a:endParaRPr lang="pl-PL" sz="2000" dirty="0"/>
          </a:p>
          <a:p>
            <a:pPr>
              <a:buFont typeface="Arial" panose="020B0604020202020204" pitchFamily="34" charset="0"/>
              <a:buChar char="•"/>
            </a:pPr>
            <a:r>
              <a:rPr lang="pl-PL" sz="2000" b="1" dirty="0"/>
              <a:t>Promieniowanie beta  </a:t>
            </a:r>
            <a:endParaRPr lang="pl-PL" sz="2000" dirty="0"/>
          </a:p>
          <a:p>
            <a:pPr>
              <a:buFont typeface="Arial" panose="020B0604020202020204" pitchFamily="34" charset="0"/>
              <a:buChar char="•"/>
            </a:pPr>
            <a:r>
              <a:rPr lang="pl-PL" sz="2000" b="1" dirty="0"/>
              <a:t>Promieniowanie gamma  </a:t>
            </a:r>
            <a:endParaRPr lang="pl-PL" sz="2000" dirty="0"/>
          </a:p>
          <a:p>
            <a:pPr marL="0" indent="0">
              <a:buNone/>
            </a:pPr>
            <a:r>
              <a:rPr lang="pl-PL" sz="2000" dirty="0"/>
              <a:t>Więcej na temat promieniowania dowiesz się w starszych klasach.  </a:t>
            </a:r>
          </a:p>
          <a:p>
            <a:pPr marL="0" indent="0">
              <a:buNone/>
            </a:pPr>
            <a:endParaRPr lang="lt-LT" sz="2000" dirty="0"/>
          </a:p>
        </p:txBody>
      </p:sp>
    </p:spTree>
    <p:extLst>
      <p:ext uri="{BB962C8B-B14F-4D97-AF65-F5344CB8AC3E}">
        <p14:creationId xmlns:p14="http://schemas.microsoft.com/office/powerpoint/2010/main" val="2748830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96C2A3-B411-95D7-3E63-8C96646E4AFA}"/>
              </a:ext>
            </a:extLst>
          </p:cNvPr>
          <p:cNvSpPr>
            <a:spLocks noGrp="1"/>
          </p:cNvSpPr>
          <p:nvPr>
            <p:ph type="title"/>
          </p:nvPr>
        </p:nvSpPr>
        <p:spPr>
          <a:xfrm>
            <a:off x="761995" y="307447"/>
            <a:ext cx="10693884" cy="1109932"/>
          </a:xfrm>
        </p:spPr>
        <p:txBody>
          <a:bodyPr anchor="ctr">
            <a:normAutofit/>
          </a:bodyPr>
          <a:lstStyle/>
          <a:p>
            <a:r>
              <a:rPr lang="lt-LT" sz="3600" b="1" dirty="0"/>
              <a:t>Promieniowanie jonizujące w środowisku</a:t>
            </a:r>
          </a:p>
        </p:txBody>
      </p:sp>
      <p:pic>
        <p:nvPicPr>
          <p:cNvPr id="5" name="Picture 4" descr="A cartoon of a child holding a sign&#10;&#10;Description automatically generated">
            <a:extLst>
              <a:ext uri="{FF2B5EF4-FFF2-40B4-BE49-F238E27FC236}">
                <a16:creationId xmlns:a16="http://schemas.microsoft.com/office/drawing/2014/main" id="{D7E99C8B-6AB9-D5C6-0856-179222FEE5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561CB6E9-EB49-1ADA-9F66-32C5CDE307FF}"/>
              </a:ext>
            </a:extLst>
          </p:cNvPr>
          <p:cNvSpPr>
            <a:spLocks noGrp="1"/>
          </p:cNvSpPr>
          <p:nvPr>
            <p:ph idx="1"/>
          </p:nvPr>
        </p:nvSpPr>
        <p:spPr>
          <a:xfrm>
            <a:off x="7190509" y="2357888"/>
            <a:ext cx="4265370" cy="3902635"/>
          </a:xfrm>
        </p:spPr>
        <p:txBody>
          <a:bodyPr anchor="ctr">
            <a:normAutofit/>
          </a:bodyPr>
          <a:lstStyle/>
          <a:p>
            <a:pPr marL="0" indent="0">
              <a:buNone/>
            </a:pPr>
            <a:r>
              <a:rPr lang="pl-PL" sz="2000" b="1" dirty="0"/>
              <a:t>Promieniowanie rentgenowskie, </a:t>
            </a:r>
            <a:r>
              <a:rPr lang="pl-PL" sz="2000" dirty="0"/>
              <a:t>to inny rodzaj promieniowania jonizującego. Ten rodzaj promieniowania jest szeroko stosowany w medycynie. Być może byłeś u lekarza radiologa, który wykonał zdjęcie rentgenowskie twoich kości. </a:t>
            </a:r>
            <a:endParaRPr lang="lt-LT" sz="2000" dirty="0"/>
          </a:p>
        </p:txBody>
      </p:sp>
    </p:spTree>
    <p:extLst>
      <p:ext uri="{BB962C8B-B14F-4D97-AF65-F5344CB8AC3E}">
        <p14:creationId xmlns:p14="http://schemas.microsoft.com/office/powerpoint/2010/main" val="449277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CCFA1C-0924-F749-0CDB-A40A205F0BF3}"/>
              </a:ext>
            </a:extLst>
          </p:cNvPr>
          <p:cNvSpPr>
            <a:spLocks noGrp="1"/>
          </p:cNvSpPr>
          <p:nvPr>
            <p:ph type="title"/>
          </p:nvPr>
        </p:nvSpPr>
        <p:spPr>
          <a:xfrm>
            <a:off x="761995" y="307447"/>
            <a:ext cx="10693884" cy="1109932"/>
          </a:xfrm>
        </p:spPr>
        <p:txBody>
          <a:bodyPr anchor="ctr">
            <a:normAutofit/>
          </a:bodyPr>
          <a:lstStyle/>
          <a:p>
            <a:r>
              <a:rPr lang="lt-LT" sz="3600" b="1" dirty="0"/>
              <a:t>Promieniowanie jonizujące w środowisku</a:t>
            </a:r>
          </a:p>
        </p:txBody>
      </p:sp>
      <p:pic>
        <p:nvPicPr>
          <p:cNvPr id="5" name="Picture 4" descr="A blue suitcase with different items on it&#10;&#10;Description automatically generated">
            <a:extLst>
              <a:ext uri="{FF2B5EF4-FFF2-40B4-BE49-F238E27FC236}">
                <a16:creationId xmlns:a16="http://schemas.microsoft.com/office/drawing/2014/main" id="{A8B2414F-A3DA-2BF7-5A5A-97E21B90A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5FCFC705-CC7A-A472-D99E-CE54C7DAB3E1}"/>
              </a:ext>
            </a:extLst>
          </p:cNvPr>
          <p:cNvSpPr>
            <a:spLocks noGrp="1"/>
          </p:cNvSpPr>
          <p:nvPr>
            <p:ph idx="1"/>
          </p:nvPr>
        </p:nvSpPr>
        <p:spPr>
          <a:xfrm>
            <a:off x="7190509" y="2357888"/>
            <a:ext cx="4265370" cy="3902635"/>
          </a:xfrm>
        </p:spPr>
        <p:txBody>
          <a:bodyPr anchor="ctr">
            <a:normAutofit/>
          </a:bodyPr>
          <a:lstStyle/>
          <a:p>
            <a:pPr marL="0" indent="0">
              <a:buNone/>
            </a:pPr>
            <a:r>
              <a:rPr lang="pl-PL" sz="2000" dirty="0"/>
              <a:t>Urządzenia rentgenowskie są również używane na lotniskach. Urządzenia te pozwalają zajrzeć do wnętrza walizki podróżnej bez jej otwierania.  </a:t>
            </a:r>
          </a:p>
          <a:p>
            <a:pPr marL="0" indent="0">
              <a:buNone/>
            </a:pPr>
            <a:r>
              <a:rPr lang="pl-PL" sz="2000" dirty="0"/>
              <a:t>  </a:t>
            </a:r>
          </a:p>
        </p:txBody>
      </p:sp>
    </p:spTree>
    <p:extLst>
      <p:ext uri="{BB962C8B-B14F-4D97-AF65-F5344CB8AC3E}">
        <p14:creationId xmlns:p14="http://schemas.microsoft.com/office/powerpoint/2010/main" val="2642991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6F021B-B6FD-D485-B2EC-C4AC457D4095}"/>
              </a:ext>
            </a:extLst>
          </p:cNvPr>
          <p:cNvSpPr>
            <a:spLocks noGrp="1"/>
          </p:cNvSpPr>
          <p:nvPr>
            <p:ph type="title"/>
          </p:nvPr>
        </p:nvSpPr>
        <p:spPr>
          <a:xfrm>
            <a:off x="761995" y="307447"/>
            <a:ext cx="10693884" cy="1109932"/>
          </a:xfrm>
        </p:spPr>
        <p:txBody>
          <a:bodyPr anchor="ctr">
            <a:normAutofit/>
          </a:bodyPr>
          <a:lstStyle/>
          <a:p>
            <a:r>
              <a:rPr lang="lt-LT" sz="3600" b="1" dirty="0"/>
              <a:t>Promieniowanie jonizujące w środowisku</a:t>
            </a:r>
          </a:p>
        </p:txBody>
      </p:sp>
      <p:pic>
        <p:nvPicPr>
          <p:cNvPr id="5" name="Picture 4" descr="A blue and green earth with lines and dots&#10;&#10;Description automatically generated with medium confidence">
            <a:extLst>
              <a:ext uri="{FF2B5EF4-FFF2-40B4-BE49-F238E27FC236}">
                <a16:creationId xmlns:a16="http://schemas.microsoft.com/office/drawing/2014/main" id="{994A3100-11B4-9D85-C455-63223D87A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E3A8B0A0-FC87-126B-CDEC-79823B17BE1D}"/>
              </a:ext>
            </a:extLst>
          </p:cNvPr>
          <p:cNvSpPr>
            <a:spLocks noGrp="1"/>
          </p:cNvSpPr>
          <p:nvPr>
            <p:ph idx="1"/>
          </p:nvPr>
        </p:nvSpPr>
        <p:spPr>
          <a:xfrm>
            <a:off x="7190509" y="2357888"/>
            <a:ext cx="4265370" cy="3902635"/>
          </a:xfrm>
        </p:spPr>
        <p:txBody>
          <a:bodyPr anchor="ctr">
            <a:normAutofit/>
          </a:bodyPr>
          <a:lstStyle/>
          <a:p>
            <a:pPr marL="0" indent="0">
              <a:buNone/>
            </a:pPr>
            <a:r>
              <a:rPr lang="pl-PL" sz="1900" dirty="0"/>
              <a:t>Promieniowanie jonizujące występuje także naturalnie w przyrodzie. Na przykład </a:t>
            </a:r>
            <a:r>
              <a:rPr lang="pl-PL" sz="1900" b="1" dirty="0"/>
              <a:t>promienie kosmiczne </a:t>
            </a:r>
            <a:r>
              <a:rPr lang="pl-PL" sz="1900" dirty="0"/>
              <a:t>docierające do Ziemi z kosmosu, a także gaz radon, który jest w ziemi i powietrzu. Promieniowanie jonizujące jest </a:t>
            </a:r>
            <a:r>
              <a:rPr lang="pl-PL" sz="1900" b="1" dirty="0"/>
              <a:t>niewidzialne, niesłyszalne i nie możemy go wyczuć</a:t>
            </a:r>
            <a:r>
              <a:rPr lang="pl-PL" sz="1900" dirty="0"/>
              <a:t>, ponieważ </a:t>
            </a:r>
            <a:r>
              <a:rPr lang="pl-PL" sz="1900" b="1" dirty="0"/>
              <a:t>nie ma ani zapachu, ani smaku</a:t>
            </a:r>
            <a:r>
              <a:rPr lang="pl-PL" sz="1900" dirty="0"/>
              <a:t>.</a:t>
            </a:r>
          </a:p>
          <a:p>
            <a:pPr marL="0" indent="0">
              <a:buNone/>
            </a:pPr>
            <a:r>
              <a:rPr lang="pl-PL" sz="1900" dirty="0"/>
              <a:t>Promieniowanie jonizujące jest bardziej znane jako </a:t>
            </a:r>
            <a:r>
              <a:rPr lang="pl-PL" sz="1900" b="1" dirty="0"/>
              <a:t>radiacja.</a:t>
            </a:r>
            <a:r>
              <a:rPr lang="pl-PL" sz="1900" dirty="0"/>
              <a:t> Promieniowanie jonizujące ma szkodliwy wpływ na ludzki organizm.  </a:t>
            </a:r>
          </a:p>
          <a:p>
            <a:endParaRPr lang="lt-LT" sz="1900" dirty="0"/>
          </a:p>
        </p:txBody>
      </p:sp>
    </p:spTree>
    <p:extLst>
      <p:ext uri="{BB962C8B-B14F-4D97-AF65-F5344CB8AC3E}">
        <p14:creationId xmlns:p14="http://schemas.microsoft.com/office/powerpoint/2010/main" val="4103151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008264-6F59-0438-0FAB-71F03EBF0A7A}"/>
              </a:ext>
            </a:extLst>
          </p:cNvPr>
          <p:cNvSpPr>
            <a:spLocks noGrp="1"/>
          </p:cNvSpPr>
          <p:nvPr>
            <p:ph type="title"/>
          </p:nvPr>
        </p:nvSpPr>
        <p:spPr>
          <a:xfrm>
            <a:off x="761995" y="307447"/>
            <a:ext cx="10693884" cy="1109932"/>
          </a:xfrm>
        </p:spPr>
        <p:txBody>
          <a:bodyPr anchor="ctr">
            <a:normAutofit/>
          </a:bodyPr>
          <a:lstStyle/>
          <a:p>
            <a:r>
              <a:rPr lang="lt-LT" sz="3600" b="1" dirty="0"/>
              <a:t>Promieniowanie jonizujące w środowisku</a:t>
            </a:r>
          </a:p>
        </p:txBody>
      </p:sp>
      <p:pic>
        <p:nvPicPr>
          <p:cNvPr id="5" name="Picture 4" descr="A nuclear plant with smoke coming out of it&#10;&#10;Description automatically generated">
            <a:extLst>
              <a:ext uri="{FF2B5EF4-FFF2-40B4-BE49-F238E27FC236}">
                <a16:creationId xmlns:a16="http://schemas.microsoft.com/office/drawing/2014/main" id="{B75FD152-B156-8B11-833A-4B0CC04720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493B2205-D0CC-8E80-39BD-EA84B9AAC8BB}"/>
              </a:ext>
            </a:extLst>
          </p:cNvPr>
          <p:cNvSpPr>
            <a:spLocks noGrp="1"/>
          </p:cNvSpPr>
          <p:nvPr>
            <p:ph idx="1"/>
          </p:nvPr>
        </p:nvSpPr>
        <p:spPr>
          <a:xfrm>
            <a:off x="7190509" y="2357888"/>
            <a:ext cx="4265370" cy="3902635"/>
          </a:xfrm>
        </p:spPr>
        <p:txBody>
          <a:bodyPr anchor="ctr">
            <a:normAutofit/>
          </a:bodyPr>
          <a:lstStyle/>
          <a:p>
            <a:pPr marL="0" indent="0">
              <a:buNone/>
            </a:pPr>
            <a:r>
              <a:rPr lang="pl-PL" sz="2000" dirty="0"/>
              <a:t>Awaria jądrowa może spowodować uwolnienie do środowiska dużych ilości materiałów radioaktywnych, które emitują promieniowanie jonizujące. </a:t>
            </a:r>
            <a:endParaRPr lang="lt-LT" sz="2000" dirty="0"/>
          </a:p>
          <a:p>
            <a:pPr marL="0" indent="0">
              <a:buNone/>
            </a:pPr>
            <a:r>
              <a:rPr lang="pl-PL" sz="2000" dirty="0"/>
              <a:t>Im więcej materiałów radioaktywnych jest uwalnianych do środowiska, tym większe jest zagrożenie promieniowania jonizującego lub promieniowania dla ludzi i środowiska.  </a:t>
            </a:r>
          </a:p>
          <a:p>
            <a:endParaRPr lang="lt-LT" sz="2000" dirty="0"/>
          </a:p>
        </p:txBody>
      </p:sp>
    </p:spTree>
    <p:extLst>
      <p:ext uri="{BB962C8B-B14F-4D97-AF65-F5344CB8AC3E}">
        <p14:creationId xmlns:p14="http://schemas.microsoft.com/office/powerpoint/2010/main" val="3842629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C67F94-8CA9-B87D-2A0D-D80591712954}"/>
              </a:ext>
            </a:extLst>
          </p:cNvPr>
          <p:cNvSpPr>
            <a:spLocks noGrp="1"/>
          </p:cNvSpPr>
          <p:nvPr>
            <p:ph type="title"/>
          </p:nvPr>
        </p:nvSpPr>
        <p:spPr>
          <a:xfrm>
            <a:off x="761995" y="307447"/>
            <a:ext cx="10693884" cy="1109932"/>
          </a:xfrm>
        </p:spPr>
        <p:txBody>
          <a:bodyPr anchor="ctr">
            <a:normAutofit/>
          </a:bodyPr>
          <a:lstStyle/>
          <a:p>
            <a:r>
              <a:rPr lang="lt-LT" sz="3600" b="1" dirty="0"/>
              <a:t>Promieniowanie jonizujące w środowisku</a:t>
            </a:r>
          </a:p>
        </p:txBody>
      </p:sp>
      <p:pic>
        <p:nvPicPr>
          <p:cNvPr id="5" name="Picture 4" descr="A cartoon of people standing on grass with yellow and black signs&#10;&#10;Description automatically generated">
            <a:extLst>
              <a:ext uri="{FF2B5EF4-FFF2-40B4-BE49-F238E27FC236}">
                <a16:creationId xmlns:a16="http://schemas.microsoft.com/office/drawing/2014/main" id="{67190BD5-7F57-1D7B-7F61-9A034A8F2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1"/>
            <a:ext cx="5804955" cy="3265287"/>
          </a:xfrm>
          <a:prstGeom prst="rect">
            <a:avLst/>
          </a:prstGeom>
        </p:spPr>
      </p:pic>
      <p:sp>
        <p:nvSpPr>
          <p:cNvPr id="3" name="Content Placeholder 2">
            <a:extLst>
              <a:ext uri="{FF2B5EF4-FFF2-40B4-BE49-F238E27FC236}">
                <a16:creationId xmlns:a16="http://schemas.microsoft.com/office/drawing/2014/main" id="{089A1EB2-4F61-36E9-8710-69CC91E6F321}"/>
              </a:ext>
            </a:extLst>
          </p:cNvPr>
          <p:cNvSpPr>
            <a:spLocks noGrp="1"/>
          </p:cNvSpPr>
          <p:nvPr>
            <p:ph idx="1"/>
          </p:nvPr>
        </p:nvSpPr>
        <p:spPr>
          <a:xfrm>
            <a:off x="7190509" y="2357888"/>
            <a:ext cx="4265370" cy="3902635"/>
          </a:xfrm>
        </p:spPr>
        <p:txBody>
          <a:bodyPr anchor="ctr">
            <a:normAutofit/>
          </a:bodyPr>
          <a:lstStyle/>
          <a:p>
            <a:pPr marL="0" indent="0">
              <a:buNone/>
            </a:pPr>
            <a:r>
              <a:rPr lang="pl-PL" sz="1900" b="1" dirty="0"/>
              <a:t>Jak do tego dochodzi?  </a:t>
            </a:r>
            <a:r>
              <a:rPr lang="pl-PL" sz="1900" dirty="0"/>
              <a:t>Materiały radioaktywne uwalniane do powietrza są rozpraszane przez wiatr.  Materiały te powoli opadają na powierzchnię ziemi i wody. Następnie ludzie i zwierzęta są narażeni na napromienianie zewnętrzne. </a:t>
            </a:r>
            <a:endParaRPr lang="lt-LT" sz="1900" dirty="0"/>
          </a:p>
          <a:p>
            <a:pPr marL="0" indent="0">
              <a:buNone/>
            </a:pPr>
            <a:r>
              <a:rPr lang="pl-PL" sz="1900" dirty="0"/>
              <a:t>Kiedy substancje te dostają się do organizmu poprzez powietrze, jedzenie lub wodę, zwiększają one wewnętrzne natężenie promieniowania, które może uszkodzić narządy wewnętrzne i cały organizm. </a:t>
            </a:r>
            <a:endParaRPr lang="lt-LT" sz="1900" dirty="0"/>
          </a:p>
        </p:txBody>
      </p:sp>
    </p:spTree>
    <p:extLst>
      <p:ext uri="{BB962C8B-B14F-4D97-AF65-F5344CB8AC3E}">
        <p14:creationId xmlns:p14="http://schemas.microsoft.com/office/powerpoint/2010/main" val="67815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F05274-AE6D-6BC4-5B0F-02B414C65AEB}"/>
              </a:ext>
            </a:extLst>
          </p:cNvPr>
          <p:cNvSpPr>
            <a:spLocks noGrp="1"/>
          </p:cNvSpPr>
          <p:nvPr>
            <p:ph type="title"/>
          </p:nvPr>
        </p:nvSpPr>
        <p:spPr>
          <a:xfrm>
            <a:off x="761995" y="307447"/>
            <a:ext cx="10693884" cy="1109932"/>
          </a:xfrm>
        </p:spPr>
        <p:txBody>
          <a:bodyPr>
            <a:normAutofit/>
          </a:bodyPr>
          <a:lstStyle/>
          <a:p>
            <a:r>
              <a:rPr lang="lt-LT" sz="3600" b="1" dirty="0"/>
              <a:t>Przygotowanie plecaka ucieczkowego</a:t>
            </a:r>
            <a:endParaRPr lang="lt-LT" sz="3700" dirty="0"/>
          </a:p>
        </p:txBody>
      </p:sp>
      <p:pic>
        <p:nvPicPr>
          <p:cNvPr id="5" name="Picture 4" descr="A blue backpack with white and blue pockets&#10;&#10;Description automatically generated">
            <a:extLst>
              <a:ext uri="{FF2B5EF4-FFF2-40B4-BE49-F238E27FC236}">
                <a16:creationId xmlns:a16="http://schemas.microsoft.com/office/drawing/2014/main" id="{12D800AF-2CB5-9892-1A2B-98A971B71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6ABB5DA7-663E-BB88-3C99-AAA07329B517}"/>
              </a:ext>
            </a:extLst>
          </p:cNvPr>
          <p:cNvSpPr>
            <a:spLocks noGrp="1"/>
          </p:cNvSpPr>
          <p:nvPr>
            <p:ph idx="1"/>
          </p:nvPr>
        </p:nvSpPr>
        <p:spPr>
          <a:xfrm>
            <a:off x="7190509" y="2357888"/>
            <a:ext cx="4265370" cy="3902635"/>
          </a:xfrm>
        </p:spPr>
        <p:txBody>
          <a:bodyPr anchor="ctr">
            <a:normAutofit/>
          </a:bodyPr>
          <a:lstStyle/>
          <a:p>
            <a:pPr marL="0" indent="0">
              <a:buNone/>
            </a:pPr>
            <a:r>
              <a:rPr lang="pl-PL" sz="2000" b="1" dirty="0"/>
              <a:t>Plecak ucieczkowy</a:t>
            </a:r>
            <a:r>
              <a:rPr lang="pl-PL" sz="2000" dirty="0"/>
              <a:t> pomoże ci przetrwać najważniejsze pierwsze 3 dni – </a:t>
            </a:r>
            <a:r>
              <a:rPr lang="pl-PL" sz="2000" b="1" dirty="0"/>
              <a:t>72 godziny</a:t>
            </a:r>
            <a:r>
              <a:rPr lang="pl-PL" sz="2000" dirty="0"/>
              <a:t> – w sytuacji awaryjnej. </a:t>
            </a:r>
            <a:endParaRPr lang="lt-LT" sz="2000" dirty="0"/>
          </a:p>
        </p:txBody>
      </p:sp>
    </p:spTree>
    <p:extLst>
      <p:ext uri="{BB962C8B-B14F-4D97-AF65-F5344CB8AC3E}">
        <p14:creationId xmlns:p14="http://schemas.microsoft.com/office/powerpoint/2010/main" val="2844700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691578-6FAE-1DF8-25CE-8F246D52D746}"/>
              </a:ext>
            </a:extLst>
          </p:cNvPr>
          <p:cNvSpPr>
            <a:spLocks noGrp="1"/>
          </p:cNvSpPr>
          <p:nvPr>
            <p:ph type="title"/>
          </p:nvPr>
        </p:nvSpPr>
        <p:spPr>
          <a:xfrm>
            <a:off x="761995" y="307447"/>
            <a:ext cx="10693884" cy="1109932"/>
          </a:xfrm>
        </p:spPr>
        <p:txBody>
          <a:bodyPr anchor="ctr">
            <a:normAutofit/>
          </a:bodyPr>
          <a:lstStyle/>
          <a:p>
            <a:r>
              <a:rPr lang="lt-LT" sz="3600" b="1" dirty="0"/>
              <a:t>Przygotowanie plecaka ucieczkowego</a:t>
            </a:r>
            <a:endParaRPr lang="lt-LT" sz="2200" dirty="0"/>
          </a:p>
        </p:txBody>
      </p:sp>
      <p:pic>
        <p:nvPicPr>
          <p:cNvPr id="5" name="Picture 4" descr="A blue backpack with a white pocket&#10;&#10;Description automatically generated">
            <a:extLst>
              <a:ext uri="{FF2B5EF4-FFF2-40B4-BE49-F238E27FC236}">
                <a16:creationId xmlns:a16="http://schemas.microsoft.com/office/drawing/2014/main" id="{A26AD60E-4996-125B-0DC7-B6E8EB8453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1"/>
            <a:ext cx="5804955" cy="3265287"/>
          </a:xfrm>
          <a:prstGeom prst="rect">
            <a:avLst/>
          </a:prstGeom>
        </p:spPr>
      </p:pic>
      <p:sp>
        <p:nvSpPr>
          <p:cNvPr id="3" name="Content Placeholder 2">
            <a:extLst>
              <a:ext uri="{FF2B5EF4-FFF2-40B4-BE49-F238E27FC236}">
                <a16:creationId xmlns:a16="http://schemas.microsoft.com/office/drawing/2014/main" id="{5513AF8F-F883-201E-0A9E-CFB36E146D5E}"/>
              </a:ext>
            </a:extLst>
          </p:cNvPr>
          <p:cNvSpPr>
            <a:spLocks noGrp="1"/>
          </p:cNvSpPr>
          <p:nvPr>
            <p:ph idx="1"/>
          </p:nvPr>
        </p:nvSpPr>
        <p:spPr>
          <a:xfrm>
            <a:off x="7190509" y="2357888"/>
            <a:ext cx="4265370" cy="3902635"/>
          </a:xfrm>
        </p:spPr>
        <p:txBody>
          <a:bodyPr anchor="ctr">
            <a:normAutofit/>
          </a:bodyPr>
          <a:lstStyle/>
          <a:p>
            <a:pPr marL="0" indent="0">
              <a:buNone/>
            </a:pPr>
            <a:r>
              <a:rPr lang="pl-PL" sz="2000" b="1" dirty="0"/>
              <a:t>Sytuacja awaryjna – </a:t>
            </a:r>
            <a:r>
              <a:rPr lang="pl-PL" sz="2000" dirty="0"/>
              <a:t>to sytuacja, która może zagrażać zdrowiu, życiu, mieniu lub środowisku naturalnemu. Na przykład bardzo silny huragan, powódź, awaria w elektrowni jądrowej itp.  </a:t>
            </a:r>
          </a:p>
          <a:p>
            <a:pPr marL="0" indent="0">
              <a:buNone/>
            </a:pPr>
            <a:r>
              <a:rPr lang="pl-PL" sz="2000" dirty="0"/>
              <a:t>W plecaku powinny znaleźć się ważne dokumenty, żywność i woda, ciepłe ubrania, buty i inne niezbędne przedmioty. </a:t>
            </a:r>
          </a:p>
          <a:p>
            <a:endParaRPr lang="lt-LT" sz="2000" dirty="0"/>
          </a:p>
        </p:txBody>
      </p:sp>
    </p:spTree>
    <p:extLst>
      <p:ext uri="{BB962C8B-B14F-4D97-AF65-F5344CB8AC3E}">
        <p14:creationId xmlns:p14="http://schemas.microsoft.com/office/powerpoint/2010/main" val="2254265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691578-6FAE-1DF8-25CE-8F246D52D746}"/>
              </a:ext>
            </a:extLst>
          </p:cNvPr>
          <p:cNvSpPr>
            <a:spLocks noGrp="1"/>
          </p:cNvSpPr>
          <p:nvPr>
            <p:ph type="title"/>
          </p:nvPr>
        </p:nvSpPr>
        <p:spPr>
          <a:xfrm>
            <a:off x="761995" y="307447"/>
            <a:ext cx="10693884" cy="1109932"/>
          </a:xfrm>
        </p:spPr>
        <p:txBody>
          <a:bodyPr anchor="ctr">
            <a:normAutofit/>
          </a:bodyPr>
          <a:lstStyle/>
          <a:p>
            <a:r>
              <a:rPr lang="lt-LT" sz="3600" b="1" dirty="0"/>
              <a:t>Przygotowanie plecaka ucieczkowego</a:t>
            </a:r>
            <a:endParaRPr lang="lt-LT" sz="2200" dirty="0"/>
          </a:p>
        </p:txBody>
      </p:sp>
      <p:pic>
        <p:nvPicPr>
          <p:cNvPr id="7" name="Picture 6" descr="A set of flashlights&#10;&#10;Description automatically generated">
            <a:extLst>
              <a:ext uri="{FF2B5EF4-FFF2-40B4-BE49-F238E27FC236}">
                <a16:creationId xmlns:a16="http://schemas.microsoft.com/office/drawing/2014/main" id="{F3160C28-6AD4-1927-D389-9F67C2FB46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304" y="5128884"/>
            <a:ext cx="2165339" cy="1216483"/>
          </a:xfrm>
          <a:prstGeom prst="rect">
            <a:avLst/>
          </a:prstGeom>
        </p:spPr>
      </p:pic>
      <p:pic>
        <p:nvPicPr>
          <p:cNvPr id="8" name="Picture 7" descr="A chocolate bar and nuts and milk&#10;&#10;Description automatically generated">
            <a:extLst>
              <a:ext uri="{FF2B5EF4-FFF2-40B4-BE49-F238E27FC236}">
                <a16:creationId xmlns:a16="http://schemas.microsoft.com/office/drawing/2014/main" id="{ED21837A-5CEF-4AE4-A937-01AB29AEB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587" y="3594856"/>
            <a:ext cx="2272959" cy="1278540"/>
          </a:xfrm>
          <a:prstGeom prst="rect">
            <a:avLst/>
          </a:prstGeom>
        </p:spPr>
      </p:pic>
      <p:pic>
        <p:nvPicPr>
          <p:cNvPr id="9" name="Picture 8" descr="A close up of a bottle&#10;&#10;Description automatically generated">
            <a:extLst>
              <a:ext uri="{FF2B5EF4-FFF2-40B4-BE49-F238E27FC236}">
                <a16:creationId xmlns:a16="http://schemas.microsoft.com/office/drawing/2014/main" id="{BF9E597F-E49D-B6E2-79FF-E030FC70D7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205" y="2122887"/>
            <a:ext cx="2160537" cy="1216482"/>
          </a:xfrm>
          <a:prstGeom prst="rect">
            <a:avLst/>
          </a:prstGeom>
        </p:spPr>
      </p:pic>
      <p:sp>
        <p:nvSpPr>
          <p:cNvPr id="11" name="Content Placeholder 2">
            <a:extLst>
              <a:ext uri="{FF2B5EF4-FFF2-40B4-BE49-F238E27FC236}">
                <a16:creationId xmlns:a16="http://schemas.microsoft.com/office/drawing/2014/main" id="{9D41191B-CA46-A3B2-B4CB-ADA4CE8B83EB}"/>
              </a:ext>
            </a:extLst>
          </p:cNvPr>
          <p:cNvSpPr txBox="1">
            <a:spLocks/>
          </p:cNvSpPr>
          <p:nvPr/>
        </p:nvSpPr>
        <p:spPr>
          <a:xfrm>
            <a:off x="3096547" y="2168664"/>
            <a:ext cx="8009771" cy="4219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2400" dirty="0"/>
              <a:t>Twój rodzinny plecak ucieczkowy zostanie spakowany przez mamę, tatę lub starsze rodzeństwo. A ty, z pomocą rodziców, zadbaj o swój plecak ucieczkowy, w którym powinny być:</a:t>
            </a:r>
            <a:endParaRPr lang="lt-LT" sz="2400" dirty="0"/>
          </a:p>
          <a:p>
            <a:r>
              <a:rPr lang="lt-LT" sz="2400" b="1" dirty="0"/>
              <a:t>Butelki z wodą.  </a:t>
            </a:r>
          </a:p>
          <a:p>
            <a:r>
              <a:rPr lang="pl-PL" sz="2400" b="1" dirty="0"/>
              <a:t>Jedzenie. </a:t>
            </a:r>
            <a:r>
              <a:rPr lang="pl-PL" sz="2400" dirty="0"/>
              <a:t>Na przykład: gorzka czekolada, batoniki zbożowe, paczka mieszanki suszonych jagód i orzechów, soku dla dzieci, kaszka w torebce do szybkiego przygotowania. </a:t>
            </a:r>
            <a:endParaRPr lang="lt-LT" sz="2400" b="1" dirty="0"/>
          </a:p>
          <a:p>
            <a:r>
              <a:rPr lang="pl-PL" sz="2400" b="1" dirty="0"/>
              <a:t>Źródła światła (energii).</a:t>
            </a:r>
            <a:r>
              <a:rPr lang="pl-PL" sz="2400" dirty="0"/>
              <a:t> Latarka, świecące pałeczki, części zapasowe. </a:t>
            </a:r>
            <a:endParaRPr lang="lt-LT" sz="2400" dirty="0"/>
          </a:p>
        </p:txBody>
      </p:sp>
    </p:spTree>
    <p:extLst>
      <p:ext uri="{BB962C8B-B14F-4D97-AF65-F5344CB8AC3E}">
        <p14:creationId xmlns:p14="http://schemas.microsoft.com/office/powerpoint/2010/main" val="1462904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61" name="Rectangle 60">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204670-6A0C-7A7E-46B6-DFA67DAEB79C}"/>
              </a:ext>
            </a:extLst>
          </p:cNvPr>
          <p:cNvSpPr>
            <a:spLocks noGrp="1"/>
          </p:cNvSpPr>
          <p:nvPr>
            <p:ph type="title"/>
          </p:nvPr>
        </p:nvSpPr>
        <p:spPr>
          <a:xfrm>
            <a:off x="761995" y="307447"/>
            <a:ext cx="10693884" cy="1109932"/>
          </a:xfrm>
        </p:spPr>
        <p:txBody>
          <a:bodyPr>
            <a:normAutofit/>
          </a:bodyPr>
          <a:lstStyle/>
          <a:p>
            <a:r>
              <a:rPr lang="lt-LT" sz="3600" b="1" dirty="0"/>
              <a:t>Promieniowanie słoneczne</a:t>
            </a:r>
            <a:endParaRPr lang="lt-LT" sz="2200" dirty="0"/>
          </a:p>
        </p:txBody>
      </p:sp>
      <p:pic>
        <p:nvPicPr>
          <p:cNvPr id="13" name="Picture 12" descr="A yellow circle with arrows pointing to the earth&#10;&#10;Description automatically generated">
            <a:extLst>
              <a:ext uri="{FF2B5EF4-FFF2-40B4-BE49-F238E27FC236}">
                <a16:creationId xmlns:a16="http://schemas.microsoft.com/office/drawing/2014/main" id="{F707B36A-FA63-1D62-4945-3982A74DF2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05735"/>
            <a:ext cx="5804955" cy="3279799"/>
          </a:xfrm>
          <a:prstGeom prst="rect">
            <a:avLst/>
          </a:prstGeom>
        </p:spPr>
      </p:pic>
      <p:sp>
        <p:nvSpPr>
          <p:cNvPr id="3" name="Content Placeholder 2">
            <a:extLst>
              <a:ext uri="{FF2B5EF4-FFF2-40B4-BE49-F238E27FC236}">
                <a16:creationId xmlns:a16="http://schemas.microsoft.com/office/drawing/2014/main" id="{2730509D-4C42-4892-21B5-5CEAC42427F7}"/>
              </a:ext>
            </a:extLst>
          </p:cNvPr>
          <p:cNvSpPr>
            <a:spLocks noGrp="1"/>
          </p:cNvSpPr>
          <p:nvPr>
            <p:ph idx="1"/>
          </p:nvPr>
        </p:nvSpPr>
        <p:spPr>
          <a:xfrm>
            <a:off x="7190509" y="2357888"/>
            <a:ext cx="4265370" cy="3902635"/>
          </a:xfrm>
        </p:spPr>
        <p:txBody>
          <a:bodyPr anchor="ctr">
            <a:normAutofit/>
          </a:bodyPr>
          <a:lstStyle/>
          <a:p>
            <a:pPr marL="0" indent="0">
              <a:buNone/>
            </a:pPr>
            <a:r>
              <a:rPr lang="pl-PL" sz="2000" dirty="0"/>
              <a:t>Promieniowanie słoneczne to </a:t>
            </a:r>
            <a:r>
              <a:rPr lang="pl-PL" sz="2000" b="1" dirty="0"/>
              <a:t>energia</a:t>
            </a:r>
            <a:r>
              <a:rPr lang="pl-PL" sz="2000" dirty="0"/>
              <a:t> – ciepło i światło wytwarzane i emitowane przez Słońce. Energia ta pomaga wszystkim żywym organizmom na Ziemi </a:t>
            </a:r>
            <a:r>
              <a:rPr lang="pl-PL" sz="2000" b="1" dirty="0"/>
              <a:t>rosnąć, rozwijać się i żyć.</a:t>
            </a:r>
            <a:r>
              <a:rPr lang="pl-PL" sz="2000" dirty="0"/>
              <a:t>  </a:t>
            </a:r>
            <a:br>
              <a:rPr lang="pl-PL" sz="2000" dirty="0"/>
            </a:br>
            <a:endParaRPr lang="lt-LT" sz="2000" dirty="0"/>
          </a:p>
        </p:txBody>
      </p:sp>
    </p:spTree>
    <p:extLst>
      <p:ext uri="{BB962C8B-B14F-4D97-AF65-F5344CB8AC3E}">
        <p14:creationId xmlns:p14="http://schemas.microsoft.com/office/powerpoint/2010/main" val="924626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691578-6FAE-1DF8-25CE-8F246D52D746}"/>
              </a:ext>
            </a:extLst>
          </p:cNvPr>
          <p:cNvSpPr>
            <a:spLocks noGrp="1"/>
          </p:cNvSpPr>
          <p:nvPr>
            <p:ph type="title"/>
          </p:nvPr>
        </p:nvSpPr>
        <p:spPr>
          <a:xfrm>
            <a:off x="761995" y="307447"/>
            <a:ext cx="10693884" cy="1109932"/>
          </a:xfrm>
        </p:spPr>
        <p:txBody>
          <a:bodyPr anchor="ctr">
            <a:normAutofit/>
          </a:bodyPr>
          <a:lstStyle/>
          <a:p>
            <a:r>
              <a:rPr lang="lt-LT" sz="3600" b="1" dirty="0"/>
              <a:t>Przygotowanie plecaka ucieczkowego</a:t>
            </a:r>
            <a:endParaRPr lang="lt-LT" sz="2200" dirty="0"/>
          </a:p>
        </p:txBody>
      </p:sp>
      <p:sp>
        <p:nvSpPr>
          <p:cNvPr id="11" name="Content Placeholder 2">
            <a:extLst>
              <a:ext uri="{FF2B5EF4-FFF2-40B4-BE49-F238E27FC236}">
                <a16:creationId xmlns:a16="http://schemas.microsoft.com/office/drawing/2014/main" id="{9D41191B-CA46-A3B2-B4CB-ADA4CE8B83EB}"/>
              </a:ext>
            </a:extLst>
          </p:cNvPr>
          <p:cNvSpPr txBox="1">
            <a:spLocks/>
          </p:cNvSpPr>
          <p:nvPr/>
        </p:nvSpPr>
        <p:spPr>
          <a:xfrm>
            <a:off x="3096547" y="2168664"/>
            <a:ext cx="8009771" cy="421923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400" b="1" dirty="0"/>
              <a:t>Ubrania, buty.</a:t>
            </a:r>
            <a:r>
              <a:rPr lang="pl-PL" sz="2400" dirty="0"/>
              <a:t> Wodoodporna i przeciwwiatrowa kurtka, ciepły sweter, ciepłe spodnie, skarpety, bielizna, ciepła czapka, szalik. </a:t>
            </a:r>
            <a:endParaRPr lang="lt-LT" sz="2400" dirty="0"/>
          </a:p>
          <a:p>
            <a:r>
              <a:rPr lang="pl-PL" sz="2400" b="1" dirty="0"/>
              <a:t>Produkty higieny osobistej.</a:t>
            </a:r>
            <a:r>
              <a:rPr lang="pl-PL" sz="2400" dirty="0"/>
              <a:t> Rolka papieru toaletowego, chusteczki nawilżane dla dzieci, mydło dla dzieci, pasta do zębów, szczoteczka do zębów, grzebień. </a:t>
            </a:r>
            <a:endParaRPr lang="lt-LT" sz="2400" dirty="0"/>
          </a:p>
          <a:p>
            <a:r>
              <a:rPr lang="pl-PL" sz="2400" b="1" dirty="0"/>
              <a:t>Leki i środki bezpieczeństwa.</a:t>
            </a:r>
            <a:r>
              <a:rPr lang="pl-PL" sz="2400" dirty="0"/>
              <a:t> Gwizdek, opaski odblaskowe na ramię, jednorazowe maski medyczne i respiratory, plastry w różnych rozmiarach, bandaż elastyczny, opatrunek na rany, tabletki jodku potasu, przyjmowane przez ciebie leki. </a:t>
            </a:r>
            <a:endParaRPr lang="lt-LT" sz="2400" dirty="0"/>
          </a:p>
        </p:txBody>
      </p:sp>
      <p:pic>
        <p:nvPicPr>
          <p:cNvPr id="3" name="Picture 2" descr="A medical mask and pills&#10;&#10;Description automatically generated with medium confidence">
            <a:extLst>
              <a:ext uri="{FF2B5EF4-FFF2-40B4-BE49-F238E27FC236}">
                <a16:creationId xmlns:a16="http://schemas.microsoft.com/office/drawing/2014/main" id="{662282FB-084D-B441-1A10-B20052AD3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6" y="4791752"/>
            <a:ext cx="2085656" cy="1171717"/>
          </a:xfrm>
          <a:prstGeom prst="rect">
            <a:avLst/>
          </a:prstGeom>
        </p:spPr>
      </p:pic>
      <p:pic>
        <p:nvPicPr>
          <p:cNvPr id="4" name="Picture 3" descr="A blue and yellow winter clothes&#10;&#10;Description automatically generated with medium confidence">
            <a:extLst>
              <a:ext uri="{FF2B5EF4-FFF2-40B4-BE49-F238E27FC236}">
                <a16:creationId xmlns:a16="http://schemas.microsoft.com/office/drawing/2014/main" id="{B381BEE3-60C7-DEDD-903E-DFCD37E59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5" y="2038541"/>
            <a:ext cx="2085655" cy="1171716"/>
          </a:xfrm>
          <a:prstGeom prst="rect">
            <a:avLst/>
          </a:prstGeom>
        </p:spPr>
      </p:pic>
      <p:pic>
        <p:nvPicPr>
          <p:cNvPr id="5" name="Picture 4" descr="A blue toothbrush and toothpaste&#10;&#10;Description automatically generated">
            <a:extLst>
              <a:ext uri="{FF2B5EF4-FFF2-40B4-BE49-F238E27FC236}">
                <a16:creationId xmlns:a16="http://schemas.microsoft.com/office/drawing/2014/main" id="{02FE48B2-7A83-36B0-F8DB-8B601C42F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95" y="3413844"/>
            <a:ext cx="2085655" cy="1174320"/>
          </a:xfrm>
          <a:prstGeom prst="rect">
            <a:avLst/>
          </a:prstGeom>
        </p:spPr>
      </p:pic>
    </p:spTree>
    <p:extLst>
      <p:ext uri="{BB962C8B-B14F-4D97-AF65-F5344CB8AC3E}">
        <p14:creationId xmlns:p14="http://schemas.microsoft.com/office/powerpoint/2010/main" val="2345186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691578-6FAE-1DF8-25CE-8F246D52D746}"/>
              </a:ext>
            </a:extLst>
          </p:cNvPr>
          <p:cNvSpPr>
            <a:spLocks noGrp="1"/>
          </p:cNvSpPr>
          <p:nvPr>
            <p:ph type="title"/>
          </p:nvPr>
        </p:nvSpPr>
        <p:spPr>
          <a:xfrm>
            <a:off x="761995" y="307447"/>
            <a:ext cx="10693884" cy="1109932"/>
          </a:xfrm>
        </p:spPr>
        <p:txBody>
          <a:bodyPr anchor="ctr">
            <a:normAutofit/>
          </a:bodyPr>
          <a:lstStyle/>
          <a:p>
            <a:r>
              <a:rPr lang="lt-LT" sz="3600" b="1" dirty="0"/>
              <a:t>Przygotowanie plecaka ucieczkowego</a:t>
            </a:r>
            <a:endParaRPr lang="lt-LT" sz="2200" dirty="0"/>
          </a:p>
        </p:txBody>
      </p:sp>
      <p:sp>
        <p:nvSpPr>
          <p:cNvPr id="11" name="Content Placeholder 2">
            <a:extLst>
              <a:ext uri="{FF2B5EF4-FFF2-40B4-BE49-F238E27FC236}">
                <a16:creationId xmlns:a16="http://schemas.microsoft.com/office/drawing/2014/main" id="{9D41191B-CA46-A3B2-B4CB-ADA4CE8B83EB}"/>
              </a:ext>
            </a:extLst>
          </p:cNvPr>
          <p:cNvSpPr txBox="1">
            <a:spLocks/>
          </p:cNvSpPr>
          <p:nvPr/>
        </p:nvSpPr>
        <p:spPr>
          <a:xfrm>
            <a:off x="3096547" y="2168664"/>
            <a:ext cx="8009771" cy="4219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400" b="1" dirty="0"/>
              <a:t>Koc i poduszka. </a:t>
            </a:r>
            <a:r>
              <a:rPr lang="pl-PL" sz="2400" dirty="0"/>
              <a:t>Ciepły kocyk dziecięcy, dmuchana poduszka podróżna. </a:t>
            </a:r>
            <a:endParaRPr lang="lt-LT" sz="2400" dirty="0"/>
          </a:p>
          <a:p>
            <a:r>
              <a:rPr lang="pl-PL" sz="2400" b="1" dirty="0"/>
              <a:t>Ważne dokumenty.</a:t>
            </a:r>
            <a:r>
              <a:rPr lang="pl-PL" sz="2400" dirty="0"/>
              <a:t> Karta informacyjna „Ważne informacje” zawierająca informacje o tobie. Twój rok urodzenia, adres zamieszkania, dane kontaktowe rodziców i innych członków rodziny wraz ze zdjęciami. </a:t>
            </a:r>
            <a:endParaRPr lang="lt-LT" sz="2400" dirty="0"/>
          </a:p>
          <a:p>
            <a:r>
              <a:rPr lang="pl-PL" sz="2400" b="1" dirty="0"/>
              <a:t>Zabawki, gra planszowa. </a:t>
            </a:r>
            <a:r>
              <a:rPr lang="pl-PL" sz="2400" dirty="0"/>
              <a:t>Mała pluszowa zabawka, gra planszowa, kredki, dziecięca kolorowanka.  </a:t>
            </a:r>
            <a:endParaRPr lang="lt-LT" sz="2400" dirty="0"/>
          </a:p>
        </p:txBody>
      </p:sp>
      <p:pic>
        <p:nvPicPr>
          <p:cNvPr id="6" name="Picture 5" descr="A bed with pillows and a blanket&#10;&#10;Description automatically generated">
            <a:extLst>
              <a:ext uri="{FF2B5EF4-FFF2-40B4-BE49-F238E27FC236}">
                <a16:creationId xmlns:a16="http://schemas.microsoft.com/office/drawing/2014/main" id="{67102CDB-C38F-2118-D624-D4E9930E30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47" y="2168664"/>
            <a:ext cx="2196942" cy="1235781"/>
          </a:xfrm>
          <a:prstGeom prst="rect">
            <a:avLst/>
          </a:prstGeom>
        </p:spPr>
      </p:pic>
      <p:pic>
        <p:nvPicPr>
          <p:cNvPr id="7" name="Picture 6" descr="A white paper with black text&#10;&#10;Description automatically generated">
            <a:extLst>
              <a:ext uri="{FF2B5EF4-FFF2-40B4-BE49-F238E27FC236}">
                <a16:creationId xmlns:a16="http://schemas.microsoft.com/office/drawing/2014/main" id="{C43E85FA-BEA1-FD84-7E85-91A7FEA6C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347" y="3454533"/>
            <a:ext cx="2196942" cy="1234237"/>
          </a:xfrm>
          <a:prstGeom prst="rect">
            <a:avLst/>
          </a:prstGeom>
        </p:spPr>
      </p:pic>
      <p:pic>
        <p:nvPicPr>
          <p:cNvPr id="8" name="Picture 7" descr="A teddy bear and dominoes&#10;&#10;Description automatically generated">
            <a:extLst>
              <a:ext uri="{FF2B5EF4-FFF2-40B4-BE49-F238E27FC236}">
                <a16:creationId xmlns:a16="http://schemas.microsoft.com/office/drawing/2014/main" id="{EC48C631-8EDE-262D-ABFE-8C057D451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347" y="4688770"/>
            <a:ext cx="2341626" cy="1315520"/>
          </a:xfrm>
          <a:prstGeom prst="rect">
            <a:avLst/>
          </a:prstGeom>
        </p:spPr>
      </p:pic>
    </p:spTree>
    <p:extLst>
      <p:ext uri="{BB962C8B-B14F-4D97-AF65-F5344CB8AC3E}">
        <p14:creationId xmlns:p14="http://schemas.microsoft.com/office/powerpoint/2010/main" val="281964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91578-6FAE-1DF8-25CE-8F246D52D746}"/>
              </a:ext>
            </a:extLst>
          </p:cNvPr>
          <p:cNvSpPr>
            <a:spLocks noGrp="1"/>
          </p:cNvSpPr>
          <p:nvPr>
            <p:ph type="title"/>
          </p:nvPr>
        </p:nvSpPr>
        <p:spPr>
          <a:xfrm>
            <a:off x="761995" y="307447"/>
            <a:ext cx="10693884" cy="1109932"/>
          </a:xfrm>
        </p:spPr>
        <p:txBody>
          <a:bodyPr anchor="ctr">
            <a:normAutofit/>
          </a:bodyPr>
          <a:lstStyle/>
          <a:p>
            <a:r>
              <a:rPr lang="pl-PL" sz="3200" b="1" dirty="0"/>
              <a:t>Jak się zachowywać przy usłyszeniu dźwięków służb ratunkowych i publicznego systemu alarmowego</a:t>
            </a:r>
            <a:r>
              <a:rPr lang="en-GB" sz="3200" b="1" dirty="0"/>
              <a:t>?</a:t>
            </a:r>
            <a:endParaRPr lang="lt-LT" sz="2000" dirty="0"/>
          </a:p>
        </p:txBody>
      </p:sp>
      <p:pic>
        <p:nvPicPr>
          <p:cNvPr id="3" name="Greitoji">
            <a:hlinkClick r:id="" action="ppaction://media"/>
            <a:extLst>
              <a:ext uri="{FF2B5EF4-FFF2-40B4-BE49-F238E27FC236}">
                <a16:creationId xmlns:a16="http://schemas.microsoft.com/office/drawing/2014/main" id="{94B832BD-C823-4CB2-C0B5-07017F31B72E}"/>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736128" y="2800805"/>
            <a:ext cx="5357997" cy="3016800"/>
          </a:xfrm>
          <a:prstGeom prst="rect">
            <a:avLst/>
          </a:prstGeom>
        </p:spPr>
      </p:pic>
      <p:sp>
        <p:nvSpPr>
          <p:cNvPr id="4" name="Content Placeholder 2">
            <a:extLst>
              <a:ext uri="{FF2B5EF4-FFF2-40B4-BE49-F238E27FC236}">
                <a16:creationId xmlns:a16="http://schemas.microsoft.com/office/drawing/2014/main" id="{ABFDB132-99FB-FE9B-99B3-1508FB6A211D}"/>
              </a:ext>
            </a:extLst>
          </p:cNvPr>
          <p:cNvSpPr>
            <a:spLocks noGrp="1"/>
          </p:cNvSpPr>
          <p:nvPr>
            <p:ph idx="1"/>
          </p:nvPr>
        </p:nvSpPr>
        <p:spPr>
          <a:xfrm>
            <a:off x="7190509" y="2357888"/>
            <a:ext cx="4265370" cy="3902635"/>
          </a:xfrm>
        </p:spPr>
        <p:txBody>
          <a:bodyPr anchor="ctr">
            <a:normAutofit/>
          </a:bodyPr>
          <a:lstStyle/>
          <a:p>
            <a:pPr marL="0" indent="0">
              <a:buNone/>
            </a:pPr>
            <a:r>
              <a:rPr lang="pl-PL" sz="1700" dirty="0"/>
              <a:t>Policja, pogotowie ratunkowe i straż pożarna </a:t>
            </a:r>
            <a:r>
              <a:rPr lang="pl-PL" sz="1700" b="1" dirty="0"/>
              <a:t>ostrzegają ludzi</a:t>
            </a:r>
            <a:r>
              <a:rPr lang="pl-PL" sz="1700" dirty="0"/>
              <a:t>, włączając alarm, aby ostrzec ich, że są w drodze do udzielenia pomocy. Każdego dnia służby te są potrzebne, aby pomagać ludziom w razie wypadków drogowych, problemów zdrowotnych, pożarów i innych sytuacji. Posłuchaj i zapamiętaj sygnały dźwiękowe tych służb. Jeśli usłyszysz te sygnały dźwiękowe, gdy jesteś w samochodzie z mamą lub tatą, przypomnij rodzicom, że ustępując miejsca służbom ratunkowym, przyczynią się do udzielenia pomocy potrzebującym w czas.</a:t>
            </a:r>
            <a:endParaRPr lang="lt-LT" sz="1700" dirty="0"/>
          </a:p>
        </p:txBody>
      </p:sp>
    </p:spTree>
    <p:extLst>
      <p:ext uri="{BB962C8B-B14F-4D97-AF65-F5344CB8AC3E}">
        <p14:creationId xmlns:p14="http://schemas.microsoft.com/office/powerpoint/2010/main" val="33928376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226723-1144-4673-2CBB-77486A338F67}"/>
              </a:ext>
            </a:extLst>
          </p:cNvPr>
          <p:cNvSpPr>
            <a:spLocks noGrp="1"/>
          </p:cNvSpPr>
          <p:nvPr>
            <p:ph type="title"/>
          </p:nvPr>
        </p:nvSpPr>
        <p:spPr>
          <a:xfrm>
            <a:off x="761995" y="307447"/>
            <a:ext cx="10693884" cy="1109932"/>
          </a:xfrm>
        </p:spPr>
        <p:txBody>
          <a:bodyPr>
            <a:normAutofit/>
          </a:bodyPr>
          <a:lstStyle/>
          <a:p>
            <a:r>
              <a:rPr lang="pl-PL" sz="3200" b="1" dirty="0"/>
              <a:t>Jak się zachowywać przy usłyszeniu dźwięków publicznego systemu alarmowego</a:t>
            </a:r>
            <a:r>
              <a:rPr lang="en-GB" sz="3200" b="1" dirty="0"/>
              <a:t>?</a:t>
            </a:r>
            <a:endParaRPr lang="lt-LT" sz="3200" dirty="0"/>
          </a:p>
        </p:txBody>
      </p:sp>
      <p:pic>
        <p:nvPicPr>
          <p:cNvPr id="5" name="Picture 4" descr="A hand holding a speaker next to a phone&#10;&#10;Description automatically generated">
            <a:extLst>
              <a:ext uri="{FF2B5EF4-FFF2-40B4-BE49-F238E27FC236}">
                <a16:creationId xmlns:a16="http://schemas.microsoft.com/office/drawing/2014/main" id="{818AE993-03FE-4B29-34CA-9E8FDDAA87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7C9475DC-AA68-6433-B25D-00D1D2CC48E7}"/>
              </a:ext>
            </a:extLst>
          </p:cNvPr>
          <p:cNvSpPr>
            <a:spLocks noGrp="1"/>
          </p:cNvSpPr>
          <p:nvPr>
            <p:ph idx="1"/>
          </p:nvPr>
        </p:nvSpPr>
        <p:spPr>
          <a:xfrm>
            <a:off x="7190509" y="2357888"/>
            <a:ext cx="4265370" cy="3902635"/>
          </a:xfrm>
        </p:spPr>
        <p:txBody>
          <a:bodyPr anchor="ctr">
            <a:normAutofit/>
          </a:bodyPr>
          <a:lstStyle/>
          <a:p>
            <a:pPr marL="0" indent="0">
              <a:buNone/>
            </a:pPr>
            <a:r>
              <a:rPr lang="pl-PL" sz="2000" dirty="0"/>
              <a:t>Ludzie są ostrzegani o zbliżającej się lub zaistniałej sytuacji kryzysowej, która może mieć wpływ na dużą liczbę osób lub duży teren, za pomocą </a:t>
            </a:r>
            <a:r>
              <a:rPr lang="pl-PL" sz="2000" b="1" dirty="0"/>
              <a:t>dźwięków syren</a:t>
            </a:r>
            <a:r>
              <a:rPr lang="pl-PL" sz="2000" dirty="0"/>
              <a:t> i </a:t>
            </a:r>
            <a:r>
              <a:rPr lang="pl-PL" sz="2000" b="1" dirty="0"/>
              <a:t>krótkich</a:t>
            </a:r>
            <a:r>
              <a:rPr lang="pl-PL" sz="2000" dirty="0"/>
              <a:t> </a:t>
            </a:r>
            <a:r>
              <a:rPr lang="pl-PL" sz="2000" b="1" dirty="0"/>
              <a:t>wiadomości wysyłanych na telefony komórkowe.</a:t>
            </a:r>
            <a:endParaRPr lang="pl-PL" sz="2000" dirty="0"/>
          </a:p>
        </p:txBody>
      </p:sp>
    </p:spTree>
    <p:extLst>
      <p:ext uri="{BB962C8B-B14F-4D97-AF65-F5344CB8AC3E}">
        <p14:creationId xmlns:p14="http://schemas.microsoft.com/office/powerpoint/2010/main" val="2238564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0DB38D-F23D-6D09-88C4-596AFC6114CE}"/>
              </a:ext>
            </a:extLst>
          </p:cNvPr>
          <p:cNvSpPr>
            <a:spLocks noGrp="1"/>
          </p:cNvSpPr>
          <p:nvPr>
            <p:ph type="title"/>
          </p:nvPr>
        </p:nvSpPr>
        <p:spPr>
          <a:xfrm>
            <a:off x="761995" y="307447"/>
            <a:ext cx="10693884" cy="1109932"/>
          </a:xfrm>
        </p:spPr>
        <p:txBody>
          <a:bodyPr>
            <a:normAutofit/>
          </a:bodyPr>
          <a:lstStyle/>
          <a:p>
            <a:r>
              <a:rPr lang="pl-PL" sz="3200" b="1" dirty="0"/>
              <a:t>Jak się zachowywać przy usłyszeniu dźwięków publicznego systemu alarmowego</a:t>
            </a:r>
            <a:r>
              <a:rPr lang="en-GB" sz="3200" b="1" dirty="0"/>
              <a:t>?</a:t>
            </a:r>
            <a:endParaRPr lang="lt-LT" sz="3200" dirty="0"/>
          </a:p>
        </p:txBody>
      </p:sp>
      <p:pic>
        <p:nvPicPr>
          <p:cNvPr id="5" name="Picture 4" descr="A group of people looking at a television screen&#10;&#10;Description automatically generated">
            <a:extLst>
              <a:ext uri="{FF2B5EF4-FFF2-40B4-BE49-F238E27FC236}">
                <a16:creationId xmlns:a16="http://schemas.microsoft.com/office/drawing/2014/main" id="{FE59CCFC-17B0-05A4-0FBD-6F23E075FD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A86EF927-5375-FE56-C045-DF6B3046F108}"/>
              </a:ext>
            </a:extLst>
          </p:cNvPr>
          <p:cNvSpPr>
            <a:spLocks noGrp="1"/>
          </p:cNvSpPr>
          <p:nvPr>
            <p:ph idx="1"/>
          </p:nvPr>
        </p:nvSpPr>
        <p:spPr>
          <a:xfrm>
            <a:off x="7190509" y="2357888"/>
            <a:ext cx="4265370" cy="3902635"/>
          </a:xfrm>
        </p:spPr>
        <p:txBody>
          <a:bodyPr anchor="ctr">
            <a:normAutofit/>
          </a:bodyPr>
          <a:lstStyle/>
          <a:p>
            <a:pPr marL="0" indent="0">
              <a:buNone/>
            </a:pPr>
            <a:r>
              <a:rPr lang="pl-PL" sz="2000" b="1" dirty="0"/>
              <a:t>Kiedy usłyszysz dźwięk syreny powinieneś: </a:t>
            </a:r>
            <a:endParaRPr lang="pl-PL" sz="2000" dirty="0"/>
          </a:p>
          <a:p>
            <a:pPr>
              <a:buFont typeface="Arial" panose="020B0604020202020204" pitchFamily="34" charset="0"/>
              <a:buChar char="•"/>
            </a:pPr>
            <a:r>
              <a:rPr lang="pl-PL" sz="2000" dirty="0"/>
              <a:t>natychmiast włączyć litewskie radio lub telewizję;</a:t>
            </a:r>
          </a:p>
          <a:p>
            <a:pPr>
              <a:buFont typeface="Arial" panose="020B0604020202020204" pitchFamily="34" charset="0"/>
              <a:buChar char="•"/>
            </a:pPr>
            <a:r>
              <a:rPr lang="pl-PL" sz="2000" dirty="0"/>
              <a:t>wysłuchać komunikatu;</a:t>
            </a:r>
          </a:p>
          <a:p>
            <a:pPr>
              <a:buFont typeface="Arial" panose="020B0604020202020204" pitchFamily="34" charset="0"/>
              <a:buChar char="•"/>
            </a:pPr>
            <a:r>
              <a:rPr lang="pl-PL" sz="2000" dirty="0"/>
              <a:t>rodzice, dziadkowie, nauczyciele i inne osoby dorosłe powiedzą ci, co robić w sytuacji zagrożenia. </a:t>
            </a:r>
          </a:p>
          <a:p>
            <a:endParaRPr lang="lt-LT" sz="2000" dirty="0"/>
          </a:p>
        </p:txBody>
      </p:sp>
    </p:spTree>
    <p:extLst>
      <p:ext uri="{BB962C8B-B14F-4D97-AF65-F5344CB8AC3E}">
        <p14:creationId xmlns:p14="http://schemas.microsoft.com/office/powerpoint/2010/main" val="3716332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0DB38D-F23D-6D09-88C4-596AFC6114CE}"/>
              </a:ext>
            </a:extLst>
          </p:cNvPr>
          <p:cNvSpPr>
            <a:spLocks noGrp="1"/>
          </p:cNvSpPr>
          <p:nvPr>
            <p:ph type="title"/>
          </p:nvPr>
        </p:nvSpPr>
        <p:spPr>
          <a:xfrm>
            <a:off x="761995" y="307447"/>
            <a:ext cx="10693884" cy="1109932"/>
          </a:xfrm>
        </p:spPr>
        <p:txBody>
          <a:bodyPr>
            <a:normAutofit/>
          </a:bodyPr>
          <a:lstStyle/>
          <a:p>
            <a:r>
              <a:rPr lang="pl-PL" sz="3200" b="1" dirty="0"/>
              <a:t>Jak się zachowywać przy usłyszeniu dźwięków publicznego systemu alarmowego</a:t>
            </a:r>
            <a:r>
              <a:rPr lang="en-GB" sz="3200" b="1" dirty="0"/>
              <a:t>?</a:t>
            </a:r>
            <a:endParaRPr lang="lt-LT" sz="3200" dirty="0"/>
          </a:p>
        </p:txBody>
      </p:sp>
      <p:sp>
        <p:nvSpPr>
          <p:cNvPr id="3" name="Content Placeholder 2">
            <a:extLst>
              <a:ext uri="{FF2B5EF4-FFF2-40B4-BE49-F238E27FC236}">
                <a16:creationId xmlns:a16="http://schemas.microsoft.com/office/drawing/2014/main" id="{A86EF927-5375-FE56-C045-DF6B3046F108}"/>
              </a:ext>
            </a:extLst>
          </p:cNvPr>
          <p:cNvSpPr>
            <a:spLocks noGrp="1"/>
          </p:cNvSpPr>
          <p:nvPr>
            <p:ph idx="1"/>
          </p:nvPr>
        </p:nvSpPr>
        <p:spPr>
          <a:xfrm>
            <a:off x="736122" y="2036564"/>
            <a:ext cx="10719757" cy="822282"/>
          </a:xfrm>
        </p:spPr>
        <p:txBody>
          <a:bodyPr anchor="ctr">
            <a:normAutofit/>
          </a:bodyPr>
          <a:lstStyle/>
          <a:p>
            <a:pPr marL="0" indent="0">
              <a:buNone/>
            </a:pPr>
            <a:r>
              <a:rPr lang="pl-PL" sz="2000" dirty="0"/>
              <a:t>Posłuchaj i zapamiętaj dźwięk syreny. Naucz się odróżniać sygnały dźwiękowe służb ratunkowych od wycia syren systemu alarmowego.</a:t>
            </a:r>
            <a:endParaRPr lang="lt-LT" sz="2000" dirty="0"/>
          </a:p>
        </p:txBody>
      </p:sp>
      <p:pic>
        <p:nvPicPr>
          <p:cNvPr id="4" name="sirena">
            <a:hlinkClick r:id="" action="ppaction://media"/>
            <a:extLst>
              <a:ext uri="{FF2B5EF4-FFF2-40B4-BE49-F238E27FC236}">
                <a16:creationId xmlns:a16="http://schemas.microsoft.com/office/drawing/2014/main" id="{2CBFB00F-60A4-DFA7-1444-6D8C540B7D4E}"/>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3901901" y="3519054"/>
            <a:ext cx="4388197" cy="2355272"/>
          </a:xfrm>
          <a:prstGeom prst="rect">
            <a:avLst/>
          </a:prstGeom>
        </p:spPr>
      </p:pic>
    </p:spTree>
    <p:extLst>
      <p:ext uri="{BB962C8B-B14F-4D97-AF65-F5344CB8AC3E}">
        <p14:creationId xmlns:p14="http://schemas.microsoft.com/office/powerpoint/2010/main" val="150480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E4454-E3F9-C18B-A1E5-A25548CCD66E}"/>
              </a:ext>
            </a:extLst>
          </p:cNvPr>
          <p:cNvSpPr>
            <a:spLocks noGrp="1"/>
          </p:cNvSpPr>
          <p:nvPr>
            <p:ph type="title"/>
          </p:nvPr>
        </p:nvSpPr>
        <p:spPr>
          <a:xfrm>
            <a:off x="761995" y="307447"/>
            <a:ext cx="10693884" cy="1109932"/>
          </a:xfrm>
        </p:spPr>
        <p:txBody>
          <a:bodyPr>
            <a:normAutofit/>
          </a:bodyPr>
          <a:lstStyle/>
          <a:p>
            <a:r>
              <a:rPr lang="pl-PL" sz="3200" b="1" dirty="0"/>
              <a:t>Jak się zachowywać podczas ewakuacji</a:t>
            </a:r>
            <a:endParaRPr lang="pl-PL" sz="3200" dirty="0"/>
          </a:p>
        </p:txBody>
      </p:sp>
      <p:pic>
        <p:nvPicPr>
          <p:cNvPr id="5" name="Picture 4" descr="A group of people with backpacks&#10;&#10;Description automatically generated">
            <a:extLst>
              <a:ext uri="{FF2B5EF4-FFF2-40B4-BE49-F238E27FC236}">
                <a16:creationId xmlns:a16="http://schemas.microsoft.com/office/drawing/2014/main" id="{BFD26CB7-4901-D8E8-3E30-282383063D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3A4E305C-DFDC-D4CA-C5C3-73B232A383F8}"/>
              </a:ext>
            </a:extLst>
          </p:cNvPr>
          <p:cNvSpPr>
            <a:spLocks noGrp="1"/>
          </p:cNvSpPr>
          <p:nvPr>
            <p:ph idx="1"/>
          </p:nvPr>
        </p:nvSpPr>
        <p:spPr>
          <a:xfrm>
            <a:off x="7190509" y="2357888"/>
            <a:ext cx="4265370" cy="3902635"/>
          </a:xfrm>
        </p:spPr>
        <p:txBody>
          <a:bodyPr anchor="ctr">
            <a:normAutofit/>
          </a:bodyPr>
          <a:lstStyle/>
          <a:p>
            <a:pPr marL="0" indent="0">
              <a:buNone/>
            </a:pPr>
            <a:r>
              <a:rPr lang="pl-PL" sz="2000" b="1" dirty="0"/>
              <a:t>Ewakuacja</a:t>
            </a:r>
            <a:r>
              <a:rPr lang="pl-PL" sz="2000" dirty="0"/>
              <a:t> jest </a:t>
            </a:r>
            <a:r>
              <a:rPr lang="pl-PL" sz="2000" b="1" dirty="0"/>
              <a:t>sposobem ochrony ludzi</a:t>
            </a:r>
            <a:r>
              <a:rPr lang="pl-PL" sz="2000" dirty="0"/>
              <a:t>, gdy są w niebezpieczeństwie lub gdy pozostanie w mieście lub wsi, w której przebywają, jest dla nich niebezpieczne. W takim przypadku mieszkańcy muszą </a:t>
            </a:r>
            <a:r>
              <a:rPr lang="pl-PL" sz="2000" b="1" dirty="0"/>
              <a:t>natychmiast opuścić swoje domy i udać się w bezpieczne miejsce.</a:t>
            </a:r>
            <a:r>
              <a:rPr lang="pl-PL" sz="2000" dirty="0"/>
              <a:t> Zabierz ze sobą niezbędne rzeczy, które mogą być potrzebne do ewakuacji i zmiany miejsca pobytu. </a:t>
            </a:r>
            <a:endParaRPr lang="lt-LT" sz="2000" dirty="0"/>
          </a:p>
        </p:txBody>
      </p:sp>
    </p:spTree>
    <p:extLst>
      <p:ext uri="{BB962C8B-B14F-4D97-AF65-F5344CB8AC3E}">
        <p14:creationId xmlns:p14="http://schemas.microsoft.com/office/powerpoint/2010/main" val="1702774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489164-9FD8-690E-779D-68FD3F416BFA}"/>
              </a:ext>
            </a:extLst>
          </p:cNvPr>
          <p:cNvSpPr>
            <a:spLocks noGrp="1"/>
          </p:cNvSpPr>
          <p:nvPr>
            <p:ph type="title"/>
          </p:nvPr>
        </p:nvSpPr>
        <p:spPr>
          <a:xfrm>
            <a:off x="761995" y="307447"/>
            <a:ext cx="10693884" cy="1109932"/>
          </a:xfrm>
        </p:spPr>
        <p:txBody>
          <a:bodyPr>
            <a:normAutofit/>
          </a:bodyPr>
          <a:lstStyle/>
          <a:p>
            <a:r>
              <a:rPr lang="pl-PL" sz="3200" b="1" dirty="0"/>
              <a:t>Jak się zachowywać podczas ewakuacji</a:t>
            </a:r>
          </a:p>
        </p:txBody>
      </p:sp>
      <p:pic>
        <p:nvPicPr>
          <p:cNvPr id="5" name="Picture 4" descr="A cartoon of a child&#10;&#10;Description automatically generated">
            <a:extLst>
              <a:ext uri="{FF2B5EF4-FFF2-40B4-BE49-F238E27FC236}">
                <a16:creationId xmlns:a16="http://schemas.microsoft.com/office/drawing/2014/main" id="{C852DBF8-21DE-DB6D-F5D7-DE480BD12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1"/>
            <a:ext cx="5804955" cy="3265287"/>
          </a:xfrm>
          <a:prstGeom prst="rect">
            <a:avLst/>
          </a:prstGeom>
        </p:spPr>
      </p:pic>
      <p:sp>
        <p:nvSpPr>
          <p:cNvPr id="3" name="Content Placeholder 2">
            <a:extLst>
              <a:ext uri="{FF2B5EF4-FFF2-40B4-BE49-F238E27FC236}">
                <a16:creationId xmlns:a16="http://schemas.microsoft.com/office/drawing/2014/main" id="{DF30D677-1B2E-3406-1E21-E9288FE8E93D}"/>
              </a:ext>
            </a:extLst>
          </p:cNvPr>
          <p:cNvSpPr>
            <a:spLocks noGrp="1"/>
          </p:cNvSpPr>
          <p:nvPr>
            <p:ph idx="1"/>
          </p:nvPr>
        </p:nvSpPr>
        <p:spPr>
          <a:xfrm>
            <a:off x="7190509" y="2357888"/>
            <a:ext cx="4265370" cy="3902635"/>
          </a:xfrm>
        </p:spPr>
        <p:txBody>
          <a:bodyPr anchor="ctr">
            <a:normAutofit/>
          </a:bodyPr>
          <a:lstStyle/>
          <a:p>
            <a:pPr marL="0" indent="0">
              <a:buNone/>
            </a:pPr>
            <a:r>
              <a:rPr lang="pl-PL" sz="2000" dirty="0"/>
              <a:t>Przebierz się w ubrania, które zapewnią dodatkową ochronę, takie jak długie spodnie i ciepły sweter chroniący przed zimnem, wodoodporna kurtka i kalosze chroniące przed deszczem.  </a:t>
            </a:r>
            <a:r>
              <a:rPr lang="pl-PL" sz="2000" b="1" dirty="0"/>
              <a:t>Zachowaj spokój</a:t>
            </a:r>
            <a:r>
              <a:rPr lang="pl-PL" sz="2000" dirty="0"/>
              <a:t> i </a:t>
            </a:r>
            <a:r>
              <a:rPr lang="pl-PL" sz="2000" b="1" dirty="0"/>
              <a:t>słuchaj poleceń dorosłych</a:t>
            </a:r>
            <a:r>
              <a:rPr lang="pl-PL" sz="2000" dirty="0"/>
              <a:t> –</a:t>
            </a:r>
            <a:r>
              <a:rPr lang="en-US" sz="2000" dirty="0"/>
              <a:t> </a:t>
            </a:r>
            <a:r>
              <a:rPr lang="pl-PL" sz="2000" dirty="0"/>
              <a:t>rodziców, nauczycieli, funkcjonariuszy. </a:t>
            </a:r>
            <a:endParaRPr lang="lt-LT" sz="2000" dirty="0"/>
          </a:p>
        </p:txBody>
      </p:sp>
    </p:spTree>
    <p:extLst>
      <p:ext uri="{BB962C8B-B14F-4D97-AF65-F5344CB8AC3E}">
        <p14:creationId xmlns:p14="http://schemas.microsoft.com/office/powerpoint/2010/main" val="1496741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and black text&#10;&#10;Description automatically generated">
            <a:extLst>
              <a:ext uri="{FF2B5EF4-FFF2-40B4-BE49-F238E27FC236}">
                <a16:creationId xmlns:a16="http://schemas.microsoft.com/office/drawing/2014/main" id="{2ED6CBF0-D695-E5D2-E2D0-9A8B4A7882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9" name="Picture 8" descr="A dog with a collar&#10;&#10;Description automatically generated">
            <a:extLst>
              <a:ext uri="{FF2B5EF4-FFF2-40B4-BE49-F238E27FC236}">
                <a16:creationId xmlns:a16="http://schemas.microsoft.com/office/drawing/2014/main" id="{55E4572B-8E56-F8DE-724F-09CF159E8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4072" y="2453084"/>
            <a:ext cx="2283853" cy="2443629"/>
          </a:xfrm>
          <a:prstGeom prst="rect">
            <a:avLst/>
          </a:prstGeom>
        </p:spPr>
      </p:pic>
      <p:pic>
        <p:nvPicPr>
          <p:cNvPr id="11" name="Picture 10" descr="A group of trees with green leaves&#10;&#10;Description automatically generated">
            <a:extLst>
              <a:ext uri="{FF2B5EF4-FFF2-40B4-BE49-F238E27FC236}">
                <a16:creationId xmlns:a16="http://schemas.microsoft.com/office/drawing/2014/main" id="{7CFEB155-6DAB-4908-BB2E-B88BCC3ACE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9900" y="2453085"/>
            <a:ext cx="2283852" cy="2443628"/>
          </a:xfrm>
          <a:prstGeom prst="rect">
            <a:avLst/>
          </a:prstGeom>
        </p:spPr>
      </p:pic>
      <p:pic>
        <p:nvPicPr>
          <p:cNvPr id="13" name="Picture 12" descr="A cartoon of a child&#10;&#10;Description automatically generated">
            <a:extLst>
              <a:ext uri="{FF2B5EF4-FFF2-40B4-BE49-F238E27FC236}">
                <a16:creationId xmlns:a16="http://schemas.microsoft.com/office/drawing/2014/main" id="{018E5643-596E-8ED0-F624-D0820CAE3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7642" y="2453084"/>
            <a:ext cx="2274455" cy="2448328"/>
          </a:xfrm>
          <a:prstGeom prst="rect">
            <a:avLst/>
          </a:prstGeom>
        </p:spPr>
      </p:pic>
      <p:pic>
        <p:nvPicPr>
          <p:cNvPr id="5" name="Content Placeholder 4" descr="A cartoon of a child&#10;&#10;Description automatically generated">
            <a:extLst>
              <a:ext uri="{FF2B5EF4-FFF2-40B4-BE49-F238E27FC236}">
                <a16:creationId xmlns:a16="http://schemas.microsoft.com/office/drawing/2014/main" id="{4B383F67-65D3-70A6-88FE-F306557E93DF}"/>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987642" y="2453084"/>
            <a:ext cx="2274455" cy="2443630"/>
          </a:xfrm>
        </p:spPr>
      </p:pic>
      <p:pic>
        <p:nvPicPr>
          <p:cNvPr id="15" name="Picture 14" descr="A cartoon of a dog&#10;&#10;Description automatically generated">
            <a:extLst>
              <a:ext uri="{FF2B5EF4-FFF2-40B4-BE49-F238E27FC236}">
                <a16:creationId xmlns:a16="http://schemas.microsoft.com/office/drawing/2014/main" id="{10D12041-0E65-63E7-40FE-44B4561A4D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1876" y="2453084"/>
            <a:ext cx="2288245" cy="2448328"/>
          </a:xfrm>
          <a:prstGeom prst="rect">
            <a:avLst/>
          </a:prstGeom>
        </p:spPr>
      </p:pic>
      <p:pic>
        <p:nvPicPr>
          <p:cNvPr id="17" name="Picture 16" descr="A screenshot of a computer screen&#10;&#10;Description automatically generated">
            <a:extLst>
              <a:ext uri="{FF2B5EF4-FFF2-40B4-BE49-F238E27FC236}">
                <a16:creationId xmlns:a16="http://schemas.microsoft.com/office/drawing/2014/main" id="{71A5C77D-F5B6-17F6-EFA1-8CC9E1CDFA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29900" y="2453085"/>
            <a:ext cx="2283852" cy="2443628"/>
          </a:xfrm>
          <a:prstGeom prst="rect">
            <a:avLst/>
          </a:prstGeom>
        </p:spPr>
      </p:pic>
    </p:spTree>
    <p:extLst>
      <p:ext uri="{BB962C8B-B14F-4D97-AF65-F5344CB8AC3E}">
        <p14:creationId xmlns:p14="http://schemas.microsoft.com/office/powerpoint/2010/main" val="37354217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strVal val="ppt_h"/>
                                          </p:val>
                                        </p:tav>
                                      </p:tavLst>
                                    </p:anim>
                                    <p:set>
                                      <p:cBhvr>
                                        <p:cTn id="8" dur="1" fill="hold">
                                          <p:stCondLst>
                                            <p:cond delay="499"/>
                                          </p:stCondLst>
                                        </p:cTn>
                                        <p:tgtEl>
                                          <p:spTgt spid="5"/>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9"/>
                                        </p:tgtEl>
                                        <p:attrNameLst>
                                          <p:attrName>ppt_w</p:attrName>
                                        </p:attrNameLst>
                                      </p:cBhvr>
                                      <p:tavLst>
                                        <p:tav tm="0">
                                          <p:val>
                                            <p:strVal val="ppt_w"/>
                                          </p:val>
                                        </p:tav>
                                        <p:tav tm="100000">
                                          <p:val>
                                            <p:fltVal val="0"/>
                                          </p:val>
                                        </p:tav>
                                      </p:tavLst>
                                    </p:anim>
                                    <p:anim calcmode="lin" valueType="num">
                                      <p:cBhvr>
                                        <p:cTn id="19" dur="500"/>
                                        <p:tgtEl>
                                          <p:spTgt spid="9"/>
                                        </p:tgtEl>
                                        <p:attrNameLst>
                                          <p:attrName>ppt_h</p:attrName>
                                        </p:attrNameLst>
                                      </p:cBhvr>
                                      <p:tavLst>
                                        <p:tav tm="0">
                                          <p:val>
                                            <p:strVal val="ppt_h"/>
                                          </p:val>
                                        </p:tav>
                                        <p:tav tm="100000">
                                          <p:val>
                                            <p:strVal val="ppt_h"/>
                                          </p:val>
                                        </p:tav>
                                      </p:tavLst>
                                    </p:anim>
                                    <p:set>
                                      <p:cBhvr>
                                        <p:cTn id="20" dur="1" fill="hold">
                                          <p:stCondLst>
                                            <p:cond delay="499"/>
                                          </p:stCondLst>
                                        </p:cTn>
                                        <p:tgtEl>
                                          <p:spTgt spid="9"/>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11"/>
                                        </p:tgtEl>
                                        <p:attrNameLst>
                                          <p:attrName>ppt_w</p:attrName>
                                        </p:attrNameLst>
                                      </p:cBhvr>
                                      <p:tavLst>
                                        <p:tav tm="0">
                                          <p:val>
                                            <p:strVal val="ppt_w"/>
                                          </p:val>
                                        </p:tav>
                                        <p:tav tm="100000">
                                          <p:val>
                                            <p:fltVal val="0"/>
                                          </p:val>
                                        </p:tav>
                                      </p:tavLst>
                                    </p:anim>
                                    <p:anim calcmode="lin" valueType="num">
                                      <p:cBhvr>
                                        <p:cTn id="31" dur="500"/>
                                        <p:tgtEl>
                                          <p:spTgt spid="11"/>
                                        </p:tgtEl>
                                        <p:attrNameLst>
                                          <p:attrName>ppt_h</p:attrName>
                                        </p:attrNameLst>
                                      </p:cBhvr>
                                      <p:tavLst>
                                        <p:tav tm="0">
                                          <p:val>
                                            <p:strVal val="ppt_h"/>
                                          </p:val>
                                        </p:tav>
                                        <p:tav tm="100000">
                                          <p:val>
                                            <p:strVal val="ppt_h"/>
                                          </p:val>
                                        </p:tav>
                                      </p:tavLst>
                                    </p:anim>
                                    <p:set>
                                      <p:cBhvr>
                                        <p:cTn id="32" dur="1" fill="hold">
                                          <p:stCondLst>
                                            <p:cond delay="499"/>
                                          </p:stCondLst>
                                        </p:cTn>
                                        <p:tgtEl>
                                          <p:spTgt spid="11"/>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1"/>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and black text&#10;&#10;Description automatically generated">
            <a:extLst>
              <a:ext uri="{FF2B5EF4-FFF2-40B4-BE49-F238E27FC236}">
                <a16:creationId xmlns:a16="http://schemas.microsoft.com/office/drawing/2014/main" id="{A16BFB89-9314-24A1-95FC-B455AADCB0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3" name="Picture 12" descr="A black background with blue snowflakes&#10;&#10;Description automatically generated">
            <a:extLst>
              <a:ext uri="{FF2B5EF4-FFF2-40B4-BE49-F238E27FC236}">
                <a16:creationId xmlns:a16="http://schemas.microsoft.com/office/drawing/2014/main" id="{9E6F8990-78E1-5348-2DFC-D310DF2E8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26" y="2809186"/>
            <a:ext cx="1970203" cy="2130459"/>
          </a:xfrm>
          <a:prstGeom prst="rect">
            <a:avLst/>
          </a:prstGeom>
        </p:spPr>
      </p:pic>
      <p:pic>
        <p:nvPicPr>
          <p:cNvPr id="15" name="Picture 14" descr="A yellow light bulb with rays of light coming out of it&#10;&#10;Description automatically generated">
            <a:extLst>
              <a:ext uri="{FF2B5EF4-FFF2-40B4-BE49-F238E27FC236}">
                <a16:creationId xmlns:a16="http://schemas.microsoft.com/office/drawing/2014/main" id="{D9AE5084-14A1-8F61-25BE-93714B8C68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8137" y="2809185"/>
            <a:ext cx="1970203" cy="2130460"/>
          </a:xfrm>
          <a:prstGeom prst="rect">
            <a:avLst/>
          </a:prstGeom>
        </p:spPr>
      </p:pic>
      <p:pic>
        <p:nvPicPr>
          <p:cNvPr id="17" name="Picture 16" descr="A blue radio with a yellow signal&#10;&#10;Description automatically generated">
            <a:extLst>
              <a:ext uri="{FF2B5EF4-FFF2-40B4-BE49-F238E27FC236}">
                <a16:creationId xmlns:a16="http://schemas.microsoft.com/office/drawing/2014/main" id="{D0EC60B1-447C-7E1D-1364-504F3E578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2449" y="2809185"/>
            <a:ext cx="1970204" cy="2095695"/>
          </a:xfrm>
          <a:prstGeom prst="rect">
            <a:avLst/>
          </a:prstGeom>
        </p:spPr>
      </p:pic>
      <p:pic>
        <p:nvPicPr>
          <p:cNvPr id="19" name="Picture 18" descr="A yellow circle with black background&#10;&#10;Description automatically generated">
            <a:extLst>
              <a:ext uri="{FF2B5EF4-FFF2-40B4-BE49-F238E27FC236}">
                <a16:creationId xmlns:a16="http://schemas.microsoft.com/office/drawing/2014/main" id="{5D779CB0-667D-32A7-21F6-D20611A686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9933" y="2809184"/>
            <a:ext cx="1963930" cy="2095695"/>
          </a:xfrm>
          <a:prstGeom prst="rect">
            <a:avLst/>
          </a:prstGeom>
        </p:spPr>
      </p:pic>
      <p:pic>
        <p:nvPicPr>
          <p:cNvPr id="21" name="Picture 20" descr="A black and blue sign with a cloud and rain drops&#10;&#10;Description automatically generated">
            <a:extLst>
              <a:ext uri="{FF2B5EF4-FFF2-40B4-BE49-F238E27FC236}">
                <a16:creationId xmlns:a16="http://schemas.microsoft.com/office/drawing/2014/main" id="{AF7A8802-3EDE-B847-88F3-FDAC0E7205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3158" y="2809183"/>
            <a:ext cx="1963930" cy="2095695"/>
          </a:xfrm>
          <a:prstGeom prst="rect">
            <a:avLst/>
          </a:prstGeom>
        </p:spPr>
      </p:pic>
      <p:pic>
        <p:nvPicPr>
          <p:cNvPr id="23" name="Picture 22" descr="A group of blue snowflakes on a black background&#10;&#10;Description automatically generated">
            <a:extLst>
              <a:ext uri="{FF2B5EF4-FFF2-40B4-BE49-F238E27FC236}">
                <a16:creationId xmlns:a16="http://schemas.microsoft.com/office/drawing/2014/main" id="{21D18ADC-6E50-8F82-60F3-A6EEEB9DF0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3826" y="2824643"/>
            <a:ext cx="1963931" cy="2115002"/>
          </a:xfrm>
          <a:prstGeom prst="rect">
            <a:avLst/>
          </a:prstGeom>
        </p:spPr>
      </p:pic>
      <p:pic>
        <p:nvPicPr>
          <p:cNvPr id="25" name="Picture 24" descr="A light bulb with rays of light shining through it&#10;&#10;Description automatically generated">
            <a:extLst>
              <a:ext uri="{FF2B5EF4-FFF2-40B4-BE49-F238E27FC236}">
                <a16:creationId xmlns:a16="http://schemas.microsoft.com/office/drawing/2014/main" id="{4FE1775E-8209-0F48-CB97-1E1E5E7B4E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4239" y="2824643"/>
            <a:ext cx="1988355" cy="2115002"/>
          </a:xfrm>
          <a:prstGeom prst="rect">
            <a:avLst/>
          </a:prstGeom>
        </p:spPr>
      </p:pic>
      <p:pic>
        <p:nvPicPr>
          <p:cNvPr id="27" name="Picture 26" descr="A blue radio with a radio antenna&#10;&#10;Description automatically generated">
            <a:extLst>
              <a:ext uri="{FF2B5EF4-FFF2-40B4-BE49-F238E27FC236}">
                <a16:creationId xmlns:a16="http://schemas.microsoft.com/office/drawing/2014/main" id="{8AF5F393-C29D-2332-9F1F-4666B630B9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95585" y="2796338"/>
            <a:ext cx="1963931" cy="2121383"/>
          </a:xfrm>
          <a:prstGeom prst="rect">
            <a:avLst/>
          </a:prstGeom>
        </p:spPr>
      </p:pic>
      <p:pic>
        <p:nvPicPr>
          <p:cNvPr id="29" name="Picture 28" descr="A screen shot of a yellow circle&#10;&#10;Description automatically generated">
            <a:extLst>
              <a:ext uri="{FF2B5EF4-FFF2-40B4-BE49-F238E27FC236}">
                <a16:creationId xmlns:a16="http://schemas.microsoft.com/office/drawing/2014/main" id="{E91C8FC6-6CE6-043F-C0AB-72A2F50390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16797" y="2809183"/>
            <a:ext cx="1982558" cy="2121383"/>
          </a:xfrm>
          <a:prstGeom prst="rect">
            <a:avLst/>
          </a:prstGeom>
        </p:spPr>
      </p:pic>
      <p:pic>
        <p:nvPicPr>
          <p:cNvPr id="31" name="Picture 30" descr="A black square with blue and white clouds and rain drops&#10;&#10;Description automatically generated">
            <a:extLst>
              <a:ext uri="{FF2B5EF4-FFF2-40B4-BE49-F238E27FC236}">
                <a16:creationId xmlns:a16="http://schemas.microsoft.com/office/drawing/2014/main" id="{B8307F8E-004F-D256-B76D-691747B8C3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03158" y="2822026"/>
            <a:ext cx="1963930" cy="2095695"/>
          </a:xfrm>
          <a:prstGeom prst="rect">
            <a:avLst/>
          </a:prstGeom>
        </p:spPr>
      </p:pic>
    </p:spTree>
    <p:extLst>
      <p:ext uri="{BB962C8B-B14F-4D97-AF65-F5344CB8AC3E}">
        <p14:creationId xmlns:p14="http://schemas.microsoft.com/office/powerpoint/2010/main" val="2522425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15"/>
                                        </p:tgtEl>
                                        <p:attrNameLst>
                                          <p:attrName>ppt_w</p:attrName>
                                        </p:attrNameLst>
                                      </p:cBhvr>
                                      <p:tavLst>
                                        <p:tav tm="0">
                                          <p:val>
                                            <p:strVal val="ppt_w"/>
                                          </p:val>
                                        </p:tav>
                                        <p:tav tm="100000">
                                          <p:val>
                                            <p:fltVal val="0"/>
                                          </p:val>
                                        </p:tav>
                                      </p:tavLst>
                                    </p:anim>
                                    <p:anim calcmode="lin" valueType="num">
                                      <p:cBhvr>
                                        <p:cTn id="7" dur="500"/>
                                        <p:tgtEl>
                                          <p:spTgt spid="15"/>
                                        </p:tgtEl>
                                        <p:attrNameLst>
                                          <p:attrName>ppt_h</p:attrName>
                                        </p:attrNameLst>
                                      </p:cBhvr>
                                      <p:tavLst>
                                        <p:tav tm="0">
                                          <p:val>
                                            <p:strVal val="ppt_h"/>
                                          </p:val>
                                        </p:tav>
                                        <p:tav tm="100000">
                                          <p:val>
                                            <p:strVal val="ppt_h"/>
                                          </p:val>
                                        </p:tav>
                                      </p:tavLst>
                                    </p:anim>
                                    <p:set>
                                      <p:cBhvr>
                                        <p:cTn id="8" dur="1" fill="hold">
                                          <p:stCondLst>
                                            <p:cond delay="499"/>
                                          </p:stCondLst>
                                        </p:cTn>
                                        <p:tgtEl>
                                          <p:spTgt spid="15"/>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13"/>
                                        </p:tgtEl>
                                        <p:attrNameLst>
                                          <p:attrName>ppt_w</p:attrName>
                                        </p:attrNameLst>
                                      </p:cBhvr>
                                      <p:tavLst>
                                        <p:tav tm="0">
                                          <p:val>
                                            <p:strVal val="ppt_w"/>
                                          </p:val>
                                        </p:tav>
                                        <p:tav tm="100000">
                                          <p:val>
                                            <p:fltVal val="0"/>
                                          </p:val>
                                        </p:tav>
                                      </p:tavLst>
                                    </p:anim>
                                    <p:anim calcmode="lin" valueType="num">
                                      <p:cBhvr>
                                        <p:cTn id="19" dur="500"/>
                                        <p:tgtEl>
                                          <p:spTgt spid="13"/>
                                        </p:tgtEl>
                                        <p:attrNameLst>
                                          <p:attrName>ppt_h</p:attrName>
                                        </p:attrNameLst>
                                      </p:cBhvr>
                                      <p:tavLst>
                                        <p:tav tm="0">
                                          <p:val>
                                            <p:strVal val="ppt_h"/>
                                          </p:val>
                                        </p:tav>
                                        <p:tav tm="100000">
                                          <p:val>
                                            <p:strVal val="ppt_h"/>
                                          </p:val>
                                        </p:tav>
                                      </p:tavLst>
                                    </p:anim>
                                    <p:set>
                                      <p:cBhvr>
                                        <p:cTn id="20" dur="1" fill="hold">
                                          <p:stCondLst>
                                            <p:cond delay="499"/>
                                          </p:stCondLst>
                                        </p:cTn>
                                        <p:tgtEl>
                                          <p:spTgt spid="13"/>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17"/>
                                        </p:tgtEl>
                                        <p:attrNameLst>
                                          <p:attrName>ppt_w</p:attrName>
                                        </p:attrNameLst>
                                      </p:cBhvr>
                                      <p:tavLst>
                                        <p:tav tm="0">
                                          <p:val>
                                            <p:strVal val="ppt_w"/>
                                          </p:val>
                                        </p:tav>
                                        <p:tav tm="100000">
                                          <p:val>
                                            <p:fltVal val="0"/>
                                          </p:val>
                                        </p:tav>
                                      </p:tavLst>
                                    </p:anim>
                                    <p:anim calcmode="lin" valueType="num">
                                      <p:cBhvr>
                                        <p:cTn id="31" dur="500"/>
                                        <p:tgtEl>
                                          <p:spTgt spid="17"/>
                                        </p:tgtEl>
                                        <p:attrNameLst>
                                          <p:attrName>ppt_h</p:attrName>
                                        </p:attrNameLst>
                                      </p:cBhvr>
                                      <p:tavLst>
                                        <p:tav tm="0">
                                          <p:val>
                                            <p:strVal val="ppt_h"/>
                                          </p:val>
                                        </p:tav>
                                        <p:tav tm="100000">
                                          <p:val>
                                            <p:strVal val="ppt_h"/>
                                          </p:val>
                                        </p:tav>
                                      </p:tavLst>
                                    </p:anim>
                                    <p:set>
                                      <p:cBhvr>
                                        <p:cTn id="32" dur="1" fill="hold">
                                          <p:stCondLst>
                                            <p:cond delay="499"/>
                                          </p:stCondLst>
                                        </p:cTn>
                                        <p:tgtEl>
                                          <p:spTgt spid="17"/>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500" fill="hold"/>
                                        <p:tgtEl>
                                          <p:spTgt spid="27"/>
                                        </p:tgtEl>
                                        <p:attrNameLst>
                                          <p:attrName>ppt_w</p:attrName>
                                        </p:attrNameLst>
                                      </p:cBhvr>
                                      <p:tavLst>
                                        <p:tav tm="0">
                                          <p:val>
                                            <p:fltVal val="0"/>
                                          </p:val>
                                        </p:tav>
                                        <p:tav tm="100000">
                                          <p:val>
                                            <p:strVal val="#ppt_w"/>
                                          </p:val>
                                        </p:tav>
                                      </p:tavLst>
                                    </p:anim>
                                    <p:anim calcmode="lin" valueType="num">
                                      <p:cBhvr>
                                        <p:cTn id="37" dur="500" fill="hold"/>
                                        <p:tgtEl>
                                          <p:spTgt spid="2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7" presetClass="exit" presetSubtype="10" fill="hold" nodeType="clickEffect">
                                  <p:stCondLst>
                                    <p:cond delay="0"/>
                                  </p:stCondLst>
                                  <p:childTnLst>
                                    <p:anim calcmode="lin" valueType="num">
                                      <p:cBhvr>
                                        <p:cTn id="42" dur="500"/>
                                        <p:tgtEl>
                                          <p:spTgt spid="19"/>
                                        </p:tgtEl>
                                        <p:attrNameLst>
                                          <p:attrName>ppt_w</p:attrName>
                                        </p:attrNameLst>
                                      </p:cBhvr>
                                      <p:tavLst>
                                        <p:tav tm="0">
                                          <p:val>
                                            <p:strVal val="ppt_w"/>
                                          </p:val>
                                        </p:tav>
                                        <p:tav tm="100000">
                                          <p:val>
                                            <p:fltVal val="0"/>
                                          </p:val>
                                        </p:tav>
                                      </p:tavLst>
                                    </p:anim>
                                    <p:anim calcmode="lin" valueType="num">
                                      <p:cBhvr>
                                        <p:cTn id="43" dur="500"/>
                                        <p:tgtEl>
                                          <p:spTgt spid="19"/>
                                        </p:tgtEl>
                                        <p:attrNameLst>
                                          <p:attrName>ppt_h</p:attrName>
                                        </p:attrNameLst>
                                      </p:cBhvr>
                                      <p:tavLst>
                                        <p:tav tm="0">
                                          <p:val>
                                            <p:strVal val="ppt_h"/>
                                          </p:val>
                                        </p:tav>
                                        <p:tav tm="100000">
                                          <p:val>
                                            <p:strVal val="ppt_h"/>
                                          </p:val>
                                        </p:tav>
                                      </p:tavLst>
                                    </p:anim>
                                    <p:set>
                                      <p:cBhvr>
                                        <p:cTn id="44" dur="1" fill="hold">
                                          <p:stCondLst>
                                            <p:cond delay="499"/>
                                          </p:stCondLst>
                                        </p:cTn>
                                        <p:tgtEl>
                                          <p:spTgt spid="19"/>
                                        </p:tgtEl>
                                        <p:attrNameLst>
                                          <p:attrName>style.visibility</p:attrName>
                                        </p:attrNameLst>
                                      </p:cBhvr>
                                      <p:to>
                                        <p:strVal val="hidden"/>
                                      </p:to>
                                    </p:set>
                                  </p:childTnLst>
                                </p:cTn>
                              </p:par>
                            </p:childTnLst>
                          </p:cTn>
                        </p:par>
                        <p:par>
                          <p:cTn id="45" fill="hold">
                            <p:stCondLst>
                              <p:cond delay="500"/>
                            </p:stCondLst>
                            <p:childTnLst>
                              <p:par>
                                <p:cTn id="46" presetID="17" presetClass="entr" presetSubtype="10" fill="hold" nodeType="after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p:cTn id="48" dur="500" fill="hold"/>
                                        <p:tgtEl>
                                          <p:spTgt spid="29"/>
                                        </p:tgtEl>
                                        <p:attrNameLst>
                                          <p:attrName>ppt_w</p:attrName>
                                        </p:attrNameLst>
                                      </p:cBhvr>
                                      <p:tavLst>
                                        <p:tav tm="0">
                                          <p:val>
                                            <p:fltVal val="0"/>
                                          </p:val>
                                        </p:tav>
                                        <p:tav tm="100000">
                                          <p:val>
                                            <p:strVal val="#ppt_w"/>
                                          </p:val>
                                        </p:tav>
                                      </p:tavLst>
                                    </p:anim>
                                    <p:anim calcmode="lin" valueType="num">
                                      <p:cBhvr>
                                        <p:cTn id="49" dur="5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17" presetClass="exit" presetSubtype="10" fill="hold" nodeType="clickEffect">
                                  <p:stCondLst>
                                    <p:cond delay="0"/>
                                  </p:stCondLst>
                                  <p:childTnLst>
                                    <p:anim calcmode="lin" valueType="num">
                                      <p:cBhvr>
                                        <p:cTn id="54" dur="500"/>
                                        <p:tgtEl>
                                          <p:spTgt spid="21"/>
                                        </p:tgtEl>
                                        <p:attrNameLst>
                                          <p:attrName>ppt_w</p:attrName>
                                        </p:attrNameLst>
                                      </p:cBhvr>
                                      <p:tavLst>
                                        <p:tav tm="0">
                                          <p:val>
                                            <p:strVal val="ppt_w"/>
                                          </p:val>
                                        </p:tav>
                                        <p:tav tm="100000">
                                          <p:val>
                                            <p:fltVal val="0"/>
                                          </p:val>
                                        </p:tav>
                                      </p:tavLst>
                                    </p:anim>
                                    <p:anim calcmode="lin" valueType="num">
                                      <p:cBhvr>
                                        <p:cTn id="55" dur="500"/>
                                        <p:tgtEl>
                                          <p:spTgt spid="21"/>
                                        </p:tgtEl>
                                        <p:attrNameLst>
                                          <p:attrName>ppt_h</p:attrName>
                                        </p:attrNameLst>
                                      </p:cBhvr>
                                      <p:tavLst>
                                        <p:tav tm="0">
                                          <p:val>
                                            <p:strVal val="ppt_h"/>
                                          </p:val>
                                        </p:tav>
                                        <p:tav tm="100000">
                                          <p:val>
                                            <p:strVal val="ppt_h"/>
                                          </p:val>
                                        </p:tav>
                                      </p:tavLst>
                                    </p:anim>
                                    <p:set>
                                      <p:cBhvr>
                                        <p:cTn id="56" dur="1" fill="hold">
                                          <p:stCondLst>
                                            <p:cond delay="499"/>
                                          </p:stCondLst>
                                        </p:cTn>
                                        <p:tgtEl>
                                          <p:spTgt spid="21"/>
                                        </p:tgtEl>
                                        <p:attrNameLst>
                                          <p:attrName>style.visibility</p:attrName>
                                        </p:attrNameLst>
                                      </p:cBhvr>
                                      <p:to>
                                        <p:strVal val="hidden"/>
                                      </p:to>
                                    </p:set>
                                  </p:childTnLst>
                                </p:cTn>
                              </p:par>
                            </p:childTnLst>
                          </p:cTn>
                        </p:par>
                        <p:par>
                          <p:cTn id="57" fill="hold">
                            <p:stCondLst>
                              <p:cond delay="500"/>
                            </p:stCondLst>
                            <p:childTnLst>
                              <p:par>
                                <p:cTn id="58" presetID="17" presetClass="entr" presetSubtype="10" fill="hold" nodeType="after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500" fill="hold"/>
                                        <p:tgtEl>
                                          <p:spTgt spid="31"/>
                                        </p:tgtEl>
                                        <p:attrNameLst>
                                          <p:attrName>ppt_w</p:attrName>
                                        </p:attrNameLst>
                                      </p:cBhvr>
                                      <p:tavLst>
                                        <p:tav tm="0">
                                          <p:val>
                                            <p:fltVal val="0"/>
                                          </p:val>
                                        </p:tav>
                                        <p:tav tm="100000">
                                          <p:val>
                                            <p:strVal val="#ppt_w"/>
                                          </p:val>
                                        </p:tav>
                                      </p:tavLst>
                                    </p:anim>
                                    <p:anim calcmode="lin" valueType="num">
                                      <p:cBhvr>
                                        <p:cTn id="61" dur="500" fill="hold"/>
                                        <p:tgtEl>
                                          <p:spTgt spid="3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1F7BE1-3B7F-B5DE-48D3-44E0E1569015}"/>
              </a:ext>
            </a:extLst>
          </p:cNvPr>
          <p:cNvSpPr>
            <a:spLocks noGrp="1"/>
          </p:cNvSpPr>
          <p:nvPr>
            <p:ph type="title"/>
          </p:nvPr>
        </p:nvSpPr>
        <p:spPr>
          <a:xfrm>
            <a:off x="761995" y="307447"/>
            <a:ext cx="10693884" cy="1109932"/>
          </a:xfrm>
        </p:spPr>
        <p:txBody>
          <a:bodyPr>
            <a:normAutofit/>
          </a:bodyPr>
          <a:lstStyle/>
          <a:p>
            <a:r>
              <a:rPr lang="lt-LT" sz="3600" b="1" dirty="0"/>
              <a:t>Promieniowanie słoneczne</a:t>
            </a:r>
            <a:endParaRPr lang="lt-LT" sz="2200" dirty="0"/>
          </a:p>
        </p:txBody>
      </p:sp>
      <p:pic>
        <p:nvPicPr>
          <p:cNvPr id="5" name="Picture 4" descr="A cartoon of animals near a river&#10;&#10;Description automatically generated">
            <a:extLst>
              <a:ext uri="{FF2B5EF4-FFF2-40B4-BE49-F238E27FC236}">
                <a16:creationId xmlns:a16="http://schemas.microsoft.com/office/drawing/2014/main" id="{0EE427E1-7D24-15E3-2567-E70D109136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1"/>
            <a:ext cx="5804955" cy="3265287"/>
          </a:xfrm>
          <a:prstGeom prst="rect">
            <a:avLst/>
          </a:prstGeom>
        </p:spPr>
      </p:pic>
      <p:sp>
        <p:nvSpPr>
          <p:cNvPr id="3" name="Content Placeholder 2">
            <a:extLst>
              <a:ext uri="{FF2B5EF4-FFF2-40B4-BE49-F238E27FC236}">
                <a16:creationId xmlns:a16="http://schemas.microsoft.com/office/drawing/2014/main" id="{A79CF75D-00F2-C786-47F0-DF3FD96FFFEE}"/>
              </a:ext>
            </a:extLst>
          </p:cNvPr>
          <p:cNvSpPr>
            <a:spLocks noGrp="1"/>
          </p:cNvSpPr>
          <p:nvPr>
            <p:ph idx="1"/>
          </p:nvPr>
        </p:nvSpPr>
        <p:spPr>
          <a:xfrm>
            <a:off x="7190509" y="2357888"/>
            <a:ext cx="4265370" cy="3902635"/>
          </a:xfrm>
        </p:spPr>
        <p:txBody>
          <a:bodyPr anchor="ctr">
            <a:normAutofit lnSpcReduction="10000"/>
          </a:bodyPr>
          <a:lstStyle/>
          <a:p>
            <a:pPr marL="0" indent="0">
              <a:buNone/>
            </a:pPr>
            <a:r>
              <a:rPr lang="pl-PL" sz="1900" dirty="0"/>
              <a:t>Wyobraź sobie, że Słońce jest olbrzymią latarnią, która świeci i ogrzewa naszą planetę. Kiedy promieniowanie słoneczne dociera do powierzchni Ziemi, </a:t>
            </a:r>
            <a:r>
              <a:rPr lang="pl-PL" sz="1900" b="1" dirty="0"/>
              <a:t>dostarcza energii ludziom, roślinom i zwierzętom.</a:t>
            </a:r>
            <a:r>
              <a:rPr lang="pl-PL" sz="1900" dirty="0"/>
              <a:t> Masa energii zmierzająca od Słońca do nas z prędkością światła nazywana jest </a:t>
            </a:r>
            <a:r>
              <a:rPr lang="pl-PL" sz="1900" b="1" dirty="0"/>
              <a:t>promieniowaniem elektromagnetycznym lub światłem.</a:t>
            </a:r>
            <a:r>
              <a:rPr lang="pl-PL" sz="1900" dirty="0"/>
              <a:t> Ilość przenoszonej energii zależy od </a:t>
            </a:r>
            <a:r>
              <a:rPr lang="pl-PL" sz="1900" b="1" dirty="0"/>
              <a:t>długości fali (częstotliwości)</a:t>
            </a:r>
            <a:r>
              <a:rPr lang="pl-PL" sz="1900" dirty="0"/>
              <a:t> – im krótsza fala, tym większa energia. </a:t>
            </a:r>
            <a:endParaRPr lang="lt-LT" sz="1900" dirty="0"/>
          </a:p>
        </p:txBody>
      </p:sp>
    </p:spTree>
    <p:extLst>
      <p:ext uri="{BB962C8B-B14F-4D97-AF65-F5344CB8AC3E}">
        <p14:creationId xmlns:p14="http://schemas.microsoft.com/office/powerpoint/2010/main" val="2507489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and black text&#10;&#10;Description automatically generated">
            <a:extLst>
              <a:ext uri="{FF2B5EF4-FFF2-40B4-BE49-F238E27FC236}">
                <a16:creationId xmlns:a16="http://schemas.microsoft.com/office/drawing/2014/main" id="{E5DBF961-0332-38B9-23B4-2578D3FAF2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7" name="Picture 6" descr="A cell phone with a map on it&#10;&#10;Description automatically generated">
            <a:extLst>
              <a:ext uri="{FF2B5EF4-FFF2-40B4-BE49-F238E27FC236}">
                <a16:creationId xmlns:a16="http://schemas.microsoft.com/office/drawing/2014/main" id="{E722FB72-0786-09B8-D9CA-E3449BC39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371" y="2215299"/>
            <a:ext cx="3087046" cy="3309822"/>
          </a:xfrm>
          <a:prstGeom prst="rect">
            <a:avLst/>
          </a:prstGeom>
        </p:spPr>
      </p:pic>
      <p:pic>
        <p:nvPicPr>
          <p:cNvPr id="9" name="Picture 8" descr="A cartoon of a child with a sign&#10;&#10;Description automatically generated">
            <a:extLst>
              <a:ext uri="{FF2B5EF4-FFF2-40B4-BE49-F238E27FC236}">
                <a16:creationId xmlns:a16="http://schemas.microsoft.com/office/drawing/2014/main" id="{A271A771-2903-4315-A944-0FFA87419B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112" y="2215299"/>
            <a:ext cx="3099775" cy="3309822"/>
          </a:xfrm>
          <a:prstGeom prst="rect">
            <a:avLst/>
          </a:prstGeom>
        </p:spPr>
      </p:pic>
      <p:pic>
        <p:nvPicPr>
          <p:cNvPr id="11" name="Picture 10" descr="A yellow microwave with a bowl on it&#10;&#10;Description automatically generated">
            <a:extLst>
              <a:ext uri="{FF2B5EF4-FFF2-40B4-BE49-F238E27FC236}">
                <a16:creationId xmlns:a16="http://schemas.microsoft.com/office/drawing/2014/main" id="{443A6CF7-0488-B799-EFD7-3AF95113D6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1582" y="2215299"/>
            <a:ext cx="3099776" cy="3309823"/>
          </a:xfrm>
          <a:prstGeom prst="rect">
            <a:avLst/>
          </a:prstGeom>
        </p:spPr>
      </p:pic>
      <p:pic>
        <p:nvPicPr>
          <p:cNvPr id="13" name="Picture 12">
            <a:extLst>
              <a:ext uri="{FF2B5EF4-FFF2-40B4-BE49-F238E27FC236}">
                <a16:creationId xmlns:a16="http://schemas.microsoft.com/office/drawing/2014/main" id="{6642A10C-C485-30BB-0D3D-0F723536379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185031" y="2215299"/>
            <a:ext cx="3099776" cy="3309822"/>
          </a:xfrm>
          <a:prstGeom prst="rect">
            <a:avLst/>
          </a:prstGeom>
        </p:spPr>
      </p:pic>
      <p:pic>
        <p:nvPicPr>
          <p:cNvPr id="15" name="Picture 14">
            <a:extLst>
              <a:ext uri="{FF2B5EF4-FFF2-40B4-BE49-F238E27FC236}">
                <a16:creationId xmlns:a16="http://schemas.microsoft.com/office/drawing/2014/main" id="{2E5C0FAC-DBC5-ED45-55DC-FE437830D98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58840" y="2215299"/>
            <a:ext cx="3099775" cy="3309822"/>
          </a:xfrm>
          <a:prstGeom prst="rect">
            <a:avLst/>
          </a:prstGeom>
        </p:spPr>
      </p:pic>
      <p:pic>
        <p:nvPicPr>
          <p:cNvPr id="17" name="Picture 16">
            <a:extLst>
              <a:ext uri="{FF2B5EF4-FFF2-40B4-BE49-F238E27FC236}">
                <a16:creationId xmlns:a16="http://schemas.microsoft.com/office/drawing/2014/main" id="{A45066DF-C466-A34E-6F59-75E0601702B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29063" y="2215299"/>
            <a:ext cx="3081120" cy="3309822"/>
          </a:xfrm>
          <a:prstGeom prst="rect">
            <a:avLst/>
          </a:prstGeom>
        </p:spPr>
      </p:pic>
    </p:spTree>
    <p:extLst>
      <p:ext uri="{BB962C8B-B14F-4D97-AF65-F5344CB8AC3E}">
        <p14:creationId xmlns:p14="http://schemas.microsoft.com/office/powerpoint/2010/main" val="283226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strVal val="ppt_h"/>
                                          </p:val>
                                        </p:tav>
                                      </p:tavLst>
                                    </p:anim>
                                    <p:set>
                                      <p:cBhvr>
                                        <p:cTn id="8" dur="1" fill="hold">
                                          <p:stCondLst>
                                            <p:cond delay="499"/>
                                          </p:stCondLst>
                                        </p:cTn>
                                        <p:tgtEl>
                                          <p:spTgt spid="9"/>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11"/>
                                        </p:tgtEl>
                                        <p:attrNameLst>
                                          <p:attrName>ppt_w</p:attrName>
                                        </p:attrNameLst>
                                      </p:cBhvr>
                                      <p:tavLst>
                                        <p:tav tm="0">
                                          <p:val>
                                            <p:strVal val="ppt_w"/>
                                          </p:val>
                                        </p:tav>
                                        <p:tav tm="100000">
                                          <p:val>
                                            <p:fltVal val="0"/>
                                          </p:val>
                                        </p:tav>
                                      </p:tavLst>
                                    </p:anim>
                                    <p:anim calcmode="lin" valueType="num">
                                      <p:cBhvr>
                                        <p:cTn id="19" dur="500"/>
                                        <p:tgtEl>
                                          <p:spTgt spid="11"/>
                                        </p:tgtEl>
                                        <p:attrNameLst>
                                          <p:attrName>ppt_h</p:attrName>
                                        </p:attrNameLst>
                                      </p:cBhvr>
                                      <p:tavLst>
                                        <p:tav tm="0">
                                          <p:val>
                                            <p:strVal val="ppt_h"/>
                                          </p:val>
                                        </p:tav>
                                        <p:tav tm="100000">
                                          <p:val>
                                            <p:strVal val="ppt_h"/>
                                          </p:val>
                                        </p:tav>
                                      </p:tavLst>
                                    </p:anim>
                                    <p:set>
                                      <p:cBhvr>
                                        <p:cTn id="20" dur="1" fill="hold">
                                          <p:stCondLst>
                                            <p:cond delay="499"/>
                                          </p:stCondLst>
                                        </p:cTn>
                                        <p:tgtEl>
                                          <p:spTgt spid="11"/>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7"/>
                                        </p:tgtEl>
                                        <p:attrNameLst>
                                          <p:attrName>ppt_w</p:attrName>
                                        </p:attrNameLst>
                                      </p:cBhvr>
                                      <p:tavLst>
                                        <p:tav tm="0">
                                          <p:val>
                                            <p:strVal val="ppt_w"/>
                                          </p:val>
                                        </p:tav>
                                        <p:tav tm="100000">
                                          <p:val>
                                            <p:fltVal val="0"/>
                                          </p:val>
                                        </p:tav>
                                      </p:tavLst>
                                    </p:anim>
                                    <p:anim calcmode="lin" valueType="num">
                                      <p:cBhvr>
                                        <p:cTn id="31" dur="500"/>
                                        <p:tgtEl>
                                          <p:spTgt spid="7"/>
                                        </p:tgtEl>
                                        <p:attrNameLst>
                                          <p:attrName>ppt_h</p:attrName>
                                        </p:attrNameLst>
                                      </p:cBhvr>
                                      <p:tavLst>
                                        <p:tav tm="0">
                                          <p:val>
                                            <p:strVal val="ppt_h"/>
                                          </p:val>
                                        </p:tav>
                                        <p:tav tm="100000">
                                          <p:val>
                                            <p:strVal val="ppt_h"/>
                                          </p:val>
                                        </p:tav>
                                      </p:tavLst>
                                    </p:anim>
                                    <p:set>
                                      <p:cBhvr>
                                        <p:cTn id="32" dur="1" fill="hold">
                                          <p:stCondLst>
                                            <p:cond delay="499"/>
                                          </p:stCondLst>
                                        </p:cTn>
                                        <p:tgtEl>
                                          <p:spTgt spid="7"/>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C0DB17CF-2CC3-887F-451D-C9075170CE3C}"/>
              </a:ext>
            </a:extLst>
          </p:cNvPr>
          <p:cNvPicPr>
            <a:picLocks noGrp="1" noChangeAspect="1"/>
          </p:cNvPicPr>
          <p:nvPr>
            <p:ph idx="1"/>
          </p:nvPr>
        </p:nvPicPr>
        <p:blipFill>
          <a:blip r:embed="rId8">
            <a:extLst>
              <a:ext uri="{28A0092B-C50C-407E-A947-70E740481C1C}">
                <a14:useLocalDpi xmlns:a14="http://schemas.microsoft.com/office/drawing/2010/main" val="0"/>
              </a:ext>
            </a:extLst>
          </a:blip>
          <a:srcRect/>
          <a:stretch/>
        </p:blipFill>
        <p:spPr>
          <a:xfrm>
            <a:off x="0" y="0"/>
            <a:ext cx="12258136" cy="6895203"/>
          </a:xfrm>
        </p:spPr>
      </p:pic>
      <p:pic>
        <p:nvPicPr>
          <p:cNvPr id="6" name="sirena">
            <a:hlinkClick r:id="" action="ppaction://media"/>
            <a:extLst>
              <a:ext uri="{FF2B5EF4-FFF2-40B4-BE49-F238E27FC236}">
                <a16:creationId xmlns:a16="http://schemas.microsoft.com/office/drawing/2014/main" id="{07866B01-A6EC-6373-9667-4464F9B46623}"/>
              </a:ext>
            </a:extLst>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p:blipFill>
        <p:spPr>
          <a:xfrm>
            <a:off x="4589281" y="3601039"/>
            <a:ext cx="3013435" cy="1845867"/>
          </a:xfrm>
          <a:prstGeom prst="rect">
            <a:avLst/>
          </a:prstGeom>
        </p:spPr>
      </p:pic>
      <p:pic>
        <p:nvPicPr>
          <p:cNvPr id="11" name="dog">
            <a:hlinkClick r:id="" action="ppaction://media"/>
            <a:extLst>
              <a:ext uri="{FF2B5EF4-FFF2-40B4-BE49-F238E27FC236}">
                <a16:creationId xmlns:a16="http://schemas.microsoft.com/office/drawing/2014/main" id="{334935A1-C163-0A29-E648-3EE6D3AA1321}"/>
              </a:ext>
            </a:extLst>
          </p:cNvPr>
          <p:cNvPicPr>
            <a:picLocks noChangeAspect="1"/>
          </p:cNvPicPr>
          <p:nvPr>
            <a:audioFile r:link="rId4"/>
            <p:extLst>
              <p:ext uri="{DAA4B4D4-6D71-4841-9C94-3DE7FCFB9230}">
                <p14:media xmlns:p14="http://schemas.microsoft.com/office/powerpoint/2010/main" r:embed="rId3"/>
              </p:ext>
            </p:extLst>
          </p:nvPr>
        </p:nvPicPr>
        <p:blipFill>
          <a:blip r:embed="rId9">
            <a:extLst>
              <a:ext uri="{28A0092B-C50C-407E-A947-70E740481C1C}">
                <a14:useLocalDpi xmlns:a14="http://schemas.microsoft.com/office/drawing/2010/main" val="0"/>
              </a:ext>
            </a:extLst>
          </a:blip>
          <a:srcRect/>
          <a:stretch/>
        </p:blipFill>
        <p:spPr>
          <a:xfrm>
            <a:off x="926123" y="3601038"/>
            <a:ext cx="3013435" cy="1845867"/>
          </a:xfrm>
          <a:prstGeom prst="rect">
            <a:avLst/>
          </a:prstGeom>
        </p:spPr>
      </p:pic>
      <p:pic>
        <p:nvPicPr>
          <p:cNvPr id="12" name="rain">
            <a:hlinkClick r:id="" action="ppaction://media"/>
            <a:extLst>
              <a:ext uri="{FF2B5EF4-FFF2-40B4-BE49-F238E27FC236}">
                <a16:creationId xmlns:a16="http://schemas.microsoft.com/office/drawing/2014/main" id="{CCE6714B-D1CC-B957-F6AE-B5D8AAC9CCEC}"/>
              </a:ext>
            </a:extLst>
          </p:cNvPr>
          <p:cNvPicPr>
            <a:picLocks noChangeAspect="1"/>
          </p:cNvPicPr>
          <p:nvPr>
            <a:audioFile r:link="rId6"/>
            <p:extLst>
              <p:ext uri="{DAA4B4D4-6D71-4841-9C94-3DE7FCFB9230}">
                <p14:media xmlns:p14="http://schemas.microsoft.com/office/powerpoint/2010/main" r:embed="rId5"/>
              </p:ext>
            </p:extLst>
          </p:nvPr>
        </p:nvPicPr>
        <p:blipFill>
          <a:blip r:embed="rId9">
            <a:extLst>
              <a:ext uri="{28A0092B-C50C-407E-A947-70E740481C1C}">
                <a14:useLocalDpi xmlns:a14="http://schemas.microsoft.com/office/drawing/2010/main" val="0"/>
              </a:ext>
            </a:extLst>
          </a:blip>
          <a:srcRect/>
          <a:stretch/>
        </p:blipFill>
        <p:spPr>
          <a:xfrm>
            <a:off x="8252439" y="3601038"/>
            <a:ext cx="3013435" cy="1845867"/>
          </a:xfrm>
          <a:prstGeom prst="rect">
            <a:avLst/>
          </a:prstGeom>
        </p:spPr>
      </p:pic>
    </p:spTree>
    <p:extLst>
      <p:ext uri="{BB962C8B-B14F-4D97-AF65-F5344CB8AC3E}">
        <p14:creationId xmlns:p14="http://schemas.microsoft.com/office/powerpoint/2010/main" val="18604758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2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210" fill="hold"/>
                                        <p:tgtEl>
                                          <p:spTgt spid="11"/>
                                        </p:tgtEl>
                                      </p:cBhvr>
                                    </p:cmd>
                                  </p:childTnLst>
                                </p:cTn>
                              </p:par>
                            </p:childTnLst>
                          </p:cTn>
                        </p:par>
                      </p:childTnLst>
                    </p:cTn>
                  </p:par>
                </p:childTnLst>
              </p:cTn>
              <p:nextCondLst>
                <p:cond evt="onClick" delay="0">
                  <p:tgtEl>
                    <p:spTgt spid="11"/>
                  </p:tgtEl>
                </p:cond>
              </p:nextCondLst>
            </p:seq>
            <p:audio>
              <p:cMediaNode vol="80000">
                <p:cTn id="13" fill="hold" display="0">
                  <p:stCondLst>
                    <p:cond delay="indefinite"/>
                  </p:stCondLst>
                  <p:endCondLst>
                    <p:cond evt="onStopAudio" delay="0">
                      <p:tgtEl>
                        <p:sldTgt/>
                      </p:tgtEl>
                    </p:cond>
                  </p:endCondLst>
                </p:cTn>
                <p:tgtEl>
                  <p:spTgt spid="11"/>
                </p:tgtEl>
              </p:cMediaNode>
            </p:audio>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5451" fill="hold"/>
                                        <p:tgtEl>
                                          <p:spTgt spid="12"/>
                                        </p:tgtEl>
                                      </p:cBhvr>
                                    </p:cmd>
                                  </p:childTnLst>
                                </p:cTn>
                              </p:par>
                            </p:childTnLst>
                          </p:cTn>
                        </p:par>
                      </p:childTnLst>
                    </p:cTn>
                  </p:par>
                </p:childTnLst>
              </p:cTn>
              <p:nextCondLst>
                <p:cond evt="onClick" delay="0">
                  <p:tgtEl>
                    <p:spTgt spid="12"/>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D1F7932-2A58-A05E-E089-11D9F3705D7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9" name="Picture 8">
            <a:extLst>
              <a:ext uri="{FF2B5EF4-FFF2-40B4-BE49-F238E27FC236}">
                <a16:creationId xmlns:a16="http://schemas.microsoft.com/office/drawing/2014/main" id="{016D5863-C1DB-39C9-B735-178E95B8A3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45020" y="2526384"/>
            <a:ext cx="2670537" cy="2846894"/>
          </a:xfrm>
          <a:prstGeom prst="rect">
            <a:avLst/>
          </a:prstGeom>
        </p:spPr>
      </p:pic>
      <p:pic>
        <p:nvPicPr>
          <p:cNvPr id="11" name="Picture 10">
            <a:extLst>
              <a:ext uri="{FF2B5EF4-FFF2-40B4-BE49-F238E27FC236}">
                <a16:creationId xmlns:a16="http://schemas.microsoft.com/office/drawing/2014/main" id="{94C8A157-EF9A-6CA1-1720-49A6B82E5C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66558" y="2526384"/>
            <a:ext cx="2664239" cy="2846893"/>
          </a:xfrm>
          <a:prstGeom prst="rect">
            <a:avLst/>
          </a:prstGeom>
        </p:spPr>
      </p:pic>
      <p:pic>
        <p:nvPicPr>
          <p:cNvPr id="13" name="Picture 12">
            <a:extLst>
              <a:ext uri="{FF2B5EF4-FFF2-40B4-BE49-F238E27FC236}">
                <a16:creationId xmlns:a16="http://schemas.microsoft.com/office/drawing/2014/main" id="{5A547D74-F86E-13BA-8334-93B5C3F5B2E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48231" y="2526384"/>
            <a:ext cx="2645788" cy="2846894"/>
          </a:xfrm>
          <a:prstGeom prst="rect">
            <a:avLst/>
          </a:prstGeom>
        </p:spPr>
      </p:pic>
      <p:pic>
        <p:nvPicPr>
          <p:cNvPr id="15" name="Picture 14">
            <a:extLst>
              <a:ext uri="{FF2B5EF4-FFF2-40B4-BE49-F238E27FC236}">
                <a16:creationId xmlns:a16="http://schemas.microsoft.com/office/drawing/2014/main" id="{32412EC6-48B5-3020-7509-855594D8C82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52708" y="2526383"/>
            <a:ext cx="2654200" cy="2846894"/>
          </a:xfrm>
          <a:prstGeom prst="rect">
            <a:avLst/>
          </a:prstGeom>
        </p:spPr>
      </p:pic>
      <p:pic>
        <p:nvPicPr>
          <p:cNvPr id="17" name="Picture 16">
            <a:extLst>
              <a:ext uri="{FF2B5EF4-FFF2-40B4-BE49-F238E27FC236}">
                <a16:creationId xmlns:a16="http://schemas.microsoft.com/office/drawing/2014/main" id="{72152909-D61C-6DB0-720C-7B9B1E826CC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732131" y="2526383"/>
            <a:ext cx="2666237" cy="2846894"/>
          </a:xfrm>
          <a:prstGeom prst="rect">
            <a:avLst/>
          </a:prstGeom>
        </p:spPr>
      </p:pic>
      <p:pic>
        <p:nvPicPr>
          <p:cNvPr id="21" name="Picture 20">
            <a:extLst>
              <a:ext uri="{FF2B5EF4-FFF2-40B4-BE49-F238E27FC236}">
                <a16:creationId xmlns:a16="http://schemas.microsoft.com/office/drawing/2014/main" id="{3498B68A-58D6-A6C7-8849-256AF3B1C3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573055" y="2526383"/>
            <a:ext cx="2666237" cy="2846894"/>
          </a:xfrm>
          <a:prstGeom prst="rect">
            <a:avLst/>
          </a:prstGeom>
        </p:spPr>
      </p:pic>
    </p:spTree>
    <p:extLst>
      <p:ext uri="{BB962C8B-B14F-4D97-AF65-F5344CB8AC3E}">
        <p14:creationId xmlns:p14="http://schemas.microsoft.com/office/powerpoint/2010/main" val="12918906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13"/>
                                        </p:tgtEl>
                                        <p:attrNameLst>
                                          <p:attrName>ppt_w</p:attrName>
                                        </p:attrNameLst>
                                      </p:cBhvr>
                                      <p:tavLst>
                                        <p:tav tm="0">
                                          <p:val>
                                            <p:strVal val="ppt_w"/>
                                          </p:val>
                                        </p:tav>
                                        <p:tav tm="100000">
                                          <p:val>
                                            <p:fltVal val="0"/>
                                          </p:val>
                                        </p:tav>
                                      </p:tavLst>
                                    </p:anim>
                                    <p:anim calcmode="lin" valueType="num">
                                      <p:cBhvr>
                                        <p:cTn id="7" dur="500"/>
                                        <p:tgtEl>
                                          <p:spTgt spid="13"/>
                                        </p:tgtEl>
                                        <p:attrNameLst>
                                          <p:attrName>ppt_h</p:attrName>
                                        </p:attrNameLst>
                                      </p:cBhvr>
                                      <p:tavLst>
                                        <p:tav tm="0">
                                          <p:val>
                                            <p:strVal val="ppt_h"/>
                                          </p:val>
                                        </p:tav>
                                        <p:tav tm="100000">
                                          <p:val>
                                            <p:strVal val="ppt_h"/>
                                          </p:val>
                                        </p:tav>
                                      </p:tavLst>
                                    </p:anim>
                                    <p:set>
                                      <p:cBhvr>
                                        <p:cTn id="8" dur="1" fill="hold">
                                          <p:stCondLst>
                                            <p:cond delay="499"/>
                                          </p:stCondLst>
                                        </p:cTn>
                                        <p:tgtEl>
                                          <p:spTgt spid="13"/>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9"/>
                                        </p:tgtEl>
                                        <p:attrNameLst>
                                          <p:attrName>ppt_w</p:attrName>
                                        </p:attrNameLst>
                                      </p:cBhvr>
                                      <p:tavLst>
                                        <p:tav tm="0">
                                          <p:val>
                                            <p:strVal val="ppt_w"/>
                                          </p:val>
                                        </p:tav>
                                        <p:tav tm="100000">
                                          <p:val>
                                            <p:fltVal val="0"/>
                                          </p:val>
                                        </p:tav>
                                      </p:tavLst>
                                    </p:anim>
                                    <p:anim calcmode="lin" valueType="num">
                                      <p:cBhvr>
                                        <p:cTn id="19" dur="500"/>
                                        <p:tgtEl>
                                          <p:spTgt spid="9"/>
                                        </p:tgtEl>
                                        <p:attrNameLst>
                                          <p:attrName>ppt_h</p:attrName>
                                        </p:attrNameLst>
                                      </p:cBhvr>
                                      <p:tavLst>
                                        <p:tav tm="0">
                                          <p:val>
                                            <p:strVal val="ppt_h"/>
                                          </p:val>
                                        </p:tav>
                                        <p:tav tm="100000">
                                          <p:val>
                                            <p:strVal val="ppt_h"/>
                                          </p:val>
                                        </p:tav>
                                      </p:tavLst>
                                    </p:anim>
                                    <p:set>
                                      <p:cBhvr>
                                        <p:cTn id="20" dur="1" fill="hold">
                                          <p:stCondLst>
                                            <p:cond delay="499"/>
                                          </p:stCondLst>
                                        </p:cTn>
                                        <p:tgtEl>
                                          <p:spTgt spid="9"/>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11"/>
                                        </p:tgtEl>
                                        <p:attrNameLst>
                                          <p:attrName>ppt_w</p:attrName>
                                        </p:attrNameLst>
                                      </p:cBhvr>
                                      <p:tavLst>
                                        <p:tav tm="0">
                                          <p:val>
                                            <p:strVal val="ppt_w"/>
                                          </p:val>
                                        </p:tav>
                                        <p:tav tm="100000">
                                          <p:val>
                                            <p:fltVal val="0"/>
                                          </p:val>
                                        </p:tav>
                                      </p:tavLst>
                                    </p:anim>
                                    <p:anim calcmode="lin" valueType="num">
                                      <p:cBhvr>
                                        <p:cTn id="31" dur="500"/>
                                        <p:tgtEl>
                                          <p:spTgt spid="11"/>
                                        </p:tgtEl>
                                        <p:attrNameLst>
                                          <p:attrName>ppt_h</p:attrName>
                                        </p:attrNameLst>
                                      </p:cBhvr>
                                      <p:tavLst>
                                        <p:tav tm="0">
                                          <p:val>
                                            <p:strVal val="ppt_h"/>
                                          </p:val>
                                        </p:tav>
                                        <p:tav tm="100000">
                                          <p:val>
                                            <p:strVal val="ppt_h"/>
                                          </p:val>
                                        </p:tav>
                                      </p:tavLst>
                                    </p:anim>
                                    <p:set>
                                      <p:cBhvr>
                                        <p:cTn id="32" dur="1" fill="hold">
                                          <p:stCondLst>
                                            <p:cond delay="499"/>
                                          </p:stCondLst>
                                        </p:cTn>
                                        <p:tgtEl>
                                          <p:spTgt spid="11"/>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fltVal val="0"/>
                                          </p:val>
                                        </p:tav>
                                        <p:tav tm="100000">
                                          <p:val>
                                            <p:strVal val="#ppt_w"/>
                                          </p:val>
                                        </p:tav>
                                      </p:tavLst>
                                    </p:anim>
                                    <p:anim calcmode="lin" valueType="num">
                                      <p:cBhvr>
                                        <p:cTn id="37"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1"/>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47D74406-AB07-03FE-5788-B86B8F923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9" name="Picture 8" descr="A yellow car with luggage on the roof&#10;&#10;Description automatically generated">
            <a:extLst>
              <a:ext uri="{FF2B5EF4-FFF2-40B4-BE49-F238E27FC236}">
                <a16:creationId xmlns:a16="http://schemas.microsoft.com/office/drawing/2014/main" id="{44999229-44D4-585A-7FDB-F5E37F1B4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974" y="2545237"/>
            <a:ext cx="2448651" cy="2652548"/>
          </a:xfrm>
          <a:prstGeom prst="rect">
            <a:avLst/>
          </a:prstGeom>
        </p:spPr>
      </p:pic>
      <p:pic>
        <p:nvPicPr>
          <p:cNvPr id="11" name="Picture 10" descr="A cartoon of a child running with a ball&#10;&#10;Description automatically generated">
            <a:extLst>
              <a:ext uri="{FF2B5EF4-FFF2-40B4-BE49-F238E27FC236}">
                <a16:creationId xmlns:a16="http://schemas.microsoft.com/office/drawing/2014/main" id="{CE8BE701-ADD1-A902-9360-AD6DC7B83A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7349" y="2542880"/>
            <a:ext cx="2483416" cy="2654905"/>
          </a:xfrm>
          <a:prstGeom prst="rect">
            <a:avLst/>
          </a:prstGeom>
        </p:spPr>
      </p:pic>
      <p:pic>
        <p:nvPicPr>
          <p:cNvPr id="13" name="Picture 12">
            <a:extLst>
              <a:ext uri="{FF2B5EF4-FFF2-40B4-BE49-F238E27FC236}">
                <a16:creationId xmlns:a16="http://schemas.microsoft.com/office/drawing/2014/main" id="{0986CCF9-68D9-C4B9-7C44-57A7DC64543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17930" y="2542879"/>
            <a:ext cx="2483416" cy="2654905"/>
          </a:xfrm>
          <a:prstGeom prst="rect">
            <a:avLst/>
          </a:prstGeom>
        </p:spPr>
      </p:pic>
      <p:pic>
        <p:nvPicPr>
          <p:cNvPr id="15" name="Picture 14">
            <a:extLst>
              <a:ext uri="{FF2B5EF4-FFF2-40B4-BE49-F238E27FC236}">
                <a16:creationId xmlns:a16="http://schemas.microsoft.com/office/drawing/2014/main" id="{AE81B5E4-474E-C584-4A4E-F729F8DB0C4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787895" y="2542878"/>
            <a:ext cx="2477064" cy="2654905"/>
          </a:xfrm>
          <a:prstGeom prst="rect">
            <a:avLst/>
          </a:prstGeom>
        </p:spPr>
      </p:pic>
      <p:pic>
        <p:nvPicPr>
          <p:cNvPr id="17" name="Picture 16" descr="A car with luggage on the roof&#10;&#10;Description automatically generated">
            <a:extLst>
              <a:ext uri="{FF2B5EF4-FFF2-40B4-BE49-F238E27FC236}">
                <a16:creationId xmlns:a16="http://schemas.microsoft.com/office/drawing/2014/main" id="{FEC77088-9A2A-2468-A665-1642EB4B68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1263" y="2542877"/>
            <a:ext cx="2464362" cy="2654906"/>
          </a:xfrm>
          <a:prstGeom prst="rect">
            <a:avLst/>
          </a:prstGeom>
        </p:spPr>
      </p:pic>
      <p:pic>
        <p:nvPicPr>
          <p:cNvPr id="19" name="Picture 18" descr="A cartoon of a child running towards a yellow ball&#10;&#10;Description automatically generated">
            <a:extLst>
              <a:ext uri="{FF2B5EF4-FFF2-40B4-BE49-F238E27FC236}">
                <a16:creationId xmlns:a16="http://schemas.microsoft.com/office/drawing/2014/main" id="{7061328E-D3EF-BF47-CC09-8EADFF2FC2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46937" y="2545048"/>
            <a:ext cx="2483418" cy="2654907"/>
          </a:xfrm>
          <a:prstGeom prst="rect">
            <a:avLst/>
          </a:prstGeom>
        </p:spPr>
      </p:pic>
      <p:pic>
        <p:nvPicPr>
          <p:cNvPr id="21" name="Picture 20" descr="A bus with people on it&#10;&#10;Description automatically generated">
            <a:extLst>
              <a:ext uri="{FF2B5EF4-FFF2-40B4-BE49-F238E27FC236}">
                <a16:creationId xmlns:a16="http://schemas.microsoft.com/office/drawing/2014/main" id="{E4BCB161-5034-D00C-5806-589840E807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18134" y="2542876"/>
            <a:ext cx="2483007" cy="2654907"/>
          </a:xfrm>
          <a:prstGeom prst="rect">
            <a:avLst/>
          </a:prstGeom>
        </p:spPr>
      </p:pic>
      <p:pic>
        <p:nvPicPr>
          <p:cNvPr id="23" name="Picture 22" descr="A person riding a bicycle&#10;&#10;Description automatically generated">
            <a:extLst>
              <a:ext uri="{FF2B5EF4-FFF2-40B4-BE49-F238E27FC236}">
                <a16:creationId xmlns:a16="http://schemas.microsoft.com/office/drawing/2014/main" id="{30877D01-A1CE-8A82-BBB8-5ED7A4C55F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88100" y="2542877"/>
            <a:ext cx="2477066" cy="2654907"/>
          </a:xfrm>
          <a:prstGeom prst="rect">
            <a:avLst/>
          </a:prstGeom>
        </p:spPr>
      </p:pic>
    </p:spTree>
    <p:extLst>
      <p:ext uri="{BB962C8B-B14F-4D97-AF65-F5344CB8AC3E}">
        <p14:creationId xmlns:p14="http://schemas.microsoft.com/office/powerpoint/2010/main" val="12971714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strVal val="ppt_h"/>
                                          </p:val>
                                        </p:tav>
                                      </p:tavLst>
                                    </p:anim>
                                    <p:set>
                                      <p:cBhvr>
                                        <p:cTn id="8" dur="1" fill="hold">
                                          <p:stCondLst>
                                            <p:cond delay="499"/>
                                          </p:stCondLst>
                                        </p:cTn>
                                        <p:tgtEl>
                                          <p:spTgt spid="9"/>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11"/>
                                        </p:tgtEl>
                                        <p:attrNameLst>
                                          <p:attrName>ppt_w</p:attrName>
                                        </p:attrNameLst>
                                      </p:cBhvr>
                                      <p:tavLst>
                                        <p:tav tm="0">
                                          <p:val>
                                            <p:strVal val="ppt_w"/>
                                          </p:val>
                                        </p:tav>
                                        <p:tav tm="100000">
                                          <p:val>
                                            <p:fltVal val="0"/>
                                          </p:val>
                                        </p:tav>
                                      </p:tavLst>
                                    </p:anim>
                                    <p:anim calcmode="lin" valueType="num">
                                      <p:cBhvr>
                                        <p:cTn id="19" dur="500"/>
                                        <p:tgtEl>
                                          <p:spTgt spid="11"/>
                                        </p:tgtEl>
                                        <p:attrNameLst>
                                          <p:attrName>ppt_h</p:attrName>
                                        </p:attrNameLst>
                                      </p:cBhvr>
                                      <p:tavLst>
                                        <p:tav tm="0">
                                          <p:val>
                                            <p:strVal val="ppt_h"/>
                                          </p:val>
                                        </p:tav>
                                        <p:tav tm="100000">
                                          <p:val>
                                            <p:strVal val="ppt_h"/>
                                          </p:val>
                                        </p:tav>
                                      </p:tavLst>
                                    </p:anim>
                                    <p:set>
                                      <p:cBhvr>
                                        <p:cTn id="20" dur="1" fill="hold">
                                          <p:stCondLst>
                                            <p:cond delay="499"/>
                                          </p:stCondLst>
                                        </p:cTn>
                                        <p:tgtEl>
                                          <p:spTgt spid="11"/>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15"/>
                                        </p:tgtEl>
                                        <p:attrNameLst>
                                          <p:attrName>ppt_w</p:attrName>
                                        </p:attrNameLst>
                                      </p:cBhvr>
                                      <p:tavLst>
                                        <p:tav tm="0">
                                          <p:val>
                                            <p:strVal val="ppt_w"/>
                                          </p:val>
                                        </p:tav>
                                        <p:tav tm="100000">
                                          <p:val>
                                            <p:fltVal val="0"/>
                                          </p:val>
                                        </p:tav>
                                      </p:tavLst>
                                    </p:anim>
                                    <p:anim calcmode="lin" valueType="num">
                                      <p:cBhvr>
                                        <p:cTn id="31" dur="500"/>
                                        <p:tgtEl>
                                          <p:spTgt spid="15"/>
                                        </p:tgtEl>
                                        <p:attrNameLst>
                                          <p:attrName>ppt_h</p:attrName>
                                        </p:attrNameLst>
                                      </p:cBhvr>
                                      <p:tavLst>
                                        <p:tav tm="0">
                                          <p:val>
                                            <p:strVal val="ppt_h"/>
                                          </p:val>
                                        </p:tav>
                                        <p:tav tm="100000">
                                          <p:val>
                                            <p:strVal val="ppt_h"/>
                                          </p:val>
                                        </p:tav>
                                      </p:tavLst>
                                    </p:anim>
                                    <p:set>
                                      <p:cBhvr>
                                        <p:cTn id="32" dur="1" fill="hold">
                                          <p:stCondLst>
                                            <p:cond delay="499"/>
                                          </p:stCondLst>
                                        </p:cTn>
                                        <p:tgtEl>
                                          <p:spTgt spid="15"/>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fltVal val="0"/>
                                          </p:val>
                                        </p:tav>
                                        <p:tav tm="100000">
                                          <p:val>
                                            <p:strVal val="#ppt_w"/>
                                          </p:val>
                                        </p:tav>
                                      </p:tavLst>
                                    </p:anim>
                                    <p:anim calcmode="lin" valueType="num">
                                      <p:cBhvr>
                                        <p:cTn id="37" dur="5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7" presetClass="exit" presetSubtype="10" fill="hold" nodeType="clickEffect">
                                  <p:stCondLst>
                                    <p:cond delay="0"/>
                                  </p:stCondLst>
                                  <p:childTnLst>
                                    <p:anim calcmode="lin" valueType="num">
                                      <p:cBhvr>
                                        <p:cTn id="42" dur="500"/>
                                        <p:tgtEl>
                                          <p:spTgt spid="13"/>
                                        </p:tgtEl>
                                        <p:attrNameLst>
                                          <p:attrName>ppt_w</p:attrName>
                                        </p:attrNameLst>
                                      </p:cBhvr>
                                      <p:tavLst>
                                        <p:tav tm="0">
                                          <p:val>
                                            <p:strVal val="ppt_w"/>
                                          </p:val>
                                        </p:tav>
                                        <p:tav tm="100000">
                                          <p:val>
                                            <p:fltVal val="0"/>
                                          </p:val>
                                        </p:tav>
                                      </p:tavLst>
                                    </p:anim>
                                    <p:anim calcmode="lin" valueType="num">
                                      <p:cBhvr>
                                        <p:cTn id="43" dur="500"/>
                                        <p:tgtEl>
                                          <p:spTgt spid="13"/>
                                        </p:tgtEl>
                                        <p:attrNameLst>
                                          <p:attrName>ppt_h</p:attrName>
                                        </p:attrNameLst>
                                      </p:cBhvr>
                                      <p:tavLst>
                                        <p:tav tm="0">
                                          <p:val>
                                            <p:strVal val="ppt_h"/>
                                          </p:val>
                                        </p:tav>
                                        <p:tav tm="100000">
                                          <p:val>
                                            <p:strVal val="ppt_h"/>
                                          </p:val>
                                        </p:tav>
                                      </p:tavLst>
                                    </p:anim>
                                    <p:set>
                                      <p:cBhvr>
                                        <p:cTn id="44" dur="1" fill="hold">
                                          <p:stCondLst>
                                            <p:cond delay="499"/>
                                          </p:stCondLst>
                                        </p:cTn>
                                        <p:tgtEl>
                                          <p:spTgt spid="13"/>
                                        </p:tgtEl>
                                        <p:attrNameLst>
                                          <p:attrName>style.visibility</p:attrName>
                                        </p:attrNameLst>
                                      </p:cBhvr>
                                      <p:to>
                                        <p:strVal val="hidden"/>
                                      </p:to>
                                    </p:set>
                                  </p:childTnLst>
                                </p:cTn>
                              </p:par>
                            </p:childTnLst>
                          </p:cTn>
                        </p:par>
                        <p:par>
                          <p:cTn id="45" fill="hold">
                            <p:stCondLst>
                              <p:cond delay="1000"/>
                            </p:stCondLst>
                            <p:childTnLst>
                              <p:par>
                                <p:cTn id="46" presetID="17" presetClass="entr" presetSubtype="10"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500" fill="hold"/>
                                        <p:tgtEl>
                                          <p:spTgt spid="21"/>
                                        </p:tgtEl>
                                        <p:attrNameLst>
                                          <p:attrName>ppt_w</p:attrName>
                                        </p:attrNameLst>
                                      </p:cBhvr>
                                      <p:tavLst>
                                        <p:tav tm="0">
                                          <p:val>
                                            <p:fltVal val="0"/>
                                          </p:val>
                                        </p:tav>
                                        <p:tav tm="100000">
                                          <p:val>
                                            <p:strVal val="#ppt_w"/>
                                          </p:val>
                                        </p:tav>
                                      </p:tavLst>
                                    </p:anim>
                                    <p:anim calcmode="lin" valueType="num">
                                      <p:cBhvr>
                                        <p:cTn id="49"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artoon sun with clouds&#10;&#10;Description automatically generated">
            <a:extLst>
              <a:ext uri="{FF2B5EF4-FFF2-40B4-BE49-F238E27FC236}">
                <a16:creationId xmlns:a16="http://schemas.microsoft.com/office/drawing/2014/main" id="{4F868FDA-FFFB-B5E1-1785-8798778938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59455"/>
            <a:ext cx="7735712" cy="4351338"/>
          </a:xfrm>
        </p:spPr>
      </p:pic>
      <p:sp>
        <p:nvSpPr>
          <p:cNvPr id="2" name="TextBox 1">
            <a:extLst>
              <a:ext uri="{FF2B5EF4-FFF2-40B4-BE49-F238E27FC236}">
                <a16:creationId xmlns:a16="http://schemas.microsoft.com/office/drawing/2014/main" id="{50BD42AA-1ACD-9A4A-AD1D-B205E969FA41}"/>
              </a:ext>
            </a:extLst>
          </p:cNvPr>
          <p:cNvSpPr txBox="1"/>
          <p:nvPr/>
        </p:nvSpPr>
        <p:spPr>
          <a:xfrm>
            <a:off x="2421576" y="4787206"/>
            <a:ext cx="7348848" cy="707886"/>
          </a:xfrm>
          <a:prstGeom prst="rect">
            <a:avLst/>
          </a:prstGeom>
          <a:noFill/>
        </p:spPr>
        <p:txBody>
          <a:bodyPr wrap="square" rtlCol="0">
            <a:spAutoFit/>
          </a:bodyPr>
          <a:lstStyle/>
          <a:p>
            <a:pPr algn="ctr"/>
            <a:r>
              <a:rPr lang="pl-PL" sz="2000" dirty="0">
                <a:solidFill>
                  <a:srgbClr val="050505"/>
                </a:solidFill>
                <a:latin typeface="+mj-lt"/>
              </a:rPr>
              <a:t>Teraz już wiesz, jakie szkody może spowodować wypadek jądrowy lub radiologiczny i jak sobie z nimi radzić.</a:t>
            </a:r>
            <a:endParaRPr lang="en-US" sz="2000" dirty="0">
              <a:latin typeface="+mj-lt"/>
            </a:endParaRPr>
          </a:p>
        </p:txBody>
      </p:sp>
      <p:sp>
        <p:nvSpPr>
          <p:cNvPr id="4" name="TextBox 3">
            <a:extLst>
              <a:ext uri="{FF2B5EF4-FFF2-40B4-BE49-F238E27FC236}">
                <a16:creationId xmlns:a16="http://schemas.microsoft.com/office/drawing/2014/main" id="{6309CA7A-EFF0-529D-CE6A-EE4E48672BAE}"/>
              </a:ext>
            </a:extLst>
          </p:cNvPr>
          <p:cNvSpPr txBox="1"/>
          <p:nvPr/>
        </p:nvSpPr>
        <p:spPr>
          <a:xfrm>
            <a:off x="3048338" y="3826443"/>
            <a:ext cx="6095324" cy="923330"/>
          </a:xfrm>
          <a:prstGeom prst="rect">
            <a:avLst/>
          </a:prstGeom>
          <a:noFill/>
        </p:spPr>
        <p:txBody>
          <a:bodyPr wrap="square">
            <a:spAutoFit/>
          </a:bodyPr>
          <a:lstStyle/>
          <a:p>
            <a:pPr algn="ctr"/>
            <a:r>
              <a:rPr lang="lt-LT" sz="5400" b="1" i="0" dirty="0">
                <a:solidFill>
                  <a:srgbClr val="050505"/>
                </a:solidFill>
                <a:effectLst/>
                <a:latin typeface="+mj-lt"/>
              </a:rPr>
              <a:t>Gratulacje!</a:t>
            </a:r>
          </a:p>
        </p:txBody>
      </p:sp>
      <p:grpSp>
        <p:nvGrpSpPr>
          <p:cNvPr id="3" name="Group 2">
            <a:extLst>
              <a:ext uri="{FF2B5EF4-FFF2-40B4-BE49-F238E27FC236}">
                <a16:creationId xmlns:a16="http://schemas.microsoft.com/office/drawing/2014/main" id="{B2DCD0F2-CDC0-0CC9-66D3-30650A842C15}"/>
              </a:ext>
            </a:extLst>
          </p:cNvPr>
          <p:cNvGrpSpPr/>
          <p:nvPr/>
        </p:nvGrpSpPr>
        <p:grpSpPr>
          <a:xfrm>
            <a:off x="3436504" y="5759226"/>
            <a:ext cx="5318993" cy="807034"/>
            <a:chOff x="1009139" y="4796695"/>
            <a:chExt cx="10385667" cy="1575785"/>
          </a:xfrm>
        </p:grpSpPr>
        <p:pic>
          <p:nvPicPr>
            <p:cNvPr id="6" name="Picture 5" descr="A red and white emblem with an axe and a red shield&#10;&#10;Description automatically generated">
              <a:extLst>
                <a:ext uri="{FF2B5EF4-FFF2-40B4-BE49-F238E27FC236}">
                  <a16:creationId xmlns:a16="http://schemas.microsoft.com/office/drawing/2014/main" id="{05A7FDA4-D443-8B85-45E9-CED4B8CE33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4296" y="4796695"/>
              <a:ext cx="1706398" cy="1575785"/>
            </a:xfrm>
            <a:prstGeom prst="rect">
              <a:avLst/>
            </a:prstGeom>
          </p:spPr>
        </p:pic>
        <p:pic>
          <p:nvPicPr>
            <p:cNvPr id="7" name="Graphic 6">
              <a:extLst>
                <a:ext uri="{FF2B5EF4-FFF2-40B4-BE49-F238E27FC236}">
                  <a16:creationId xmlns:a16="http://schemas.microsoft.com/office/drawing/2014/main" id="{65D96241-FED9-CBDF-155C-CE0F1BDA3B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9139" y="4904451"/>
              <a:ext cx="1078836" cy="1360272"/>
            </a:xfrm>
            <a:prstGeom prst="rect">
              <a:avLst/>
            </a:prstGeom>
          </p:spPr>
        </p:pic>
        <p:pic>
          <p:nvPicPr>
            <p:cNvPr id="8" name="Graphic 7">
              <a:extLst>
                <a:ext uri="{FF2B5EF4-FFF2-40B4-BE49-F238E27FC236}">
                  <a16:creationId xmlns:a16="http://schemas.microsoft.com/office/drawing/2014/main" id="{2D54BA28-79DD-DDE6-9A94-EDDFD52C58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07015" y="4942837"/>
              <a:ext cx="1145277" cy="1283500"/>
            </a:xfrm>
            <a:prstGeom prst="rect">
              <a:avLst/>
            </a:prstGeom>
          </p:spPr>
        </p:pic>
        <p:pic>
          <p:nvPicPr>
            <p:cNvPr id="9" name="Graphic 8">
              <a:extLst>
                <a:ext uri="{FF2B5EF4-FFF2-40B4-BE49-F238E27FC236}">
                  <a16:creationId xmlns:a16="http://schemas.microsoft.com/office/drawing/2014/main" id="{E925FE76-7C45-780B-843E-3FA00D4FF1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08614" y="5195968"/>
              <a:ext cx="3886192" cy="777238"/>
            </a:xfrm>
            <a:prstGeom prst="rect">
              <a:avLst/>
            </a:prstGeom>
          </p:spPr>
        </p:pic>
      </p:grpSp>
    </p:spTree>
    <p:extLst>
      <p:ext uri="{BB962C8B-B14F-4D97-AF65-F5344CB8AC3E}">
        <p14:creationId xmlns:p14="http://schemas.microsoft.com/office/powerpoint/2010/main" val="2822419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91F62C-7876-0DB1-76EC-56C14EEC015D}"/>
              </a:ext>
            </a:extLst>
          </p:cNvPr>
          <p:cNvSpPr>
            <a:spLocks noGrp="1"/>
          </p:cNvSpPr>
          <p:nvPr>
            <p:ph type="title"/>
          </p:nvPr>
        </p:nvSpPr>
        <p:spPr>
          <a:xfrm>
            <a:off x="761995" y="307447"/>
            <a:ext cx="10693884" cy="1109932"/>
          </a:xfrm>
        </p:spPr>
        <p:txBody>
          <a:bodyPr>
            <a:normAutofit/>
          </a:bodyPr>
          <a:lstStyle/>
          <a:p>
            <a:r>
              <a:rPr lang="lt-LT" sz="3600" b="1" dirty="0"/>
              <a:t>Fale elektromagnetyczne</a:t>
            </a:r>
            <a:endParaRPr lang="lt-LT" sz="2200" dirty="0"/>
          </a:p>
        </p:txBody>
      </p:sp>
      <p:pic>
        <p:nvPicPr>
          <p:cNvPr id="5" name="Picture 4" descr="A computer screen with a radio and a person on it&#10;&#10;Description automatically generated">
            <a:extLst>
              <a:ext uri="{FF2B5EF4-FFF2-40B4-BE49-F238E27FC236}">
                <a16:creationId xmlns:a16="http://schemas.microsoft.com/office/drawing/2014/main" id="{664D785D-EF49-9E3F-4C8D-40D19FE1ED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1"/>
            <a:ext cx="5804955" cy="3265287"/>
          </a:xfrm>
          <a:prstGeom prst="rect">
            <a:avLst/>
          </a:prstGeom>
        </p:spPr>
      </p:pic>
      <p:sp>
        <p:nvSpPr>
          <p:cNvPr id="3" name="Content Placeholder 2">
            <a:extLst>
              <a:ext uri="{FF2B5EF4-FFF2-40B4-BE49-F238E27FC236}">
                <a16:creationId xmlns:a16="http://schemas.microsoft.com/office/drawing/2014/main" id="{58B5B45C-BBBA-CBBD-FC59-BB7ACCEC79B7}"/>
              </a:ext>
            </a:extLst>
          </p:cNvPr>
          <p:cNvSpPr>
            <a:spLocks noGrp="1"/>
          </p:cNvSpPr>
          <p:nvPr>
            <p:ph idx="1"/>
          </p:nvPr>
        </p:nvSpPr>
        <p:spPr>
          <a:xfrm>
            <a:off x="7190509" y="2357888"/>
            <a:ext cx="4265370" cy="3902635"/>
          </a:xfrm>
        </p:spPr>
        <p:txBody>
          <a:bodyPr anchor="ctr">
            <a:normAutofit/>
          </a:bodyPr>
          <a:lstStyle/>
          <a:p>
            <a:pPr marL="0" indent="0">
              <a:buNone/>
            </a:pPr>
            <a:r>
              <a:rPr lang="pl-PL" sz="2000" dirty="0"/>
              <a:t>Wyróżnia się kilka rodzajów fal elektromagnetycznych. Do nich zaliczamy </a:t>
            </a:r>
            <a:r>
              <a:rPr lang="pl-PL" sz="2000" b="1" dirty="0"/>
              <a:t>fale radiowe, mikrofale, podczerwień, światło widzialne, ultrafiolet, promieniowanie rentgenowskie i promieniowanie gamma</a:t>
            </a:r>
            <a:r>
              <a:rPr lang="en-GB" sz="2000" b="1" dirty="0"/>
              <a:t>.</a:t>
            </a:r>
            <a:r>
              <a:rPr lang="pl-PL" sz="2000" dirty="0"/>
              <a:t> Poszczególne fale mają różne długości i częstotliwości. </a:t>
            </a:r>
            <a:endParaRPr lang="lt-LT" sz="2000" dirty="0"/>
          </a:p>
        </p:txBody>
      </p:sp>
    </p:spTree>
    <p:extLst>
      <p:ext uri="{BB962C8B-B14F-4D97-AF65-F5344CB8AC3E}">
        <p14:creationId xmlns:p14="http://schemas.microsoft.com/office/powerpoint/2010/main" val="50901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7" name="Rectangle 16">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2CF295-EC8E-9E92-0C6C-27DD13969705}"/>
              </a:ext>
            </a:extLst>
          </p:cNvPr>
          <p:cNvSpPr>
            <a:spLocks noGrp="1"/>
          </p:cNvSpPr>
          <p:nvPr>
            <p:ph type="title"/>
          </p:nvPr>
        </p:nvSpPr>
        <p:spPr>
          <a:xfrm>
            <a:off x="761995" y="307447"/>
            <a:ext cx="10693884" cy="1109932"/>
          </a:xfrm>
        </p:spPr>
        <p:txBody>
          <a:bodyPr>
            <a:normAutofit/>
          </a:bodyPr>
          <a:lstStyle/>
          <a:p>
            <a:r>
              <a:rPr lang="lt-LT" sz="3600" b="1" dirty="0"/>
              <a:t>Fale elektromagnetyczne</a:t>
            </a:r>
            <a:endParaRPr lang="lt-LT" sz="2200" dirty="0"/>
          </a:p>
        </p:txBody>
      </p:sp>
      <p:pic>
        <p:nvPicPr>
          <p:cNvPr id="5" name="Picture 4" descr="A blue square with white lines&#10;&#10;Description automatically generated with medium confidence">
            <a:extLst>
              <a:ext uri="{FF2B5EF4-FFF2-40B4-BE49-F238E27FC236}">
                <a16:creationId xmlns:a16="http://schemas.microsoft.com/office/drawing/2014/main" id="{C8D5D502-3DE1-0AF6-CF66-E28D2C0D13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1"/>
            <a:ext cx="5804955" cy="3265287"/>
          </a:xfrm>
          <a:prstGeom prst="rect">
            <a:avLst/>
          </a:prstGeom>
        </p:spPr>
      </p:pic>
      <p:sp>
        <p:nvSpPr>
          <p:cNvPr id="3" name="Content Placeholder 2">
            <a:extLst>
              <a:ext uri="{FF2B5EF4-FFF2-40B4-BE49-F238E27FC236}">
                <a16:creationId xmlns:a16="http://schemas.microsoft.com/office/drawing/2014/main" id="{C53CE68F-E6BE-CAAD-68C8-01B2BD1D6C93}"/>
              </a:ext>
            </a:extLst>
          </p:cNvPr>
          <p:cNvSpPr>
            <a:spLocks noGrp="1"/>
          </p:cNvSpPr>
          <p:nvPr>
            <p:ph idx="1"/>
          </p:nvPr>
        </p:nvSpPr>
        <p:spPr>
          <a:xfrm>
            <a:off x="7190509" y="2357888"/>
            <a:ext cx="4265370" cy="3902635"/>
          </a:xfrm>
        </p:spPr>
        <p:txBody>
          <a:bodyPr anchor="ctr">
            <a:normAutofit/>
          </a:bodyPr>
          <a:lstStyle/>
          <a:p>
            <a:pPr marL="0" indent="0">
              <a:buNone/>
            </a:pPr>
            <a:r>
              <a:rPr lang="pl-PL" sz="2000" dirty="0"/>
              <a:t>Fale elektromagnetyczne to niewidzialne fale, które przemieszczają się w powietrzu, podobnie jak woda, która mętnieje po wrzuceniu do niej kamyka.</a:t>
            </a:r>
            <a:endParaRPr lang="lt-LT" sz="2000" dirty="0"/>
          </a:p>
        </p:txBody>
      </p:sp>
    </p:spTree>
    <p:extLst>
      <p:ext uri="{BB962C8B-B14F-4D97-AF65-F5344CB8AC3E}">
        <p14:creationId xmlns:p14="http://schemas.microsoft.com/office/powerpoint/2010/main" val="943553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AD611E-2BE7-776F-4A99-5E514A42DDA1}"/>
              </a:ext>
            </a:extLst>
          </p:cNvPr>
          <p:cNvSpPr>
            <a:spLocks noGrp="1"/>
          </p:cNvSpPr>
          <p:nvPr>
            <p:ph type="title"/>
          </p:nvPr>
        </p:nvSpPr>
        <p:spPr>
          <a:xfrm>
            <a:off x="761995" y="307447"/>
            <a:ext cx="10693884" cy="1109932"/>
          </a:xfrm>
        </p:spPr>
        <p:txBody>
          <a:bodyPr anchor="ctr">
            <a:normAutofit/>
          </a:bodyPr>
          <a:lstStyle/>
          <a:p>
            <a:r>
              <a:rPr lang="lt-LT" sz="3600" b="1" dirty="0"/>
              <a:t>Fale elektromagnetyczne</a:t>
            </a:r>
          </a:p>
        </p:txBody>
      </p:sp>
      <p:pic>
        <p:nvPicPr>
          <p:cNvPr id="5" name="Picture 4" descr="A device with a yellow rectangle and a yellow rectangle with text&#10;&#10;Description automatically generated">
            <a:extLst>
              <a:ext uri="{FF2B5EF4-FFF2-40B4-BE49-F238E27FC236}">
                <a16:creationId xmlns:a16="http://schemas.microsoft.com/office/drawing/2014/main" id="{2750F180-021D-9C12-86DE-F5FF6FD04E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5E1D59C0-C9FA-3CB2-6242-63150FD0C9A9}"/>
              </a:ext>
            </a:extLst>
          </p:cNvPr>
          <p:cNvSpPr>
            <a:spLocks noGrp="1"/>
          </p:cNvSpPr>
          <p:nvPr>
            <p:ph idx="1"/>
          </p:nvPr>
        </p:nvSpPr>
        <p:spPr>
          <a:xfrm>
            <a:off x="7190509" y="2357888"/>
            <a:ext cx="4265370" cy="3902635"/>
          </a:xfrm>
        </p:spPr>
        <p:txBody>
          <a:bodyPr anchor="ctr">
            <a:normAutofit/>
          </a:bodyPr>
          <a:lstStyle/>
          <a:p>
            <a:pPr marL="0" indent="0">
              <a:buNone/>
            </a:pPr>
            <a:r>
              <a:rPr lang="pl-PL" sz="2000" dirty="0"/>
              <a:t>Różnorodne urządzenia emitują fale elektromagnetyczne, np. radia, mikrofale i telefony komórkowe. </a:t>
            </a:r>
          </a:p>
        </p:txBody>
      </p:sp>
    </p:spTree>
    <p:extLst>
      <p:ext uri="{BB962C8B-B14F-4D97-AF65-F5344CB8AC3E}">
        <p14:creationId xmlns:p14="http://schemas.microsoft.com/office/powerpoint/2010/main" val="2511969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37878F-9A50-2661-AB50-C2DB84BF96D8}"/>
              </a:ext>
            </a:extLst>
          </p:cNvPr>
          <p:cNvSpPr>
            <a:spLocks noGrp="1"/>
          </p:cNvSpPr>
          <p:nvPr>
            <p:ph type="title"/>
          </p:nvPr>
        </p:nvSpPr>
        <p:spPr>
          <a:xfrm>
            <a:off x="761995" y="307447"/>
            <a:ext cx="10693884" cy="1109932"/>
          </a:xfrm>
        </p:spPr>
        <p:txBody>
          <a:bodyPr anchor="ctr">
            <a:normAutofit/>
          </a:bodyPr>
          <a:lstStyle/>
          <a:p>
            <a:r>
              <a:rPr lang="lt-LT" sz="3600" b="1" dirty="0"/>
              <a:t>Fale elektromagnetyczne</a:t>
            </a:r>
          </a:p>
        </p:txBody>
      </p:sp>
      <p:pic>
        <p:nvPicPr>
          <p:cNvPr id="5" name="Picture 4" descr="A diagram of a diagram of a device&#10;&#10;Description automatically generated with medium confidence">
            <a:extLst>
              <a:ext uri="{FF2B5EF4-FFF2-40B4-BE49-F238E27FC236}">
                <a16:creationId xmlns:a16="http://schemas.microsoft.com/office/drawing/2014/main" id="{56DCF9D1-3619-9E0F-4F9A-B1B1F5D1FB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B93B3B78-E277-F86F-723A-45A140153533}"/>
              </a:ext>
            </a:extLst>
          </p:cNvPr>
          <p:cNvSpPr>
            <a:spLocks noGrp="1"/>
          </p:cNvSpPr>
          <p:nvPr>
            <p:ph idx="1"/>
          </p:nvPr>
        </p:nvSpPr>
        <p:spPr>
          <a:xfrm>
            <a:off x="7190509" y="2357888"/>
            <a:ext cx="4265370" cy="3902635"/>
          </a:xfrm>
        </p:spPr>
        <p:txBody>
          <a:bodyPr anchor="ctr">
            <a:normAutofit/>
          </a:bodyPr>
          <a:lstStyle/>
          <a:p>
            <a:pPr marL="0" indent="0">
              <a:buNone/>
            </a:pPr>
            <a:r>
              <a:rPr lang="pl-PL" sz="2000" dirty="0"/>
              <a:t>W przyrodzie występują dwa rodzaje promieniowania: </a:t>
            </a:r>
            <a:r>
              <a:rPr lang="pl-PL" sz="2000" b="1" dirty="0"/>
              <a:t>niejonizujące i jonizujące.</a:t>
            </a:r>
            <a:r>
              <a:rPr lang="pl-PL" sz="2000" dirty="0"/>
              <a:t> Przykładami promieniowania niejonizującego są </a:t>
            </a:r>
            <a:r>
              <a:rPr lang="pl-PL" sz="2000" b="1" dirty="0"/>
              <a:t>światło, ciepło i dźwięk. </a:t>
            </a:r>
            <a:endParaRPr lang="lt-LT" sz="2000" dirty="0"/>
          </a:p>
        </p:txBody>
      </p:sp>
    </p:spTree>
    <p:extLst>
      <p:ext uri="{BB962C8B-B14F-4D97-AF65-F5344CB8AC3E}">
        <p14:creationId xmlns:p14="http://schemas.microsoft.com/office/powerpoint/2010/main" val="273515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799B67-CFEF-AAC7-30AC-29BFC185DE64}"/>
              </a:ext>
            </a:extLst>
          </p:cNvPr>
          <p:cNvSpPr>
            <a:spLocks noGrp="1"/>
          </p:cNvSpPr>
          <p:nvPr>
            <p:ph type="title"/>
          </p:nvPr>
        </p:nvSpPr>
        <p:spPr>
          <a:xfrm>
            <a:off x="761995" y="307447"/>
            <a:ext cx="10693884" cy="1109932"/>
          </a:xfrm>
        </p:spPr>
        <p:txBody>
          <a:bodyPr>
            <a:normAutofit/>
          </a:bodyPr>
          <a:lstStyle/>
          <a:p>
            <a:r>
              <a:rPr lang="lt-LT" sz="4000" b="1" dirty="0"/>
              <a:t>Promieniowanie jonizujące w środowisku</a:t>
            </a:r>
            <a:endParaRPr lang="lt-LT" sz="2200" dirty="0"/>
          </a:p>
        </p:txBody>
      </p:sp>
      <p:pic>
        <p:nvPicPr>
          <p:cNvPr id="5" name="Picture 4" descr="A white moon with many spots&#10;&#10;Description automatically generated">
            <a:extLst>
              <a:ext uri="{FF2B5EF4-FFF2-40B4-BE49-F238E27FC236}">
                <a16:creationId xmlns:a16="http://schemas.microsoft.com/office/drawing/2014/main" id="{2CF608F6-13B5-A2FC-8C44-23EC976D1C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9FDC341D-64D9-FD31-2ECC-5F1491B6FC41}"/>
              </a:ext>
            </a:extLst>
          </p:cNvPr>
          <p:cNvSpPr>
            <a:spLocks noGrp="1"/>
          </p:cNvSpPr>
          <p:nvPr>
            <p:ph idx="1"/>
          </p:nvPr>
        </p:nvSpPr>
        <p:spPr>
          <a:xfrm>
            <a:off x="7190509" y="2357888"/>
            <a:ext cx="4265370" cy="3902635"/>
          </a:xfrm>
        </p:spPr>
        <p:txBody>
          <a:bodyPr anchor="ctr">
            <a:normAutofit/>
          </a:bodyPr>
          <a:lstStyle/>
          <a:p>
            <a:pPr marL="0" indent="0">
              <a:buNone/>
            </a:pPr>
            <a:r>
              <a:rPr lang="pl-PL" sz="2000" dirty="0"/>
              <a:t>Całe nasze środowisko składa się z atomów. Atomy to </a:t>
            </a:r>
            <a:r>
              <a:rPr lang="pl-PL" sz="2000" b="1" dirty="0"/>
              <a:t>najmniejsze niepodzielne cząsteczki</a:t>
            </a:r>
            <a:r>
              <a:rPr lang="pl-PL" sz="2000" dirty="0"/>
              <a:t>, z których zbudowane są wszystkie przedmioty, zwierzęta, rośliny i rzeczy wokół nas, w tym też twoje ciało. Atomy są bardzo małe. Wyobraź sobie, że patrzysz na księżyc i widzisz latającą muchę. Tak, nie będzie ona widoczna. Właśnie tak małe są atomy.  </a:t>
            </a:r>
            <a:endParaRPr lang="lt-LT" sz="2000" dirty="0"/>
          </a:p>
        </p:txBody>
      </p:sp>
    </p:spTree>
    <p:extLst>
      <p:ext uri="{BB962C8B-B14F-4D97-AF65-F5344CB8AC3E}">
        <p14:creationId xmlns:p14="http://schemas.microsoft.com/office/powerpoint/2010/main" val="554817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C385B8-1A7B-F071-D22F-A038DDB031C5}"/>
              </a:ext>
            </a:extLst>
          </p:cNvPr>
          <p:cNvSpPr>
            <a:spLocks noGrp="1"/>
          </p:cNvSpPr>
          <p:nvPr>
            <p:ph type="title"/>
          </p:nvPr>
        </p:nvSpPr>
        <p:spPr>
          <a:xfrm>
            <a:off x="761995" y="307447"/>
            <a:ext cx="10693884" cy="1109932"/>
          </a:xfrm>
        </p:spPr>
        <p:txBody>
          <a:bodyPr anchor="ctr">
            <a:normAutofit/>
          </a:bodyPr>
          <a:lstStyle/>
          <a:p>
            <a:r>
              <a:rPr lang="lt-LT" sz="3600" b="1" dirty="0"/>
              <a:t>Promieniowanie jonizujące w środowisku</a:t>
            </a:r>
          </a:p>
        </p:txBody>
      </p:sp>
      <p:pic>
        <p:nvPicPr>
          <p:cNvPr id="5" name="Picture 4" descr="A diagram of a atom&#10;&#10;Description automatically generated">
            <a:extLst>
              <a:ext uri="{FF2B5EF4-FFF2-40B4-BE49-F238E27FC236}">
                <a16:creationId xmlns:a16="http://schemas.microsoft.com/office/drawing/2014/main" id="{FAA55784-8524-612B-85C3-72B17E13A6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A136F69C-4143-4CC3-A28E-D7608BE6D1F9}"/>
              </a:ext>
            </a:extLst>
          </p:cNvPr>
          <p:cNvSpPr>
            <a:spLocks noGrp="1"/>
          </p:cNvSpPr>
          <p:nvPr>
            <p:ph idx="1"/>
          </p:nvPr>
        </p:nvSpPr>
        <p:spPr>
          <a:xfrm>
            <a:off x="7190509" y="2357888"/>
            <a:ext cx="4265370" cy="3902635"/>
          </a:xfrm>
        </p:spPr>
        <p:txBody>
          <a:bodyPr anchor="ctr">
            <a:normAutofit/>
          </a:bodyPr>
          <a:lstStyle/>
          <a:p>
            <a:pPr marL="0" indent="0">
              <a:buNone/>
            </a:pPr>
            <a:r>
              <a:rPr lang="pl-PL" sz="2000" dirty="0"/>
              <a:t>Atomy składają się z </a:t>
            </a:r>
            <a:r>
              <a:rPr lang="pl-PL" sz="2000" b="1" dirty="0"/>
              <a:t>jąder i elektronów.</a:t>
            </a:r>
            <a:r>
              <a:rPr lang="pl-PL" sz="2000" dirty="0"/>
              <a:t> Jądro jest niczym kulka wypełniona małymi kuleczkami. Te małe kulki to </a:t>
            </a:r>
            <a:r>
              <a:rPr lang="pl-PL" sz="2000" b="1" dirty="0"/>
              <a:t>protony i neutrony.</a:t>
            </a:r>
            <a:r>
              <a:rPr lang="pl-PL" sz="2000" dirty="0"/>
              <a:t> </a:t>
            </a:r>
            <a:r>
              <a:rPr lang="pl-PL" sz="2000" b="1" dirty="0"/>
              <a:t>Elektrony</a:t>
            </a:r>
            <a:r>
              <a:rPr lang="pl-PL" sz="2000" dirty="0"/>
              <a:t> to małe cząstki, które poruszają się wokół jądra. </a:t>
            </a:r>
            <a:endParaRPr lang="lt-LT" sz="2000" dirty="0"/>
          </a:p>
        </p:txBody>
      </p:sp>
    </p:spTree>
    <p:extLst>
      <p:ext uri="{BB962C8B-B14F-4D97-AF65-F5344CB8AC3E}">
        <p14:creationId xmlns:p14="http://schemas.microsoft.com/office/powerpoint/2010/main" val="8086157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Switzer"/>
        <a:ea typeface=""/>
        <a:cs typeface=""/>
      </a:majorFont>
      <a:minorFont>
        <a:latin typeface="Switz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as" ma:contentTypeID="0x01010060F91A03F2A2FF4AAF399584073C4164" ma:contentTypeVersion="12" ma:contentTypeDescription="Kurkite naują dokumentą." ma:contentTypeScope="" ma:versionID="ac97793b1eb2cca05ffb02c857fef770">
  <xsd:schema xmlns:xsd="http://www.w3.org/2001/XMLSchema" xmlns:xs="http://www.w3.org/2001/XMLSchema" xmlns:p="http://schemas.microsoft.com/office/2006/metadata/properties" xmlns:ns2="df02ddeb-3bdf-4c2e-a9d2-4cd463114a75" xmlns:ns3="47f03760-ebff-411d-923c-67c2a7dfb1f0" targetNamespace="http://schemas.microsoft.com/office/2006/metadata/properties" ma:root="true" ma:fieldsID="7a785f8e1cbb520ebe8e5280cb638fca" ns2:_="" ns3:_="">
    <xsd:import namespace="df02ddeb-3bdf-4c2e-a9d2-4cd463114a75"/>
    <xsd:import namespace="47f03760-ebff-411d-923c-67c2a7dfb1f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02ddeb-3bdf-4c2e-a9d2-4cd463114a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Vaizdų žymės" ma:readOnly="false" ma:fieldId="{5cf76f15-5ced-4ddc-b409-7134ff3c332f}" ma:taxonomyMulti="true" ma:sspId="539bc6e2-b3e8-4bce-a27d-5351b96159c9"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f03760-ebff-411d-923c-67c2a7dfb1f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40b8c3f-4a64-422b-8153-9d94389c8ffa}" ma:internalName="TaxCatchAll" ma:showField="CatchAllData" ma:web="47f03760-ebff-411d-923c-67c2a7dfb1f0">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Bendrinama s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Bendrinta su išsamia informacija"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636931-E6CE-4358-B7DB-D6A5651CC6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02ddeb-3bdf-4c2e-a9d2-4cd463114a75"/>
    <ds:schemaRef ds:uri="47f03760-ebff-411d-923c-67c2a7dfb1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793AF8-5ABF-4113-959C-F9E45AE9D20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237</TotalTime>
  <Words>1344</Words>
  <Application>Microsoft Office PowerPoint</Application>
  <PresentationFormat>Widescreen</PresentationFormat>
  <Paragraphs>76</Paragraphs>
  <Slides>34</Slides>
  <Notes>0</Notes>
  <HiddenSlides>0</HiddenSlides>
  <MMClips>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Switzer</vt:lpstr>
      <vt:lpstr>Office Theme</vt:lpstr>
      <vt:lpstr>Materiały dydaktyczne dla uczniów klas 1-4</vt:lpstr>
      <vt:lpstr>Promieniowanie słoneczne</vt:lpstr>
      <vt:lpstr>Promieniowanie słoneczne</vt:lpstr>
      <vt:lpstr>Fale elektromagnetyczne</vt:lpstr>
      <vt:lpstr>Fale elektromagnetyczne</vt:lpstr>
      <vt:lpstr>Fale elektromagnetyczne</vt:lpstr>
      <vt:lpstr>Fale elektromagnetyczne</vt:lpstr>
      <vt:lpstr>Promieniowanie jonizujące w środowisku</vt:lpstr>
      <vt:lpstr>Promieniowanie jonizujące w środowisku</vt:lpstr>
      <vt:lpstr>Promieniowanie jonizujące w środowisku</vt:lpstr>
      <vt:lpstr>Promieniowanie jonizujące w środowisku</vt:lpstr>
      <vt:lpstr>Promieniowanie jonizujące w środowisku</vt:lpstr>
      <vt:lpstr>Promieniowanie jonizujące w środowisku</vt:lpstr>
      <vt:lpstr>Promieniowanie jonizujące w środowisku</vt:lpstr>
      <vt:lpstr>Promieniowanie jonizujące w środowisku</vt:lpstr>
      <vt:lpstr>Promieniowanie jonizujące w środowisku</vt:lpstr>
      <vt:lpstr>Przygotowanie plecaka ucieczkowego</vt:lpstr>
      <vt:lpstr>Przygotowanie plecaka ucieczkowego</vt:lpstr>
      <vt:lpstr>Przygotowanie plecaka ucieczkowego</vt:lpstr>
      <vt:lpstr>Przygotowanie plecaka ucieczkowego</vt:lpstr>
      <vt:lpstr>Przygotowanie plecaka ucieczkowego</vt:lpstr>
      <vt:lpstr>Jak się zachowywać przy usłyszeniu dźwięków służb ratunkowych i publicznego systemu alarmowego?</vt:lpstr>
      <vt:lpstr>Jak się zachowywać przy usłyszeniu dźwięków publicznego systemu alarmowego?</vt:lpstr>
      <vt:lpstr>Jak się zachowywać przy usłyszeniu dźwięków publicznego systemu alarmowego?</vt:lpstr>
      <vt:lpstr>Jak się zachowywać przy usłyszeniu dźwięków publicznego systemu alarmowego?</vt:lpstr>
      <vt:lpstr>Jak się zachowywać podczas ewakuacji</vt:lpstr>
      <vt:lpstr>Jak się zachowywać podczas ewakuacji</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Rugile Grigaitė</dc:creator>
  <cp:lastModifiedBy>Tatjana Milkamanovič</cp:lastModifiedBy>
  <cp:revision>29</cp:revision>
  <dcterms:created xsi:type="dcterms:W3CDTF">2023-11-02T12:40:15Z</dcterms:created>
  <dcterms:modified xsi:type="dcterms:W3CDTF">2024-09-16T06:23:58Z</dcterms:modified>
</cp:coreProperties>
</file>