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30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300" r:id="rId22"/>
    <p:sldId id="301" r:id="rId23"/>
    <p:sldId id="302" r:id="rId24"/>
    <p:sldId id="277" r:id="rId25"/>
    <p:sldId id="278" r:id="rId26"/>
    <p:sldId id="279" r:id="rId27"/>
    <p:sldId id="280" r:id="rId28"/>
    <p:sldId id="282" r:id="rId29"/>
    <p:sldId id="281" r:id="rId30"/>
    <p:sldId id="304" r:id="rId31"/>
    <p:sldId id="295" r:id="rId32"/>
    <p:sldId id="296" r:id="rId33"/>
    <p:sldId id="297" r:id="rId34"/>
    <p:sldId id="298" r:id="rId35"/>
    <p:sldId id="299" r:id="rId36"/>
    <p:sldId id="290" r:id="rId37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6997F2-8E4D-1099-2D1E-B2DE82FF16F7}" name="Fiberta" initials="F" userId="Fibert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94A87-01C0-4055-0FAB-022595301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BE0E2-F075-F3BF-4EA2-103F14CE0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49838-70E2-E191-7473-A5054476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E418D-91D8-2A89-7C4C-90458C572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FB680-5F57-CF15-8B73-8946187C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51899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FB34C-095C-64FB-B659-2D300B2A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B720C-B82A-4A43-E633-80C1E85CF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6E9C9-FAE0-9335-9B4C-0BEE1FF88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8EB34-DBAA-D58A-9EC2-1485EE5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A1A0E-B4E4-1141-03F2-D66BE16C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639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49F7A-A0B8-31D0-7E2A-FCE1580C14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0AEF2-F010-64EE-1598-675E59257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6F6E0-4B9D-2066-3A20-7E83A50E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42449-A226-2664-83B7-5AEB21E8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A6699-25FD-44E1-177C-EE0050A0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64106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81403-3249-ED72-5DA8-D5665217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6795C-FA9A-5E11-D4A3-133E39F31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BE7A7-AB4B-2C99-DF62-3D3291BE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D8831-DFD5-0764-9B7D-B3C85EFBD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4B3E0-DC67-00A9-A81B-E51D4825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883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5896-9619-BF45-6AA8-49087EA9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E4259-7091-3792-8FFB-97123EC34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1BCF-3C6C-3A06-559E-800520201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35A4B-C632-A09A-1FDE-B2E08EC01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D4E27-75F0-C407-B7E7-5A8B844E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05006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53B67-2917-AA86-882E-27096AAB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2653A-D4B3-CA22-2054-952FAAFD7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4DDBD-67A4-20E8-6A9F-0A4B7D063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65706-8F65-A33B-B567-11C8D1191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93606-F04D-26DD-441A-1999C376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E7088-C97A-F96F-5883-1865E3E78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9733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EDEDD-D457-7760-22ED-5C24BB4A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0B85C-6974-7CDB-CC66-B56AA1396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53D33-E133-D3A1-A20C-C749F2F5A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D14B1-6FDB-AC8C-B643-FFE573F484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5358C-D24A-2B96-B3F0-D0D0B6EBC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E834F-9F94-77FF-2CA7-52CD690A2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7A0EF-933C-19B6-B6B8-F46D2A74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480CA-9CCB-647E-A38F-A251400D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2012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B7065-4C7A-A665-B3C3-6E1C6FC7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6CE1E-DDF0-9518-E833-3ABD667C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C1D0-C4AC-4BBE-8764-3FCFF82D3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956A37-3705-FC47-20BA-8FAAA8649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7589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58404E-BAEF-4CF6-054C-7606A54B2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D080F-83D4-71B8-6251-57E40B2BA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B9EFF-4F51-25BA-DD37-DE871D1D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1728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58E92-FBA2-A99A-54B7-EE53E5D0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98257-AED8-4FB6-380B-3BB669A4D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67FAE-5D09-C766-7848-641A1CE47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B46DF-E2EA-D725-3B8A-96588B0F9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550CC-34AF-0A82-6F4D-C38EED6C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C0707-3D7B-9DD9-787D-AF2048DD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1808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ADF5C-0A49-1046-A4C4-3217DDA7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C3E032-D037-EB7D-4B8C-040CD06B1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C0716-DF1E-66EB-6341-017435DBC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1F2D3-4293-63C1-B3A2-20F2AFD9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56061-A49D-3213-EC91-6F84E67A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E4FDF-A44E-D322-A31E-A2D47232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8785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D51B4-3026-3ACD-B4BB-E7415930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4B1E-2BFC-C4E9-3569-37EDF9866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14301-1730-94AE-41BE-B42847542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69855-9141-4E94-BC22-6CED9FA89384}" type="datetimeFigureOut">
              <a:rPr lang="lt-LT" smtClean="0"/>
              <a:t>2024-09-16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A0826-58CF-975D-21B8-F5152B6F3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4817C-FFDE-3454-CA5D-2F6C679E3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78201-CC0D-4EAA-A889-A4BD39BB41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3720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4" Type="http://schemas.openxmlformats.org/officeDocument/2006/relationships/audio" Target="../media/media3.wav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CBD4-4864-61BF-97E1-92B405E5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0581"/>
            <a:ext cx="10515600" cy="1851643"/>
          </a:xfrm>
        </p:spPr>
        <p:txBody>
          <a:bodyPr/>
          <a:lstStyle/>
          <a:p>
            <a:r>
              <a:rPr lang="ru-RU" dirty="0"/>
              <a:t>Учебное пособие для учащихся 1-4 классов</a:t>
            </a:r>
            <a:endParaRPr lang="lt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73AD6-98A0-6479-6DA6-E143BDE45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9212"/>
            <a:ext cx="10515600" cy="945489"/>
          </a:xfrm>
        </p:spPr>
        <p:txBody>
          <a:bodyPr/>
          <a:lstStyle/>
          <a:p>
            <a:r>
              <a:rPr lang="en-US" dirty="0"/>
              <a:t> </a:t>
            </a:r>
            <a:r>
              <a:rPr lang="az-Cyrl-AZ" dirty="0"/>
              <a:t>1-4</a:t>
            </a:r>
            <a:r>
              <a:rPr lang="pl-PL" dirty="0"/>
              <a:t> </a:t>
            </a:r>
            <a:r>
              <a:rPr lang="ru-RU" dirty="0"/>
              <a:t>к</a:t>
            </a:r>
            <a:r>
              <a:rPr lang="az-Cyrl-AZ" dirty="0"/>
              <a:t>лассы</a:t>
            </a:r>
            <a:endParaRPr lang="lt-LT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39B1FB-3117-45AB-7070-1F38D5986F3D}"/>
              </a:ext>
            </a:extLst>
          </p:cNvPr>
          <p:cNvGrpSpPr/>
          <p:nvPr/>
        </p:nvGrpSpPr>
        <p:grpSpPr>
          <a:xfrm>
            <a:off x="1009139" y="4633193"/>
            <a:ext cx="10385667" cy="1575785"/>
            <a:chOff x="1009139" y="4796695"/>
            <a:chExt cx="10385667" cy="1575785"/>
          </a:xfrm>
        </p:grpSpPr>
        <p:pic>
          <p:nvPicPr>
            <p:cNvPr id="5" name="Picture 4" descr="A red and white emblem with an axe and a red shield&#10;&#10;Description automatically generated">
              <a:extLst>
                <a:ext uri="{FF2B5EF4-FFF2-40B4-BE49-F238E27FC236}">
                  <a16:creationId xmlns:a16="http://schemas.microsoft.com/office/drawing/2014/main" id="{839678F5-9B1D-8852-E4A4-698E72E9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296" y="4796695"/>
              <a:ext cx="1706398" cy="157578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06240-06C2-D562-E4D7-0580F8735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09139" y="4904451"/>
              <a:ext cx="1078836" cy="136027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B8A6868-93B3-8732-1FFB-5D0751FD5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07015" y="4942837"/>
              <a:ext cx="1145277" cy="12835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C6E6D50-38D6-03B7-D5F1-553E42842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08614" y="5195968"/>
              <a:ext cx="3886192" cy="777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5359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FC1AA-94B2-F774-CBD6-16A97192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4000" b="1"/>
              <a:t>Ионизирующее излучение в окружающей среде  </a:t>
            </a:r>
          </a:p>
        </p:txBody>
      </p:sp>
      <p:pic>
        <p:nvPicPr>
          <p:cNvPr id="5" name="Picture 4" descr="A diagram of different types of energy&#10;&#10;Description automatically generated">
            <a:extLst>
              <a:ext uri="{FF2B5EF4-FFF2-40B4-BE49-F238E27FC236}">
                <a16:creationId xmlns:a16="http://schemas.microsoft.com/office/drawing/2014/main" id="{BC795E91-D862-A964-B689-1493FC0AC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1"/>
            <a:ext cx="5804955" cy="3265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E7A22-6CD4-C81F-AE92-EC7F09F97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600" dirty="0"/>
              <a:t>Когда число протонов в ядре отличается от количества нейтронов, ядра являются радиоактивными и распадаются. Другими словами, они трансформируются в иную форму. Во время деления ядер выделяется энергия и ионизирующее излучение. Данный процесс называется </a:t>
            </a:r>
            <a:r>
              <a:rPr lang="ru-RU" sz="1600" b="1" dirty="0"/>
              <a:t>радиоактивностью.</a:t>
            </a:r>
            <a:r>
              <a:rPr lang="ru-RU" sz="1600" dirty="0"/>
              <a:t> </a:t>
            </a:r>
          </a:p>
          <a:p>
            <a:pPr marL="0" indent="0">
              <a:buNone/>
            </a:pPr>
            <a:r>
              <a:rPr lang="ru-RU" sz="1600" dirty="0"/>
              <a:t>Ионизирующее излучение также могут распространять генераторы, например, различные рентгеновские аппараты. Возникает вопрос – в чем же разница? Генератор – это устройство, поэтому после его выключения ионизирующее излучение перестает распространяться. </a:t>
            </a:r>
          </a:p>
          <a:p>
            <a:endParaRPr lang="lt-LT" sz="1600" dirty="0"/>
          </a:p>
        </p:txBody>
      </p:sp>
    </p:spTree>
    <p:extLst>
      <p:ext uri="{BB962C8B-B14F-4D97-AF65-F5344CB8AC3E}">
        <p14:creationId xmlns:p14="http://schemas.microsoft.com/office/powerpoint/2010/main" val="3853297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4DAD1-1388-F4FE-1B01-BE1BBA395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4000" b="1"/>
              <a:t>Ионизирующее излучение в окружающей среде  </a:t>
            </a:r>
          </a:p>
        </p:txBody>
      </p:sp>
      <p:pic>
        <p:nvPicPr>
          <p:cNvPr id="5" name="Picture 4" descr="A diagram of a glass door&#10;&#10;Description automatically generated">
            <a:extLst>
              <a:ext uri="{FF2B5EF4-FFF2-40B4-BE49-F238E27FC236}">
                <a16:creationId xmlns:a16="http://schemas.microsoft.com/office/drawing/2014/main" id="{DB25A94F-FDDD-69DB-377C-ACD88A1C1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41AD2-266E-7BFE-606A-068B5B0BA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Виды ионизирующего излучения: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/>
              <a:t>Альфа–излучение 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/>
              <a:t>Бета–излучение 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/>
              <a:t>Гамма–излучение 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Более подробно об этих видах излучения вы узнаете в старших классах.  </a:t>
            </a:r>
          </a:p>
          <a:p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274883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6C2A3-B411-95D7-3E63-8C96646E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4000" b="1"/>
              <a:t>Ионизирующее излучение в окружающей среде  </a:t>
            </a:r>
          </a:p>
        </p:txBody>
      </p:sp>
      <p:pic>
        <p:nvPicPr>
          <p:cNvPr id="5" name="Picture 4" descr="A cartoon of a child holding a sign&#10;&#10;Description automatically generated">
            <a:extLst>
              <a:ext uri="{FF2B5EF4-FFF2-40B4-BE49-F238E27FC236}">
                <a16:creationId xmlns:a16="http://schemas.microsoft.com/office/drawing/2014/main" id="{FB6F8425-9C1D-42DD-9B58-4E5172523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CB6E9-EB49-1ADA-9F66-32C5CDE30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Рентгеновское излучение</a:t>
            </a:r>
            <a:r>
              <a:rPr lang="ru-RU" sz="2000" dirty="0"/>
              <a:t> это еще один вид ионизирующего излучения. Оно широко используется в медицине. Возможно, ты уже бывал у врача</a:t>
            </a:r>
            <a:r>
              <a:rPr lang="lt-LT" sz="2000" dirty="0"/>
              <a:t>-</a:t>
            </a:r>
            <a:r>
              <a:rPr lang="ru-RU" sz="2000" dirty="0"/>
              <a:t>рентгенолога, который при помощи рентгеновского аппарата делал рентгеновский снимок твоих костей. 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449277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CFA1C-0924-F749-0CDB-A40A205F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4000" b="1"/>
              <a:t>Ионизирующее излучение в окружающей среде  </a:t>
            </a:r>
          </a:p>
        </p:txBody>
      </p:sp>
      <p:pic>
        <p:nvPicPr>
          <p:cNvPr id="5" name="Picture 4" descr="A blue suitcase with different items on it&#10;&#10;Description automatically generated">
            <a:extLst>
              <a:ext uri="{FF2B5EF4-FFF2-40B4-BE49-F238E27FC236}">
                <a16:creationId xmlns:a16="http://schemas.microsoft.com/office/drawing/2014/main" id="{D0AB4531-CFDB-B4C0-1637-43A86C384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FC705-CC7A-A472-D99E-CE54C7DA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Рентгеновские аппараты также используются в аэропортах.</a:t>
            </a:r>
            <a:r>
              <a:rPr lang="pl-PL" sz="2000" dirty="0"/>
              <a:t> </a:t>
            </a:r>
            <a:r>
              <a:rPr lang="ru-RU" sz="2000" dirty="0"/>
              <a:t>Они позволяют заглянуть внутрь чемодана путешественника, не открывая его. 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2642991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6F021B-B6FD-D485-B2EC-C4AC457D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4000" b="1"/>
              <a:t>Ионизирующее излучение в окружающей среде  </a:t>
            </a:r>
          </a:p>
        </p:txBody>
      </p:sp>
      <p:pic>
        <p:nvPicPr>
          <p:cNvPr id="5" name="Picture 4" descr="A blue and green earth with lines and dots&#10;&#10;Description automatically generated with medium confidence">
            <a:extLst>
              <a:ext uri="{FF2B5EF4-FFF2-40B4-BE49-F238E27FC236}">
                <a16:creationId xmlns:a16="http://schemas.microsoft.com/office/drawing/2014/main" id="{6D424031-67C3-B19E-0571-F1DBFF95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8B0A0-FC87-126B-CDEC-79823B17B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700" dirty="0"/>
              <a:t>Ионизирующее излучение также встречается в природе в естественных условиях. Это, например, </a:t>
            </a:r>
            <a:r>
              <a:rPr lang="ru-RU" sz="1700" b="1" dirty="0"/>
              <a:t>космические лучи</a:t>
            </a:r>
            <a:r>
              <a:rPr lang="ru-RU" sz="1700" dirty="0"/>
              <a:t>, попадающие на землю из космоса, а также </a:t>
            </a:r>
            <a:r>
              <a:rPr lang="ru-RU" sz="1700" b="1" dirty="0"/>
              <a:t>газ радон, содержащийся в земле и воздухе.</a:t>
            </a:r>
            <a:r>
              <a:rPr lang="ru-RU" sz="1700" dirty="0"/>
              <a:t> Ионизирующее излучение является </a:t>
            </a:r>
            <a:r>
              <a:rPr lang="ru-RU" sz="1700" b="1" dirty="0"/>
              <a:t>невидимым, беззвучным, мы не можем почувствовать его, </a:t>
            </a:r>
            <a:r>
              <a:rPr lang="ru-RU" sz="1700" dirty="0"/>
              <a:t>поскольку </a:t>
            </a:r>
            <a:r>
              <a:rPr lang="ru-RU" sz="1700" b="1" dirty="0"/>
              <a:t>у него нет ни запаха, ни вкуса.  </a:t>
            </a:r>
            <a:endParaRPr lang="ru-RU" sz="1700" dirty="0"/>
          </a:p>
          <a:p>
            <a:pPr marL="0" indent="0">
              <a:buNone/>
            </a:pPr>
            <a:r>
              <a:rPr lang="ru-RU" sz="1700" dirty="0"/>
              <a:t>Ионизирующее излучение еще лучше известно как </a:t>
            </a:r>
            <a:r>
              <a:rPr lang="ru-RU" sz="1700" b="1" dirty="0"/>
              <a:t>радиация</a:t>
            </a:r>
            <a:r>
              <a:rPr lang="ru-RU" sz="1700" dirty="0"/>
              <a:t>. Ионизирующее излучение оказывает вредное воздействие на организм человека.  </a:t>
            </a:r>
          </a:p>
          <a:p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4103151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08264-6F59-0438-0FAB-71F03EBF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4000" b="1"/>
              <a:t>Ионизирующее излучение в окружающей среде  </a:t>
            </a:r>
          </a:p>
        </p:txBody>
      </p:sp>
      <p:pic>
        <p:nvPicPr>
          <p:cNvPr id="5" name="Picture 4" descr="A nuclear plant with smoke coming out of it&#10;&#10;Description automatically generated">
            <a:extLst>
              <a:ext uri="{FF2B5EF4-FFF2-40B4-BE49-F238E27FC236}">
                <a16:creationId xmlns:a16="http://schemas.microsoft.com/office/drawing/2014/main" id="{DA4C6FED-713E-C9BC-B46E-A11B72C89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B2205-D0CC-8E80-39BD-EA84B9AAC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При ядерной аварии в окружающую среду может быть выброшено большое количество радиоактивных веществ, распространяющих ионизирующее излучение. Чем больше радиоактивных веществ распространяется в окружающей среде, тем выше риск ионизирующего излучения или радиации для человека и окружающей среды. 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3842629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67F94-8CA9-B87D-2A0D-D8059171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4000" b="1" dirty="0"/>
              <a:t>Ионизирующее излучение в окружающей среде  </a:t>
            </a:r>
          </a:p>
        </p:txBody>
      </p:sp>
      <p:pic>
        <p:nvPicPr>
          <p:cNvPr id="5" name="Picture 4" descr="A cartoon of people standing on grass with yellow and black signs&#10;&#10;Description automatically generated">
            <a:extLst>
              <a:ext uri="{FF2B5EF4-FFF2-40B4-BE49-F238E27FC236}">
                <a16:creationId xmlns:a16="http://schemas.microsoft.com/office/drawing/2014/main" id="{C001082B-3AA5-7392-3EF3-7BBB099F2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1"/>
            <a:ext cx="5804955" cy="3265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A1EB2-4F61-36E9-8710-69CC91E6F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900" b="1" dirty="0"/>
              <a:t>Как это происходит? </a:t>
            </a:r>
            <a:r>
              <a:rPr lang="ru-RU" sz="1900" dirty="0"/>
              <a:t>Попавшие в воздух радиоактивные вещества разносятся ветром. Эти вещества постепенно оседают на поверхности суши и воды. После этого люди и животные подвергаются внешнему облучению. </a:t>
            </a:r>
            <a:endParaRPr lang="lt-LT" sz="1900" dirty="0"/>
          </a:p>
          <a:p>
            <a:pPr marL="0" indent="0">
              <a:buNone/>
            </a:pPr>
            <a:r>
              <a:rPr lang="ru-RU" sz="1900" dirty="0"/>
              <a:t>Попадая в организм с воздухом, пищей или водой, эти вещества обуславливают внутреннее облучение, которое может нанести вред внутренним органам и всему организму человека. </a:t>
            </a:r>
            <a:endParaRPr lang="lt-LT" sz="1900" dirty="0"/>
          </a:p>
        </p:txBody>
      </p:sp>
    </p:spTree>
    <p:extLst>
      <p:ext uri="{BB962C8B-B14F-4D97-AF65-F5344CB8AC3E}">
        <p14:creationId xmlns:p14="http://schemas.microsoft.com/office/powerpoint/2010/main" val="67815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05274-AE6D-6BC4-5B0F-02B414C6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az-Cyrl-AZ" sz="4000" b="1" dirty="0"/>
              <a:t>Подготовка эвакуационного рюкзака</a:t>
            </a:r>
            <a:endParaRPr lang="lt-LT" sz="4000" dirty="0"/>
          </a:p>
        </p:txBody>
      </p:sp>
      <p:pic>
        <p:nvPicPr>
          <p:cNvPr id="7" name="Picture 6" descr="A blue backpack with white and blue pockets&#10;&#10;Description automatically generated">
            <a:extLst>
              <a:ext uri="{FF2B5EF4-FFF2-40B4-BE49-F238E27FC236}">
                <a16:creationId xmlns:a16="http://schemas.microsoft.com/office/drawing/2014/main" id="{7C9F4181-7805-B44A-0E9D-40E3732F4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B5DA7-663E-BB88-3C99-AAA07329B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Эвакуационный рюкзак </a:t>
            </a:r>
            <a:r>
              <a:rPr lang="ru-RU" sz="2000" dirty="0"/>
              <a:t>поможет в случае чрезвычайной ситуации выжить в течение 3 критических первых суток – </a:t>
            </a:r>
            <a:r>
              <a:rPr lang="ru-RU" sz="2000" b="1" dirty="0"/>
              <a:t>72 часов. </a:t>
            </a:r>
            <a:endParaRPr lang="ru-RU" sz="2000" dirty="0"/>
          </a:p>
          <a:p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2844700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91578-6FAE-1DF8-25CE-8F246D52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Autofit/>
          </a:bodyPr>
          <a:lstStyle/>
          <a:p>
            <a:r>
              <a:rPr lang="az-Cyrl-AZ" sz="4000" b="1" dirty="0"/>
              <a:t>Подготовка эвакуационного рюкзака</a:t>
            </a:r>
            <a:endParaRPr lang="lt-LT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85E96-5BB0-CB40-B0C5-3639AC105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121" y="2640983"/>
            <a:ext cx="5804954" cy="3265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3AF8F-F883-201E-0A9E-CFB36E146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Чрезвычайная ситуация</a:t>
            </a:r>
            <a:r>
              <a:rPr lang="lt-LT" sz="2000" b="1" dirty="0"/>
              <a:t> </a:t>
            </a:r>
            <a:r>
              <a:rPr lang="ru-RU" sz="2000" dirty="0"/>
              <a:t>– это ситуация, которая может угрожать здоровью и жизни</a:t>
            </a:r>
            <a:r>
              <a:rPr lang="en-US" sz="2000" dirty="0"/>
              <a:t> </a:t>
            </a:r>
            <a:r>
              <a:rPr lang="ru-RU" sz="2000" dirty="0"/>
              <a:t>людей, имуществу или окружающей среде. Например, сильный ураган, наводнение, авария на атомной электростанции и т. п.  </a:t>
            </a:r>
          </a:p>
          <a:p>
            <a:pPr marL="0" indent="0">
              <a:buNone/>
            </a:pPr>
            <a:r>
              <a:rPr lang="ru-RU" sz="2000" dirty="0"/>
              <a:t>В этом</a:t>
            </a:r>
            <a:r>
              <a:rPr lang="en-US" sz="2000" dirty="0"/>
              <a:t> </a:t>
            </a:r>
            <a:r>
              <a:rPr lang="az-Cyrl-AZ" sz="2000" dirty="0"/>
              <a:t>рюкзаке</a:t>
            </a:r>
            <a:r>
              <a:rPr lang="ru-RU" sz="2000" dirty="0"/>
              <a:t> должны находиться важные документы, продукты питания и вода, теплая одежда, обувь, а также прочие важные предметы. </a:t>
            </a:r>
          </a:p>
          <a:p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2254265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91578-6FAE-1DF8-25CE-8F246D52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Autofit/>
          </a:bodyPr>
          <a:lstStyle/>
          <a:p>
            <a:r>
              <a:rPr lang="az-Cyrl-AZ" sz="4000" b="1" dirty="0"/>
              <a:t>Подготовка эвакуационного рюкзака</a:t>
            </a:r>
            <a:endParaRPr lang="lt-LT" sz="4000" dirty="0"/>
          </a:p>
        </p:txBody>
      </p:sp>
      <p:pic>
        <p:nvPicPr>
          <p:cNvPr id="4" name="Picture 3" descr="A set of flashlights&#10;&#10;Description automatically generated">
            <a:extLst>
              <a:ext uri="{FF2B5EF4-FFF2-40B4-BE49-F238E27FC236}">
                <a16:creationId xmlns:a16="http://schemas.microsoft.com/office/drawing/2014/main" id="{FF7574B0-E505-E531-1446-CAD42FA5B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07" y="5171418"/>
            <a:ext cx="2165339" cy="1216483"/>
          </a:xfrm>
          <a:prstGeom prst="rect">
            <a:avLst/>
          </a:prstGeom>
        </p:spPr>
      </p:pic>
      <p:pic>
        <p:nvPicPr>
          <p:cNvPr id="6" name="Picture 5" descr="A chocolate bar and nuts and milk&#10;&#10;Description automatically generated">
            <a:extLst>
              <a:ext uri="{FF2B5EF4-FFF2-40B4-BE49-F238E27FC236}">
                <a16:creationId xmlns:a16="http://schemas.microsoft.com/office/drawing/2014/main" id="{33337818-2854-F039-8638-FC8DEA271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7" y="3616123"/>
            <a:ext cx="2272959" cy="1278540"/>
          </a:xfrm>
          <a:prstGeom prst="rect">
            <a:avLst/>
          </a:prstGeom>
        </p:spPr>
      </p:pic>
      <p:pic>
        <p:nvPicPr>
          <p:cNvPr id="7" name="Picture 6" descr="A close up of a bottle&#10;&#10;Description automatically generated">
            <a:extLst>
              <a:ext uri="{FF2B5EF4-FFF2-40B4-BE49-F238E27FC236}">
                <a16:creationId xmlns:a16="http://schemas.microsoft.com/office/drawing/2014/main" id="{EF4E464B-8248-B3ED-B3F6-41DA57BA1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05" y="2122887"/>
            <a:ext cx="2160537" cy="121648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596DE7-A006-2E78-EDBA-81C7099235DC}"/>
              </a:ext>
            </a:extLst>
          </p:cNvPr>
          <p:cNvSpPr txBox="1">
            <a:spLocks/>
          </p:cNvSpPr>
          <p:nvPr/>
        </p:nvSpPr>
        <p:spPr>
          <a:xfrm>
            <a:off x="3096547" y="2168664"/>
            <a:ext cx="8009771" cy="4219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Семейный эвакуационный рюкзак будет укладывать мама, папа или старшие братья и сестры. А ты с помощью родителей позаботься о своем</a:t>
            </a:r>
            <a:r>
              <a:rPr lang="en-US" sz="2400" dirty="0"/>
              <a:t> </a:t>
            </a:r>
            <a:r>
              <a:rPr lang="az-Cyrl-AZ" sz="2400" dirty="0"/>
              <a:t>эвакуационном </a:t>
            </a:r>
            <a:r>
              <a:rPr lang="ru-RU" sz="2400" dirty="0"/>
              <a:t>рюкзаке, в котором должны быть: </a:t>
            </a:r>
            <a:endParaRPr lang="lt-LT" sz="2400" dirty="0"/>
          </a:p>
          <a:p>
            <a:r>
              <a:rPr lang="az-Cyrl-AZ" sz="2400" b="1" dirty="0"/>
              <a:t>Бутылки с водой.  </a:t>
            </a:r>
            <a:endParaRPr lang="lt-LT" sz="2400" b="1" dirty="0"/>
          </a:p>
          <a:p>
            <a:r>
              <a:rPr lang="ru-RU" sz="2400" b="1" dirty="0"/>
              <a:t>Продукты питания. </a:t>
            </a:r>
            <a:r>
              <a:rPr lang="ru-RU" sz="2400" dirty="0"/>
              <a:t>Например: черный шоколад, злаковые батончики, упаковка со смесью сушеных ягод и орехов, с детским соком, каша быстрого приготовления.  </a:t>
            </a:r>
            <a:endParaRPr lang="lt-LT" sz="2400" b="1" dirty="0"/>
          </a:p>
          <a:p>
            <a:r>
              <a:rPr lang="ru-RU" sz="2400" b="1" dirty="0"/>
              <a:t>Источники света (энергии).</a:t>
            </a:r>
            <a:r>
              <a:rPr lang="ru-RU" sz="2400" dirty="0"/>
              <a:t> Прожектор, светящиеся палочки, запасные элементы питания.  </a:t>
            </a: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163238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04670-6A0C-7A7E-46B6-DFA67DAE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az-Cyrl-AZ" sz="4000" b="1" dirty="0"/>
              <a:t>Солнечное излучение</a:t>
            </a:r>
          </a:p>
        </p:txBody>
      </p:sp>
      <p:pic>
        <p:nvPicPr>
          <p:cNvPr id="5" name="Picture 4" descr="A yellow circle with arrows pointing to the earth&#10;&#10;Description automatically generated">
            <a:extLst>
              <a:ext uri="{FF2B5EF4-FFF2-40B4-BE49-F238E27FC236}">
                <a16:creationId xmlns:a16="http://schemas.microsoft.com/office/drawing/2014/main" id="{B6ED69E8-C1A6-E45B-980A-1D5E444A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05735"/>
            <a:ext cx="5804955" cy="32797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0509D-4C42-4892-21B5-5CEAC4242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Солнечное излучение является </a:t>
            </a:r>
            <a:r>
              <a:rPr lang="ru-RU" sz="2000" b="1" dirty="0"/>
              <a:t>энергией</a:t>
            </a:r>
            <a:r>
              <a:rPr lang="ru-RU" sz="2000" dirty="0"/>
              <a:t> – это тепло и свет, создаваемые и излучаемые солнцем. Эта энергия помогает всем живым организмам на земле </a:t>
            </a:r>
            <a:r>
              <a:rPr lang="ru-RU" sz="2000" b="1" dirty="0"/>
              <a:t>расти, развиваться и жить.</a:t>
            </a:r>
            <a:r>
              <a:rPr lang="ru-RU" sz="2000" dirty="0"/>
              <a:t> </a:t>
            </a:r>
            <a:br>
              <a:rPr lang="ru-RU" sz="2000" dirty="0"/>
            </a:b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924626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91578-6FAE-1DF8-25CE-8F246D52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Autofit/>
          </a:bodyPr>
          <a:lstStyle/>
          <a:p>
            <a:r>
              <a:rPr lang="az-Cyrl-AZ" sz="4000" b="1" dirty="0"/>
              <a:t>Подготовка эвакуационного рюкзака</a:t>
            </a:r>
            <a:endParaRPr lang="lt-LT" sz="4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596DE7-A006-2E78-EDBA-81C7099235DC}"/>
              </a:ext>
            </a:extLst>
          </p:cNvPr>
          <p:cNvSpPr txBox="1">
            <a:spLocks/>
          </p:cNvSpPr>
          <p:nvPr/>
        </p:nvSpPr>
        <p:spPr>
          <a:xfrm>
            <a:off x="3096547" y="2168664"/>
            <a:ext cx="8009771" cy="4219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Одежда, обувь</a:t>
            </a:r>
            <a:r>
              <a:rPr lang="en-US" sz="2400" b="1" dirty="0"/>
              <a:t>.</a:t>
            </a:r>
            <a:r>
              <a:rPr lang="ru-RU" sz="2400" dirty="0"/>
              <a:t> Непромокаемая ветрозащитная куртка, теплый джемпер, теплые брюки, носки, нижнее белье, теплая шапка, платок.  </a:t>
            </a:r>
            <a:endParaRPr lang="lt-LT" sz="2400" dirty="0"/>
          </a:p>
          <a:p>
            <a:r>
              <a:rPr lang="ru-RU" sz="2400" b="1" dirty="0"/>
              <a:t>Средства личной гигиены. </a:t>
            </a:r>
            <a:r>
              <a:rPr lang="ru-RU" sz="2400" dirty="0"/>
              <a:t>Рулон туалетной бумаги, детские влажные салфетки, детское мыло, зубная паста, зубная щетка, расческа.  </a:t>
            </a:r>
            <a:endParaRPr lang="lt-LT" sz="2400" dirty="0"/>
          </a:p>
          <a:p>
            <a:r>
              <a:rPr lang="ru-RU" sz="2400" b="1" dirty="0"/>
              <a:t>Лекарства и средства безопасности. </a:t>
            </a:r>
            <a:r>
              <a:rPr lang="ru-RU" sz="2400" dirty="0"/>
              <a:t>Свисток, светоотражающие нарукавные повязки, одноразовые медицинские маски и респираторы, пластыри разных размеров, эластичный бинт, бинт, таблетки йодида калия, лекарства</a:t>
            </a:r>
            <a:r>
              <a:rPr lang="en-US" sz="2400" dirty="0"/>
              <a:t>, </a:t>
            </a:r>
            <a:r>
              <a:rPr lang="az-Cyrl-AZ" sz="2400" dirty="0"/>
              <a:t>которые ты принимаешь. </a:t>
            </a:r>
            <a:r>
              <a:rPr lang="ru-RU" sz="2400" dirty="0"/>
              <a:t>  </a:t>
            </a:r>
            <a:endParaRPr lang="lt-LT" sz="2400" dirty="0"/>
          </a:p>
        </p:txBody>
      </p:sp>
      <p:pic>
        <p:nvPicPr>
          <p:cNvPr id="3" name="Picture 2" descr="A medical mask and pills&#10;&#10;Description automatically generated with medium confidence">
            <a:extLst>
              <a:ext uri="{FF2B5EF4-FFF2-40B4-BE49-F238E27FC236}">
                <a16:creationId xmlns:a16="http://schemas.microsoft.com/office/drawing/2014/main" id="{DC51EC72-E0F5-1842-DD38-679333120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6" y="4791752"/>
            <a:ext cx="2085656" cy="1171717"/>
          </a:xfrm>
          <a:prstGeom prst="rect">
            <a:avLst/>
          </a:prstGeom>
        </p:spPr>
      </p:pic>
      <p:pic>
        <p:nvPicPr>
          <p:cNvPr id="9" name="Picture 8" descr="A blue and yellow winter clothes&#10;&#10;Description automatically generated with medium confidence">
            <a:extLst>
              <a:ext uri="{FF2B5EF4-FFF2-40B4-BE49-F238E27FC236}">
                <a16:creationId xmlns:a16="http://schemas.microsoft.com/office/drawing/2014/main" id="{E5D1397D-D1BC-603B-F9F6-8A47DE30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5" y="2038541"/>
            <a:ext cx="2085655" cy="1171716"/>
          </a:xfrm>
          <a:prstGeom prst="rect">
            <a:avLst/>
          </a:prstGeom>
        </p:spPr>
      </p:pic>
      <p:pic>
        <p:nvPicPr>
          <p:cNvPr id="13" name="Picture 12" descr="A blue toothbrush and toothpaste&#10;&#10;Description automatically generated">
            <a:extLst>
              <a:ext uri="{FF2B5EF4-FFF2-40B4-BE49-F238E27FC236}">
                <a16:creationId xmlns:a16="http://schemas.microsoft.com/office/drawing/2014/main" id="{B8C78895-7994-C287-7EC1-368C2EE25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5" y="3483102"/>
            <a:ext cx="2159230" cy="121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86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91578-6FAE-1DF8-25CE-8F246D52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Autofit/>
          </a:bodyPr>
          <a:lstStyle/>
          <a:p>
            <a:r>
              <a:rPr lang="az-Cyrl-AZ" sz="4000" b="1" dirty="0"/>
              <a:t>Подготовка эвакуационного рюкзака</a:t>
            </a:r>
            <a:endParaRPr lang="lt-LT" sz="4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596DE7-A006-2E78-EDBA-81C7099235DC}"/>
              </a:ext>
            </a:extLst>
          </p:cNvPr>
          <p:cNvSpPr txBox="1">
            <a:spLocks/>
          </p:cNvSpPr>
          <p:nvPr/>
        </p:nvSpPr>
        <p:spPr>
          <a:xfrm>
            <a:off x="3096547" y="2168664"/>
            <a:ext cx="8009771" cy="4219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Одеяло и подушка. </a:t>
            </a:r>
            <a:r>
              <a:rPr lang="ru-RU" sz="2400" dirty="0"/>
              <a:t>Теплое детское одеяло, надувная дорожная подушка.  </a:t>
            </a:r>
            <a:endParaRPr lang="lt-LT" sz="2400" dirty="0"/>
          </a:p>
          <a:p>
            <a:r>
              <a:rPr lang="ru-RU" sz="2400" b="1" dirty="0"/>
              <a:t>Важные документы.</a:t>
            </a:r>
            <a:r>
              <a:rPr lang="ru-RU" sz="2400" dirty="0"/>
              <a:t> Информационный лист «Важная информация» с информацией о тебе. Твой год рождения, домашний адрес, контактные данные родителей и других членов семьи с фотографиями. </a:t>
            </a:r>
            <a:endParaRPr lang="lt-LT" sz="2400" dirty="0"/>
          </a:p>
          <a:p>
            <a:r>
              <a:rPr lang="ru-RU" sz="2400" b="1" dirty="0"/>
              <a:t>Игрушки, настольная игра. </a:t>
            </a:r>
            <a:r>
              <a:rPr lang="ru-RU" sz="2400" dirty="0"/>
              <a:t>Небольшая плюшевая игрушка, настольная игра, цветные карандаши, детская книжка-раскраска.</a:t>
            </a:r>
            <a:endParaRPr lang="lt-LT" sz="2400" dirty="0"/>
          </a:p>
        </p:txBody>
      </p:sp>
      <p:pic>
        <p:nvPicPr>
          <p:cNvPr id="7" name="Picture 6" descr="A bed with pillows and a blanket&#10;&#10;Description automatically generated">
            <a:extLst>
              <a:ext uri="{FF2B5EF4-FFF2-40B4-BE49-F238E27FC236}">
                <a16:creationId xmlns:a16="http://schemas.microsoft.com/office/drawing/2014/main" id="{8FC17FF2-66D7-5972-C1B8-8DF34F421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7" y="2168664"/>
            <a:ext cx="2196942" cy="1235781"/>
          </a:xfrm>
          <a:prstGeom prst="rect">
            <a:avLst/>
          </a:prstGeom>
        </p:spPr>
      </p:pic>
      <p:pic>
        <p:nvPicPr>
          <p:cNvPr id="15" name="Picture 14" descr="A teddy bear and dominoes&#10;&#10;Description automatically generated">
            <a:extLst>
              <a:ext uri="{FF2B5EF4-FFF2-40B4-BE49-F238E27FC236}">
                <a16:creationId xmlns:a16="http://schemas.microsoft.com/office/drawing/2014/main" id="{BCA166F4-EDA1-09A3-50FF-EAFCB3B14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8" y="4725362"/>
            <a:ext cx="2190590" cy="1230668"/>
          </a:xfrm>
          <a:prstGeom prst="rect">
            <a:avLst/>
          </a:prstGeom>
        </p:spPr>
      </p:pic>
      <p:pic>
        <p:nvPicPr>
          <p:cNvPr id="4" name="Paveikslėlis 3" descr="Paveikslėlis, kuriame yra tekstas, ekrano kopija, Šriftas, dizainas&#10;&#10;Automatiškai sugeneruotas aprašymas">
            <a:extLst>
              <a:ext uri="{FF2B5EF4-FFF2-40B4-BE49-F238E27FC236}">
                <a16:creationId xmlns:a16="http://schemas.microsoft.com/office/drawing/2014/main" id="{1CE63A8C-5526-DCC6-DEA0-1138AC0D4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0" y="3404445"/>
            <a:ext cx="2199688" cy="12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18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6B678-697A-6AC9-400E-F8A151F55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3700" b="1" dirty="0"/>
              <a:t>Что делать, если ты услышал сигналы спасательных служб и системы оповещения населения 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EA932-12FC-4E6B-ACBE-B14FA513F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616" y="2366920"/>
            <a:ext cx="5071263" cy="38936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700" dirty="0"/>
              <a:t>Полиция, скорая медицинская помощь и пожарные спасатели </a:t>
            </a:r>
            <a:r>
              <a:rPr lang="ru-RU" sz="1700" b="1" dirty="0"/>
              <a:t>оповещают население</a:t>
            </a:r>
            <a:r>
              <a:rPr lang="ru-RU" sz="1700" dirty="0"/>
              <a:t> звуковым сигналом о том, что они спешат на помощь. Ежедневно в помощи этих служб нуждаются люди, попавшие в дорожно-транспортные происшествия, а также при плохом самочувствии, пожарах и в других различных ситуациях.</a:t>
            </a:r>
            <a:endParaRPr lang="lt-LT" sz="1700" dirty="0"/>
          </a:p>
          <a:p>
            <a:pPr marL="0" indent="0">
              <a:buNone/>
            </a:pPr>
            <a:endParaRPr lang="lt-LT" sz="1700" dirty="0"/>
          </a:p>
          <a:p>
            <a:pPr marL="0" indent="0">
              <a:buNone/>
            </a:pPr>
            <a:r>
              <a:rPr lang="ru-RU" sz="1700" dirty="0"/>
              <a:t>Послушай и запомни звуковые сигналы этих служб. Если ты услышишь эти звуковые сигналы, находясь в машине с мамой или папой, напомни родителям о том, что, уступая дорогу машинам спасательных</a:t>
            </a:r>
            <a:r>
              <a:rPr lang="lt-LT" sz="1700" dirty="0"/>
              <a:t> </a:t>
            </a:r>
            <a:r>
              <a:rPr lang="ru-RU" sz="1700" dirty="0"/>
              <a:t> служб, они вносят свой вклад в оказание своевременной помощи нуждающимся. </a:t>
            </a:r>
            <a:endParaRPr lang="lt-LT" sz="1700" dirty="0"/>
          </a:p>
        </p:txBody>
      </p:sp>
      <p:pic>
        <p:nvPicPr>
          <p:cNvPr id="4" name="Greitoji">
            <a:hlinkClick r:id="" action="ppaction://media"/>
            <a:extLst>
              <a:ext uri="{FF2B5EF4-FFF2-40B4-BE49-F238E27FC236}">
                <a16:creationId xmlns:a16="http://schemas.microsoft.com/office/drawing/2014/main" id="{65624C03-B0C3-3FAE-4895-C5E7C943E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95" y="2886043"/>
            <a:ext cx="5071263" cy="28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DF65C-1F42-7810-D420-4175BB93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3700" b="1" dirty="0"/>
              <a:t>Что делать, если ты услышал сигналы системы оповещения населения  </a:t>
            </a:r>
          </a:p>
        </p:txBody>
      </p:sp>
      <p:pic>
        <p:nvPicPr>
          <p:cNvPr id="5" name="Picture 4" descr="A phone with a speaker and a message&#10;&#10;Description automatically generated with medium confidence">
            <a:extLst>
              <a:ext uri="{FF2B5EF4-FFF2-40B4-BE49-F238E27FC236}">
                <a16:creationId xmlns:a16="http://schemas.microsoft.com/office/drawing/2014/main" id="{658D524B-2DA6-7E79-F860-B9B9411AE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640C3-1949-F8C0-040D-1D2FF2688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В случае угрозы или возникновения  чрезвычайной ситуации, которая может затронуть большое количество людей или обширную территорию, люди оповещаются при помощи </a:t>
            </a:r>
            <a:r>
              <a:rPr lang="ru-RU" sz="2000" b="1" dirty="0"/>
              <a:t>воющих сирен</a:t>
            </a:r>
            <a:r>
              <a:rPr lang="ru-RU" sz="2000" dirty="0"/>
              <a:t> и </a:t>
            </a:r>
            <a:r>
              <a:rPr lang="ru-RU" sz="2000" b="1" dirty="0"/>
              <a:t>коротких</a:t>
            </a:r>
            <a:r>
              <a:rPr lang="lt-LT" sz="2000" dirty="0"/>
              <a:t> </a:t>
            </a:r>
            <a:r>
              <a:rPr lang="ru-RU" sz="2000" b="1" dirty="0"/>
              <a:t>сообщений, отправляемых на их мобильные телефоны.  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4205592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DB38D-F23D-6D09-88C4-596AFC611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07447"/>
            <a:ext cx="11292395" cy="1109932"/>
          </a:xfrm>
        </p:spPr>
        <p:txBody>
          <a:bodyPr>
            <a:noAutofit/>
          </a:bodyPr>
          <a:lstStyle/>
          <a:p>
            <a:r>
              <a:rPr lang="ru-RU" sz="4000" b="1" dirty="0"/>
              <a:t>Что делать, если ты услышал сигналы системы оповещения населения</a:t>
            </a:r>
            <a:endParaRPr lang="lt-LT" sz="4000" dirty="0"/>
          </a:p>
        </p:txBody>
      </p:sp>
      <p:pic>
        <p:nvPicPr>
          <p:cNvPr id="5" name="Picture 4" descr="A group of people looking at a television screen&#10;&#10;Description automatically generated">
            <a:extLst>
              <a:ext uri="{FF2B5EF4-FFF2-40B4-BE49-F238E27FC236}">
                <a16:creationId xmlns:a16="http://schemas.microsoft.com/office/drawing/2014/main" id="{2BE7DCCF-00EF-84DD-1975-8783C5E1D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EF927-5375-FE56-C045-DF6B3046F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Когда ты услышишь воющую сирену, ты должен:  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немедленно включить литовское радио или телевидение; 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прослушать сообщение; 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родители, бабушки и дедушки, учителя и другие взрослые объяснят тебе, что необходимо делать в случае несчастья.  </a:t>
            </a:r>
          </a:p>
          <a:p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3716332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65C6-44C5-DD3F-0E14-A7D384E2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59" y="365125"/>
            <a:ext cx="11070455" cy="1325563"/>
          </a:xfrm>
        </p:spPr>
        <p:txBody>
          <a:bodyPr>
            <a:normAutofit/>
          </a:bodyPr>
          <a:lstStyle/>
          <a:p>
            <a:r>
              <a:rPr lang="ru-RU" sz="4000" b="1" dirty="0"/>
              <a:t>Что делать, если ты услышал сигналы системы оповещения населения 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1F32-3898-6C67-3F2F-67270FA27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Прослушай и запомни звук сирены. Научись отличать звуковые сигналы спасательных</a:t>
            </a:r>
            <a:r>
              <a:rPr lang="lt-LT" sz="2000" dirty="0"/>
              <a:t> </a:t>
            </a:r>
            <a:r>
              <a:rPr lang="ru-RU" sz="2000" dirty="0"/>
              <a:t>служб  от воя сирен системы оповещения населения.  </a:t>
            </a:r>
            <a:endParaRPr lang="lt-LT" sz="2000" dirty="0"/>
          </a:p>
        </p:txBody>
      </p:sp>
      <p:pic>
        <p:nvPicPr>
          <p:cNvPr id="4" name="sirena">
            <a:hlinkClick r:id="" action="ppaction://media"/>
            <a:extLst>
              <a:ext uri="{FF2B5EF4-FFF2-40B4-BE49-F238E27FC236}">
                <a16:creationId xmlns:a16="http://schemas.microsoft.com/office/drawing/2014/main" id="{65EFACB1-15AB-F024-AFC3-1778CFC56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0951" y="3429000"/>
            <a:ext cx="4090097" cy="230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4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489164-9FD8-690E-779D-68FD3F416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3700" b="1" dirty="0"/>
              <a:t>Как вести себя во время эвакуации</a:t>
            </a:r>
            <a:endParaRPr lang="lt-LT" sz="2200" dirty="0"/>
          </a:p>
        </p:txBody>
      </p:sp>
      <p:pic>
        <p:nvPicPr>
          <p:cNvPr id="5" name="Picture 4" descr="A group of people with backpacks&#10;&#10;Description automatically generated">
            <a:extLst>
              <a:ext uri="{FF2B5EF4-FFF2-40B4-BE49-F238E27FC236}">
                <a16:creationId xmlns:a16="http://schemas.microsoft.com/office/drawing/2014/main" id="{A6F109F3-B988-3714-BD31-2A3111B9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0D677-1B2E-3406-1E21-E9288FE8E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Эвакуация населения </a:t>
            </a:r>
            <a:r>
              <a:rPr lang="ru-RU" sz="2000" dirty="0"/>
              <a:t>– такой </a:t>
            </a:r>
            <a:r>
              <a:rPr lang="ru-RU" sz="2000" b="1" dirty="0"/>
              <a:t>способ защиты людей</a:t>
            </a:r>
            <a:r>
              <a:rPr lang="ru-RU" sz="2000" dirty="0"/>
              <a:t>, когда им угрожает опасность или когда оставаться в городе или деревне, где они живут, небезопасно. В таком случае жителям необходимо </a:t>
            </a:r>
            <a:r>
              <a:rPr lang="ru-RU" sz="2000" b="1" dirty="0"/>
              <a:t>срочно покинуть свои дома и отправиться в безопасное место. </a:t>
            </a:r>
            <a:r>
              <a:rPr lang="ru-RU" sz="2000" dirty="0"/>
              <a:t>Возьми с собой предметы первой необходимости, которые могут понадобиться при эвакуации и пребывании в другом месте.  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1496741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E4454-E3F9-C18B-A1E5-A25548CC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3700" b="1" dirty="0"/>
              <a:t>Как вести себя во время эвакуации</a:t>
            </a:r>
            <a:endParaRPr lang="lt-LT" sz="2200" dirty="0"/>
          </a:p>
        </p:txBody>
      </p:sp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:a16="http://schemas.microsoft.com/office/drawing/2014/main" id="{031CE400-F388-2D59-B05D-CE52ACC10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1"/>
            <a:ext cx="5804955" cy="3265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E305C-DFDC-D4CA-C5C3-73B232A3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Переоденься в одежду, которая обеспечит некоторую защиту, например, в длинные брюки и теплый джемпер для защиты от холода, непромокаемую куртку и резиновые сапоги для защиты от дождя. </a:t>
            </a:r>
            <a:r>
              <a:rPr lang="ru-RU" sz="2000" b="1" dirty="0"/>
              <a:t>Сохраняй спокойствие </a:t>
            </a:r>
            <a:r>
              <a:rPr lang="ru-RU" sz="2000" dirty="0"/>
              <a:t>и </a:t>
            </a:r>
            <a:r>
              <a:rPr lang="ru-RU" sz="2000" b="1" dirty="0"/>
              <a:t>слушай указания взрослых</a:t>
            </a:r>
            <a:r>
              <a:rPr lang="ru-RU" sz="2000" dirty="0"/>
              <a:t> – родителей, учителей, должностных лиц.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1702774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FFAB5-75F9-9F44-5F97-8600442C3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9" name="Picture 8" descr="A dog with a collar&#10;&#10;Description automatically generated">
            <a:extLst>
              <a:ext uri="{FF2B5EF4-FFF2-40B4-BE49-F238E27FC236}">
                <a16:creationId xmlns:a16="http://schemas.microsoft.com/office/drawing/2014/main" id="{55E4572B-8E56-F8DE-724F-09CF159E8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72" y="2453084"/>
            <a:ext cx="2283853" cy="2443629"/>
          </a:xfrm>
          <a:prstGeom prst="rect">
            <a:avLst/>
          </a:prstGeom>
        </p:spPr>
      </p:pic>
      <p:pic>
        <p:nvPicPr>
          <p:cNvPr id="11" name="Picture 10" descr="A group of trees with green leaves&#10;&#10;Description automatically generated">
            <a:extLst>
              <a:ext uri="{FF2B5EF4-FFF2-40B4-BE49-F238E27FC236}">
                <a16:creationId xmlns:a16="http://schemas.microsoft.com/office/drawing/2014/main" id="{7CFEB155-6DAB-4908-BB2E-B88BCC3AC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900" y="2453085"/>
            <a:ext cx="2283852" cy="2443628"/>
          </a:xfrm>
          <a:prstGeom prst="rect">
            <a:avLst/>
          </a:prstGeom>
        </p:spPr>
      </p:pic>
      <p:pic>
        <p:nvPicPr>
          <p:cNvPr id="13" name="Picture 12" descr="A cartoon of a child&#10;&#10;Description automatically generated">
            <a:extLst>
              <a:ext uri="{FF2B5EF4-FFF2-40B4-BE49-F238E27FC236}">
                <a16:creationId xmlns:a16="http://schemas.microsoft.com/office/drawing/2014/main" id="{018E5643-596E-8ED0-F624-D0820CAE3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42" y="2453084"/>
            <a:ext cx="2274455" cy="2448328"/>
          </a:xfrm>
          <a:prstGeom prst="rect">
            <a:avLst/>
          </a:prstGeom>
        </p:spPr>
      </p:pic>
      <p:pic>
        <p:nvPicPr>
          <p:cNvPr id="5" name="Content Placeholder 4" descr="A cartoon of a child&#10;&#10;Description automatically generated">
            <a:extLst>
              <a:ext uri="{FF2B5EF4-FFF2-40B4-BE49-F238E27FC236}">
                <a16:creationId xmlns:a16="http://schemas.microsoft.com/office/drawing/2014/main" id="{4B383F67-65D3-70A6-88FE-F306557E9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42" y="2453084"/>
            <a:ext cx="2274455" cy="2443630"/>
          </a:xfrm>
        </p:spPr>
      </p:pic>
      <p:pic>
        <p:nvPicPr>
          <p:cNvPr id="15" name="Picture 14" descr="A cartoon of a dog&#10;&#10;Description automatically generated">
            <a:extLst>
              <a:ext uri="{FF2B5EF4-FFF2-40B4-BE49-F238E27FC236}">
                <a16:creationId xmlns:a16="http://schemas.microsoft.com/office/drawing/2014/main" id="{10D12041-0E65-63E7-40FE-44B4561A4D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76" y="2453084"/>
            <a:ext cx="2288245" cy="2448328"/>
          </a:xfrm>
          <a:prstGeom prst="rect">
            <a:avLst/>
          </a:prstGeom>
        </p:spPr>
      </p:pic>
      <p:pic>
        <p:nvPicPr>
          <p:cNvPr id="17" name="Picture 1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1A5C77D-F5B6-17F6-EFA1-8CC9E1CDFA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900" y="2453085"/>
            <a:ext cx="2283852" cy="24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rectangular frame&#10;&#10;Description automatically generated with medium confidence">
            <a:extLst>
              <a:ext uri="{FF2B5EF4-FFF2-40B4-BE49-F238E27FC236}">
                <a16:creationId xmlns:a16="http://schemas.microsoft.com/office/drawing/2014/main" id="{EA124C89-4EBA-04BE-5BE9-B66A59198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Picture 12" descr="A black background with blue snowflakes&#10;&#10;Description automatically generated">
            <a:extLst>
              <a:ext uri="{FF2B5EF4-FFF2-40B4-BE49-F238E27FC236}">
                <a16:creationId xmlns:a16="http://schemas.microsoft.com/office/drawing/2014/main" id="{9E6F8990-78E1-5348-2DFC-D310DF2E8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6" y="2809186"/>
            <a:ext cx="1970203" cy="2130459"/>
          </a:xfrm>
          <a:prstGeom prst="rect">
            <a:avLst/>
          </a:prstGeom>
        </p:spPr>
      </p:pic>
      <p:pic>
        <p:nvPicPr>
          <p:cNvPr id="15" name="Picture 14" descr="A yellow light bulb with rays of light coming out of it&#10;&#10;Description automatically generated">
            <a:extLst>
              <a:ext uri="{FF2B5EF4-FFF2-40B4-BE49-F238E27FC236}">
                <a16:creationId xmlns:a16="http://schemas.microsoft.com/office/drawing/2014/main" id="{D9AE5084-14A1-8F61-25BE-93714B8C6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137" y="2809185"/>
            <a:ext cx="1970203" cy="2130460"/>
          </a:xfrm>
          <a:prstGeom prst="rect">
            <a:avLst/>
          </a:prstGeom>
        </p:spPr>
      </p:pic>
      <p:pic>
        <p:nvPicPr>
          <p:cNvPr id="17" name="Picture 16" descr="A blue radio with a yellow signal&#10;&#10;Description automatically generated">
            <a:extLst>
              <a:ext uri="{FF2B5EF4-FFF2-40B4-BE49-F238E27FC236}">
                <a16:creationId xmlns:a16="http://schemas.microsoft.com/office/drawing/2014/main" id="{D0EC60B1-447C-7E1D-1364-504F3E578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49" y="2809185"/>
            <a:ext cx="1970204" cy="2095695"/>
          </a:xfrm>
          <a:prstGeom prst="rect">
            <a:avLst/>
          </a:prstGeom>
        </p:spPr>
      </p:pic>
      <p:pic>
        <p:nvPicPr>
          <p:cNvPr id="19" name="Picture 18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5D779CB0-667D-32A7-21F6-D20611A68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33" y="2809184"/>
            <a:ext cx="1963930" cy="2095695"/>
          </a:xfrm>
          <a:prstGeom prst="rect">
            <a:avLst/>
          </a:prstGeom>
        </p:spPr>
      </p:pic>
      <p:pic>
        <p:nvPicPr>
          <p:cNvPr id="21" name="Picture 20" descr="A black and blue sign with a cloud and rain drops&#10;&#10;Description automatically generated">
            <a:extLst>
              <a:ext uri="{FF2B5EF4-FFF2-40B4-BE49-F238E27FC236}">
                <a16:creationId xmlns:a16="http://schemas.microsoft.com/office/drawing/2014/main" id="{AF7A8802-3EDE-B847-88F3-FDAC0E720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58" y="2809183"/>
            <a:ext cx="1963930" cy="2095695"/>
          </a:xfrm>
          <a:prstGeom prst="rect">
            <a:avLst/>
          </a:prstGeom>
        </p:spPr>
      </p:pic>
      <p:pic>
        <p:nvPicPr>
          <p:cNvPr id="23" name="Picture 22" descr="A group of blue snowflakes on a black background&#10;&#10;Description automatically generated">
            <a:extLst>
              <a:ext uri="{FF2B5EF4-FFF2-40B4-BE49-F238E27FC236}">
                <a16:creationId xmlns:a16="http://schemas.microsoft.com/office/drawing/2014/main" id="{21D18ADC-6E50-8F82-60F3-A6EEEB9DF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6" y="2824643"/>
            <a:ext cx="1963931" cy="2115002"/>
          </a:xfrm>
          <a:prstGeom prst="rect">
            <a:avLst/>
          </a:prstGeom>
        </p:spPr>
      </p:pic>
      <p:pic>
        <p:nvPicPr>
          <p:cNvPr id="25" name="Picture 24" descr="A light bulb with rays of light shining through it&#10;&#10;Description automatically generated">
            <a:extLst>
              <a:ext uri="{FF2B5EF4-FFF2-40B4-BE49-F238E27FC236}">
                <a16:creationId xmlns:a16="http://schemas.microsoft.com/office/drawing/2014/main" id="{4FE1775E-8209-0F48-CB97-1E1E5E7B4E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39" y="2824643"/>
            <a:ext cx="1988355" cy="2115002"/>
          </a:xfrm>
          <a:prstGeom prst="rect">
            <a:avLst/>
          </a:prstGeom>
        </p:spPr>
      </p:pic>
      <p:pic>
        <p:nvPicPr>
          <p:cNvPr id="27" name="Picture 26" descr="A blue radio with a radio antenna&#10;&#10;Description automatically generated">
            <a:extLst>
              <a:ext uri="{FF2B5EF4-FFF2-40B4-BE49-F238E27FC236}">
                <a16:creationId xmlns:a16="http://schemas.microsoft.com/office/drawing/2014/main" id="{8AF5F393-C29D-2332-9F1F-4666B630B9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85" y="2796338"/>
            <a:ext cx="1963931" cy="2121383"/>
          </a:xfrm>
          <a:prstGeom prst="rect">
            <a:avLst/>
          </a:prstGeom>
        </p:spPr>
      </p:pic>
      <p:pic>
        <p:nvPicPr>
          <p:cNvPr id="29" name="Picture 28" descr="A screen shot of a yellow circle&#10;&#10;Description automatically generated">
            <a:extLst>
              <a:ext uri="{FF2B5EF4-FFF2-40B4-BE49-F238E27FC236}">
                <a16:creationId xmlns:a16="http://schemas.microsoft.com/office/drawing/2014/main" id="{E91C8FC6-6CE6-043F-C0AB-72A2F50390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97" y="2809183"/>
            <a:ext cx="1982558" cy="2121383"/>
          </a:xfrm>
          <a:prstGeom prst="rect">
            <a:avLst/>
          </a:prstGeom>
        </p:spPr>
      </p:pic>
      <p:pic>
        <p:nvPicPr>
          <p:cNvPr id="31" name="Picture 30" descr="A black square with blue and white clouds and rain drops&#10;&#10;Description automatically generated">
            <a:extLst>
              <a:ext uri="{FF2B5EF4-FFF2-40B4-BE49-F238E27FC236}">
                <a16:creationId xmlns:a16="http://schemas.microsoft.com/office/drawing/2014/main" id="{B8307F8E-004F-D256-B76D-691747B8C3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58" y="2822026"/>
            <a:ext cx="1963930" cy="209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2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F7BE1-3B7F-B5DE-48D3-44E0E156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 anchor="ctr">
            <a:normAutofit/>
          </a:bodyPr>
          <a:lstStyle/>
          <a:p>
            <a:r>
              <a:rPr lang="az-Cyrl-AZ" sz="4000" b="1" dirty="0"/>
              <a:t>Солнечное излучение</a:t>
            </a:r>
            <a:endParaRPr lang="lt-LT" sz="4000" dirty="0"/>
          </a:p>
        </p:txBody>
      </p:sp>
      <p:pic>
        <p:nvPicPr>
          <p:cNvPr id="5" name="Picture 4" descr="A cartoon of animals near a river&#10;&#10;Description automatically generated">
            <a:extLst>
              <a:ext uri="{FF2B5EF4-FFF2-40B4-BE49-F238E27FC236}">
                <a16:creationId xmlns:a16="http://schemas.microsoft.com/office/drawing/2014/main" id="{2A77A915-2C3F-9AA4-C50D-CA27C7148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1"/>
            <a:ext cx="5804955" cy="3265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CF75D-00F2-C786-47F0-DF3FD96FF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700" dirty="0"/>
              <a:t>Представь, что солнце – это гигантский фонарь, который освещает и согревает нашу планету. Когда солнечное излучение достигает поверхности земли, оно </a:t>
            </a:r>
            <a:r>
              <a:rPr lang="ru-RU" sz="1700" b="1" dirty="0"/>
              <a:t>обеспечивает энергией людей, растения и животных. </a:t>
            </a:r>
            <a:r>
              <a:rPr lang="ru-RU" sz="1700" dirty="0"/>
              <a:t>Массу энергии, движущуюся от солнца в нашу сторону со скоростью света, принято называть </a:t>
            </a:r>
            <a:r>
              <a:rPr lang="ru-RU" sz="1700" b="1" dirty="0"/>
              <a:t>электромагнитным излучением или светом.</a:t>
            </a:r>
            <a:r>
              <a:rPr lang="ru-RU" sz="1700" dirty="0"/>
              <a:t> Количество переносимой энергии обусловлено </a:t>
            </a:r>
            <a:r>
              <a:rPr lang="ru-RU" sz="1700" b="1" dirty="0"/>
              <a:t>длиной волны (частотой)</a:t>
            </a:r>
            <a:r>
              <a:rPr lang="ru-RU" sz="1700" dirty="0"/>
              <a:t> – чем меньше длина волны, тем больше энергии.</a:t>
            </a:r>
            <a:endParaRPr lang="lt-LT" sz="1700" dirty="0"/>
          </a:p>
        </p:txBody>
      </p:sp>
    </p:spTree>
    <p:extLst>
      <p:ext uri="{BB962C8B-B14F-4D97-AF65-F5344CB8AC3E}">
        <p14:creationId xmlns:p14="http://schemas.microsoft.com/office/powerpoint/2010/main" val="2507489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rectangular frame with black text&#10;&#10;Description automatically generated">
            <a:extLst>
              <a:ext uri="{FF2B5EF4-FFF2-40B4-BE49-F238E27FC236}">
                <a16:creationId xmlns:a16="http://schemas.microsoft.com/office/drawing/2014/main" id="{6E523C75-C843-EC6C-9889-F07C611E1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A cell phone with a map on it&#10;&#10;Description automatically generated">
            <a:extLst>
              <a:ext uri="{FF2B5EF4-FFF2-40B4-BE49-F238E27FC236}">
                <a16:creationId xmlns:a16="http://schemas.microsoft.com/office/drawing/2014/main" id="{E722FB72-0786-09B8-D9CA-E3449BC39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1" y="2215299"/>
            <a:ext cx="3087046" cy="3309822"/>
          </a:xfrm>
          <a:prstGeom prst="rect">
            <a:avLst/>
          </a:prstGeom>
        </p:spPr>
      </p:pic>
      <p:pic>
        <p:nvPicPr>
          <p:cNvPr id="9" name="Picture 8" descr="A cartoon of a child with a sign&#10;&#10;Description automatically generated">
            <a:extLst>
              <a:ext uri="{FF2B5EF4-FFF2-40B4-BE49-F238E27FC236}">
                <a16:creationId xmlns:a16="http://schemas.microsoft.com/office/drawing/2014/main" id="{A271A771-2903-4315-A944-0FFA87419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12" y="2215299"/>
            <a:ext cx="3099775" cy="3309822"/>
          </a:xfrm>
          <a:prstGeom prst="rect">
            <a:avLst/>
          </a:prstGeom>
        </p:spPr>
      </p:pic>
      <p:pic>
        <p:nvPicPr>
          <p:cNvPr id="11" name="Picture 10" descr="A yellow microwave with a bowl on it&#10;&#10;Description automatically generated">
            <a:extLst>
              <a:ext uri="{FF2B5EF4-FFF2-40B4-BE49-F238E27FC236}">
                <a16:creationId xmlns:a16="http://schemas.microsoft.com/office/drawing/2014/main" id="{443A6CF7-0488-B799-EFD7-3AF95113D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82" y="2215299"/>
            <a:ext cx="3099776" cy="33098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42A10C-C485-30BB-0D3D-0F7235363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8853" y="2215299"/>
            <a:ext cx="3099775" cy="3309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C0FAC-DBC5-ED45-55DC-FE437830D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3383" y="2215299"/>
            <a:ext cx="3099775" cy="33098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5066DF-C466-A34E-6F59-75E060170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063" y="2218476"/>
            <a:ext cx="3081120" cy="33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9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AD9D0458-BBDD-C9A8-510D-5215CEC82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pic>
        <p:nvPicPr>
          <p:cNvPr id="6" name="sirena">
            <a:hlinkClick r:id="" action="ppaction://media"/>
            <a:extLst>
              <a:ext uri="{FF2B5EF4-FFF2-40B4-BE49-F238E27FC236}">
                <a16:creationId xmlns:a16="http://schemas.microsoft.com/office/drawing/2014/main" id="{07866B01-A6EC-6373-9667-4464F9B46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9281" y="3601039"/>
            <a:ext cx="3013435" cy="1845867"/>
          </a:xfrm>
          <a:prstGeom prst="rect">
            <a:avLst/>
          </a:prstGeom>
        </p:spPr>
      </p:pic>
      <p:pic>
        <p:nvPicPr>
          <p:cNvPr id="11" name="dog">
            <a:hlinkClick r:id="" action="ppaction://media"/>
            <a:extLst>
              <a:ext uri="{FF2B5EF4-FFF2-40B4-BE49-F238E27FC236}">
                <a16:creationId xmlns:a16="http://schemas.microsoft.com/office/drawing/2014/main" id="{334935A1-C163-0A29-E648-3EE6D3AA13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123" y="3601038"/>
            <a:ext cx="3013435" cy="1845867"/>
          </a:xfrm>
          <a:prstGeom prst="rect">
            <a:avLst/>
          </a:prstGeom>
        </p:spPr>
      </p:pic>
      <p:pic>
        <p:nvPicPr>
          <p:cNvPr id="12" name="rain">
            <a:hlinkClick r:id="" action="ppaction://media"/>
            <a:extLst>
              <a:ext uri="{FF2B5EF4-FFF2-40B4-BE49-F238E27FC236}">
                <a16:creationId xmlns:a16="http://schemas.microsoft.com/office/drawing/2014/main" id="{CCE6714B-D1CC-B957-F6AE-B5D8AAC9CC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2439" y="3601038"/>
            <a:ext cx="3013435" cy="184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7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362E-904A-336B-148C-E97FE56CB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6D5863-C1DB-39C9-B735-178E95B8A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5020" y="2526384"/>
            <a:ext cx="2670537" cy="2846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8A157-EF9A-6CA1-1720-49A6B82E5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6558" y="2526384"/>
            <a:ext cx="2664238" cy="2846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547D74-F86E-13BA-8334-93B5C3F5B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6313" y="2526381"/>
            <a:ext cx="2670537" cy="2846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412EC6-48B5-3020-7509-855594D8C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6631" y="2526381"/>
            <a:ext cx="2654201" cy="2846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152909-D61C-6DB0-720C-7B9B1E826C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5020" y="2526383"/>
            <a:ext cx="2666237" cy="28468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98B68A-58D6-A6C7-8849-256AF3B1C3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9427" y="2526382"/>
            <a:ext cx="2666237" cy="284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9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703AD89-3556-E02B-1A2E-953D93322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 descr="A yellow car with luggage on the roof&#10;&#10;Description automatically generated">
            <a:extLst>
              <a:ext uri="{FF2B5EF4-FFF2-40B4-BE49-F238E27FC236}">
                <a16:creationId xmlns:a16="http://schemas.microsoft.com/office/drawing/2014/main" id="{44999229-44D4-585A-7FDB-F5E37F1B4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74" y="2545237"/>
            <a:ext cx="2448651" cy="2652548"/>
          </a:xfrm>
          <a:prstGeom prst="rect">
            <a:avLst/>
          </a:prstGeom>
        </p:spPr>
      </p:pic>
      <p:pic>
        <p:nvPicPr>
          <p:cNvPr id="11" name="Picture 10" descr="A cartoon of a child running with a ball&#10;&#10;Description automatically generated">
            <a:extLst>
              <a:ext uri="{FF2B5EF4-FFF2-40B4-BE49-F238E27FC236}">
                <a16:creationId xmlns:a16="http://schemas.microsoft.com/office/drawing/2014/main" id="{CE8BE701-ADD1-A902-9360-AD6DC7B83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49" y="2542880"/>
            <a:ext cx="2483416" cy="26549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86CCF9-68D9-C4B9-7C44-57A7DC645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930" y="2542879"/>
            <a:ext cx="2483416" cy="26549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81B5E4-474E-C584-4A4E-F729F8DB0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7895" y="2542878"/>
            <a:ext cx="2477064" cy="2654905"/>
          </a:xfrm>
          <a:prstGeom prst="rect">
            <a:avLst/>
          </a:prstGeom>
        </p:spPr>
      </p:pic>
      <p:pic>
        <p:nvPicPr>
          <p:cNvPr id="17" name="Picture 16" descr="A car with luggage on the roof&#10;&#10;Description automatically generated">
            <a:extLst>
              <a:ext uri="{FF2B5EF4-FFF2-40B4-BE49-F238E27FC236}">
                <a16:creationId xmlns:a16="http://schemas.microsoft.com/office/drawing/2014/main" id="{FEC77088-9A2A-2468-A665-1642EB4B68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63" y="2542877"/>
            <a:ext cx="2464362" cy="2654906"/>
          </a:xfrm>
          <a:prstGeom prst="rect">
            <a:avLst/>
          </a:prstGeom>
        </p:spPr>
      </p:pic>
      <p:pic>
        <p:nvPicPr>
          <p:cNvPr id="19" name="Picture 18" descr="A cartoon of a child running towards a yellow ball&#10;&#10;Description automatically generated">
            <a:extLst>
              <a:ext uri="{FF2B5EF4-FFF2-40B4-BE49-F238E27FC236}">
                <a16:creationId xmlns:a16="http://schemas.microsoft.com/office/drawing/2014/main" id="{7061328E-D3EF-BF47-CC09-8EADFF2FC2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37" y="2545048"/>
            <a:ext cx="2483418" cy="2654907"/>
          </a:xfrm>
          <a:prstGeom prst="rect">
            <a:avLst/>
          </a:prstGeom>
        </p:spPr>
      </p:pic>
      <p:pic>
        <p:nvPicPr>
          <p:cNvPr id="21" name="Picture 20" descr="A bus with people on it&#10;&#10;Description automatically generated">
            <a:extLst>
              <a:ext uri="{FF2B5EF4-FFF2-40B4-BE49-F238E27FC236}">
                <a16:creationId xmlns:a16="http://schemas.microsoft.com/office/drawing/2014/main" id="{E4BCB161-5034-D00C-5806-589840E807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34" y="2542876"/>
            <a:ext cx="2483007" cy="2654907"/>
          </a:xfrm>
          <a:prstGeom prst="rect">
            <a:avLst/>
          </a:prstGeom>
        </p:spPr>
      </p:pic>
      <p:pic>
        <p:nvPicPr>
          <p:cNvPr id="23" name="Picture 22" descr="A person riding a bicycle&#10;&#10;Description automatically generated">
            <a:extLst>
              <a:ext uri="{FF2B5EF4-FFF2-40B4-BE49-F238E27FC236}">
                <a16:creationId xmlns:a16="http://schemas.microsoft.com/office/drawing/2014/main" id="{30877D01-A1CE-8A82-BBB8-5ED7A4C55F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100" y="2542877"/>
            <a:ext cx="2477066" cy="26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sun with clouds&#10;&#10;Description automatically generated">
            <a:extLst>
              <a:ext uri="{FF2B5EF4-FFF2-40B4-BE49-F238E27FC236}">
                <a16:creationId xmlns:a16="http://schemas.microsoft.com/office/drawing/2014/main" id="{4F868FDA-FFFB-B5E1-1785-879877893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59455"/>
            <a:ext cx="7735712" cy="435133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BD42AA-1ACD-9A4A-AD1D-B205E969FA41}"/>
              </a:ext>
            </a:extLst>
          </p:cNvPr>
          <p:cNvSpPr txBox="1"/>
          <p:nvPr/>
        </p:nvSpPr>
        <p:spPr>
          <a:xfrm>
            <a:off x="2081204" y="4787206"/>
            <a:ext cx="790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50505"/>
                </a:solidFill>
                <a:latin typeface="+mj-lt"/>
              </a:rPr>
              <a:t>Теперь вы знаете, какой вред может нанести ядерная или радиационная авария и как правильно действовать в случае опасности.</a:t>
            </a:r>
            <a:endParaRPr lang="en-US" sz="20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09CA7A-EFF0-529D-CE6A-EE4E48672BAE}"/>
              </a:ext>
            </a:extLst>
          </p:cNvPr>
          <p:cNvSpPr txBox="1"/>
          <p:nvPr/>
        </p:nvSpPr>
        <p:spPr>
          <a:xfrm>
            <a:off x="3048338" y="3826443"/>
            <a:ext cx="6095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z-Cyrl-AZ" sz="5400" b="1" i="0" dirty="0">
                <a:solidFill>
                  <a:srgbClr val="050505"/>
                </a:solidFill>
                <a:effectLst/>
                <a:latin typeface="+mj-lt"/>
              </a:rPr>
              <a:t>Поздравляем! </a:t>
            </a:r>
            <a:endParaRPr lang="lt-LT" sz="5400" b="1" i="0" dirty="0">
              <a:solidFill>
                <a:srgbClr val="050505"/>
              </a:solidFill>
              <a:effectLst/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DCD0F2-CDC0-0CC9-66D3-30650A842C15}"/>
              </a:ext>
            </a:extLst>
          </p:cNvPr>
          <p:cNvGrpSpPr/>
          <p:nvPr/>
        </p:nvGrpSpPr>
        <p:grpSpPr>
          <a:xfrm>
            <a:off x="3436504" y="5759226"/>
            <a:ext cx="5318993" cy="807034"/>
            <a:chOff x="1009139" y="4796695"/>
            <a:chExt cx="10385667" cy="1575785"/>
          </a:xfrm>
        </p:grpSpPr>
        <p:pic>
          <p:nvPicPr>
            <p:cNvPr id="6" name="Picture 5" descr="A red and white emblem with an axe and a red shield&#10;&#10;Description automatically generated">
              <a:extLst>
                <a:ext uri="{FF2B5EF4-FFF2-40B4-BE49-F238E27FC236}">
                  <a16:creationId xmlns:a16="http://schemas.microsoft.com/office/drawing/2014/main" id="{05A7FDA4-D443-8B85-45E9-CED4B8CE3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296" y="4796695"/>
              <a:ext cx="1706398" cy="157578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D96241-FED9-CBDF-155C-CE0F1BDA3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9139" y="4904451"/>
              <a:ext cx="1078836" cy="136027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D54BA28-79DD-DDE6-9A94-EDDFD52C5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07015" y="4942837"/>
              <a:ext cx="1145277" cy="12835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925FE76-7C45-780B-843E-3FA00D4F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08614" y="5195968"/>
              <a:ext cx="3886192" cy="777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2419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91F62C-7876-0DB1-76EC-56C14EEC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az-Cyrl-AZ" sz="4000" b="1" dirty="0"/>
              <a:t>Электромагнитные волны</a:t>
            </a:r>
            <a:endParaRPr lang="lt-LT" sz="2200" dirty="0"/>
          </a:p>
        </p:txBody>
      </p:sp>
      <p:pic>
        <p:nvPicPr>
          <p:cNvPr id="5" name="Picture 4" descr="A computer screen with a radio and a person on it&#10;&#10;Description automatically generated">
            <a:extLst>
              <a:ext uri="{FF2B5EF4-FFF2-40B4-BE49-F238E27FC236}">
                <a16:creationId xmlns:a16="http://schemas.microsoft.com/office/drawing/2014/main" id="{E8838891-758A-E884-2675-8F99E33FA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1"/>
            <a:ext cx="5804955" cy="3265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5B45C-BBBA-CBBD-FC59-BB7ACCEC7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Существует несколько видов электромагнитных волн. Это</a:t>
            </a:r>
            <a:r>
              <a:rPr lang="ru-RU" sz="2000" b="1" dirty="0"/>
              <a:t> радиоволны, микроволны, инфракрасные волны, видимый свет, ультрафиолетовое излучение, рентгеновское и гамма-излучение.</a:t>
            </a:r>
            <a:r>
              <a:rPr lang="ru-RU" sz="2000" dirty="0"/>
              <a:t> Различные волны обладают различной длиной и частотой.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50901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2CF295-EC8E-9E92-0C6C-27DD1396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az-Cyrl-AZ" sz="4000" b="1" dirty="0"/>
              <a:t>Электромагнитные волны </a:t>
            </a:r>
            <a:endParaRPr lang="lt-LT" sz="4000" dirty="0"/>
          </a:p>
        </p:txBody>
      </p:sp>
      <p:pic>
        <p:nvPicPr>
          <p:cNvPr id="5" name="Picture 4" descr="A blue squar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F0461DB9-B11D-910C-9646-25F23207C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1"/>
            <a:ext cx="5804955" cy="3265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CE68F-E6BE-CAAD-68C8-01B2BD1D6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Электромагнитные волны </a:t>
            </a:r>
            <a:r>
              <a:rPr lang="ru-RU" sz="2000" dirty="0"/>
              <a:t>– это невидимые волны, распространяющиеся по воздуху, совсем как волны на воде, вызванные брошенным камушком.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943553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D611E-2BE7-776F-4A99-5E514A42D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az-Cyrl-AZ" sz="4000" b="1"/>
              <a:t>Электромагнитные волны </a:t>
            </a:r>
          </a:p>
        </p:txBody>
      </p:sp>
      <p:pic>
        <p:nvPicPr>
          <p:cNvPr id="5" name="Picture 4" descr="A device with a phone and a note&#10;&#10;Description automatically generated with medium confidence">
            <a:extLst>
              <a:ext uri="{FF2B5EF4-FFF2-40B4-BE49-F238E27FC236}">
                <a16:creationId xmlns:a16="http://schemas.microsoft.com/office/drawing/2014/main" id="{45C36AEC-346E-C57B-9DDD-4514220E0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D59C0-C9FA-3CB2-6242-63150FD0C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Электромагнитные волны излучаются различными устройствами, например, радиоприемниками, микроволновыми печами, мобильными телефонами.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2511969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7878F-9A50-2661-AB50-C2DB84BF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az-Cyrl-AZ" sz="4000" b="1"/>
              <a:t>Электромагнитные волны </a:t>
            </a:r>
          </a:p>
        </p:txBody>
      </p:sp>
      <p:pic>
        <p:nvPicPr>
          <p:cNvPr id="5" name="Picture 4" descr="A diagram of a diagram of a device&#10;&#10;Description automatically generated with medium confidence">
            <a:extLst>
              <a:ext uri="{FF2B5EF4-FFF2-40B4-BE49-F238E27FC236}">
                <a16:creationId xmlns:a16="http://schemas.microsoft.com/office/drawing/2014/main" id="{A5A4C198-596A-F954-54B9-6D33F2090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B3B78-E277-F86F-723A-45A140153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В природе существует два вида излучения: </a:t>
            </a:r>
            <a:r>
              <a:rPr lang="ru-RU" sz="2000" b="1" dirty="0"/>
              <a:t>неионизирующее и ионизирующее. </a:t>
            </a:r>
            <a:r>
              <a:rPr lang="ru-RU" sz="2000" dirty="0"/>
              <a:t>Примерами неионизирующего излучения являются </a:t>
            </a:r>
            <a:r>
              <a:rPr lang="ru-RU" sz="2000" b="1" dirty="0"/>
              <a:t>свет, тепло, звук.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273515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99B67-CFEF-AAC7-30AC-29BFC185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4000" b="1" dirty="0"/>
              <a:t>Ионизирующее излучение в окружающей среде  </a:t>
            </a:r>
          </a:p>
        </p:txBody>
      </p:sp>
      <p:pic>
        <p:nvPicPr>
          <p:cNvPr id="5" name="Picture 4" descr="A white moon with many spots&#10;&#10;Description automatically generated">
            <a:extLst>
              <a:ext uri="{FF2B5EF4-FFF2-40B4-BE49-F238E27FC236}">
                <a16:creationId xmlns:a16="http://schemas.microsoft.com/office/drawing/2014/main" id="{82D4CCE3-6CFF-D114-4980-C8633A26B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341D-64D9-FD31-2ECC-5F1491B6F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Все наше окружение состоит из атомов. </a:t>
            </a:r>
            <a:r>
              <a:rPr lang="ru-RU" sz="2000" b="1" dirty="0"/>
              <a:t>Атомы</a:t>
            </a:r>
            <a:r>
              <a:rPr lang="ru-RU" sz="2000" dirty="0"/>
              <a:t> – это </a:t>
            </a:r>
            <a:r>
              <a:rPr lang="ru-RU" sz="2000" b="1" dirty="0"/>
              <a:t>мельчайшие неделимые частицы,</a:t>
            </a:r>
            <a:r>
              <a:rPr lang="ru-RU" sz="2000" dirty="0"/>
              <a:t> из которых состоят все окружающие нас предметы, животные, растения, а также твое тело. Атомы очень малы. Представь, что ты смотришь на луну, а там летает муха. Да, ты ее не увидишь. Настолько малы атомы.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55481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385B8-1A7B-F071-D22F-A038DDB03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ru-RU" sz="4000" b="1"/>
              <a:t>Ионизирующее излучение в окружающей среде  </a:t>
            </a:r>
          </a:p>
        </p:txBody>
      </p:sp>
      <p:pic>
        <p:nvPicPr>
          <p:cNvPr id="5" name="Picture 4" descr="A diagram of a atom&#10;&#10;Description automatically generated">
            <a:extLst>
              <a:ext uri="{FF2B5EF4-FFF2-40B4-BE49-F238E27FC236}">
                <a16:creationId xmlns:a16="http://schemas.microsoft.com/office/drawing/2014/main" id="{3DC8571B-E2BE-9E0D-4117-11C28299F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" y="2612992"/>
            <a:ext cx="5804955" cy="3265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6F69C-4143-4CC3-A28E-D7608BE6D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Атомы состоят из </a:t>
            </a:r>
            <a:r>
              <a:rPr lang="ru-RU" sz="2000" b="1" dirty="0"/>
              <a:t>ядер и электронов.</a:t>
            </a:r>
            <a:r>
              <a:rPr lang="ru-RU" sz="2000" dirty="0"/>
              <a:t> Ядро похоже на шар, наполненный маленькими шариками. Эти маленькие шарики – </a:t>
            </a:r>
            <a:r>
              <a:rPr lang="ru-RU" sz="2000" b="1" dirty="0"/>
              <a:t>протоны и нейтроны.</a:t>
            </a:r>
            <a:r>
              <a:rPr lang="ru-RU" sz="2000" dirty="0"/>
              <a:t> </a:t>
            </a:r>
            <a:r>
              <a:rPr lang="ru-RU" sz="2000" b="1" dirty="0"/>
              <a:t>Электроны </a:t>
            </a:r>
            <a:r>
              <a:rPr lang="ru-RU" sz="2000" dirty="0"/>
              <a:t>– это маленькие частицы, вращающиеся вокруг ядра.</a:t>
            </a: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808615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60F91A03F2A2FF4AAF399584073C4164" ma:contentTypeVersion="12" ma:contentTypeDescription="Kurkite naują dokumentą." ma:contentTypeScope="" ma:versionID="ac97793b1eb2cca05ffb02c857fef770">
  <xsd:schema xmlns:xsd="http://www.w3.org/2001/XMLSchema" xmlns:xs="http://www.w3.org/2001/XMLSchema" xmlns:p="http://schemas.microsoft.com/office/2006/metadata/properties" xmlns:ns2="df02ddeb-3bdf-4c2e-a9d2-4cd463114a75" xmlns:ns3="47f03760-ebff-411d-923c-67c2a7dfb1f0" targetNamespace="http://schemas.microsoft.com/office/2006/metadata/properties" ma:root="true" ma:fieldsID="7a785f8e1cbb520ebe8e5280cb638fca" ns2:_="" ns3:_="">
    <xsd:import namespace="df02ddeb-3bdf-4c2e-a9d2-4cd463114a75"/>
    <xsd:import namespace="47f03760-ebff-411d-923c-67c2a7dfb1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02ddeb-3bdf-4c2e-a9d2-4cd463114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Vaizdų žymės" ma:readOnly="false" ma:fieldId="{5cf76f15-5ced-4ddc-b409-7134ff3c332f}" ma:taxonomyMulti="true" ma:sspId="539bc6e2-b3e8-4bce-a27d-5351b96159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03760-ebff-411d-923c-67c2a7dfb1f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40b8c3f-4a64-422b-8153-9d94389c8ffa}" ma:internalName="TaxCatchAll" ma:showField="CatchAllData" ma:web="47f03760-ebff-411d-923c-67c2a7dfb1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7B983E-7AE9-403A-809C-8E171B1BD6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A54FEC-58E6-4FB1-A510-802602650B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02ddeb-3bdf-4c2e-a9d2-4cd463114a75"/>
    <ds:schemaRef ds:uri="47f03760-ebff-411d-923c-67c2a7dfb1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1354</Words>
  <Application>Microsoft Office PowerPoint</Application>
  <PresentationFormat>Widescreen</PresentationFormat>
  <Paragraphs>76</Paragraphs>
  <Slides>34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Учебное пособие для учащихся 1-4 классов</vt:lpstr>
      <vt:lpstr>Солнечное излучение</vt:lpstr>
      <vt:lpstr>Солнечное излучение</vt:lpstr>
      <vt:lpstr>Электромагнитные волны</vt:lpstr>
      <vt:lpstr>Электромагнитные волны </vt:lpstr>
      <vt:lpstr>Электромагнитные волны </vt:lpstr>
      <vt:lpstr>Электромагнитные волны </vt:lpstr>
      <vt:lpstr>Ионизирующее излучение в окружающей среде  </vt:lpstr>
      <vt:lpstr>Ионизирующее излучение в окружающей среде  </vt:lpstr>
      <vt:lpstr>Ионизирующее излучение в окружающей среде  </vt:lpstr>
      <vt:lpstr>Ионизирующее излучение в окружающей среде  </vt:lpstr>
      <vt:lpstr>Ионизирующее излучение в окружающей среде  </vt:lpstr>
      <vt:lpstr>Ионизирующее излучение в окружающей среде  </vt:lpstr>
      <vt:lpstr>Ионизирующее излучение в окружающей среде  </vt:lpstr>
      <vt:lpstr>Ионизирующее излучение в окружающей среде  </vt:lpstr>
      <vt:lpstr>Ионизирующее излучение в окружающей среде  </vt:lpstr>
      <vt:lpstr>Подготовка эвакуационного рюкзака</vt:lpstr>
      <vt:lpstr>Подготовка эвакуационного рюкзака</vt:lpstr>
      <vt:lpstr>Подготовка эвакуационного рюкзака</vt:lpstr>
      <vt:lpstr>Подготовка эвакуационного рюкзака</vt:lpstr>
      <vt:lpstr>Подготовка эвакуационного рюкзака</vt:lpstr>
      <vt:lpstr>Что делать, если ты услышал сигналы спасательных служб и системы оповещения населения  </vt:lpstr>
      <vt:lpstr>Что делать, если ты услышал сигналы системы оповещения населения  </vt:lpstr>
      <vt:lpstr>Что делать, если ты услышал сигналы системы оповещения населения</vt:lpstr>
      <vt:lpstr>Что делать, если ты услышал сигналы системы оповещения населения  </vt:lpstr>
      <vt:lpstr>Как вести себя во время эвакуации</vt:lpstr>
      <vt:lpstr>Как вести себя во время эвакуации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Rugile Grigaitė</dc:creator>
  <cp:lastModifiedBy>Tatjana Milkamanovič</cp:lastModifiedBy>
  <cp:revision>57</cp:revision>
  <dcterms:created xsi:type="dcterms:W3CDTF">2023-11-02T12:40:15Z</dcterms:created>
  <dcterms:modified xsi:type="dcterms:W3CDTF">2024-09-16T06:28:39Z</dcterms:modified>
</cp:coreProperties>
</file>