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 id="2147483660" r:id="rId4"/>
  </p:sldMasterIdLst>
  <p:notesMasterIdLst>
    <p:notesMasterId r:id="rId109"/>
  </p:notesMasterIdLst>
  <p:sldIdLst>
    <p:sldId id="440" r:id="rId5"/>
    <p:sldId id="257" r:id="rId6"/>
    <p:sldId id="343" r:id="rId7"/>
    <p:sldId id="426" r:id="rId8"/>
    <p:sldId id="344" r:id="rId9"/>
    <p:sldId id="345" r:id="rId10"/>
    <p:sldId id="346" r:id="rId11"/>
    <p:sldId id="347" r:id="rId12"/>
    <p:sldId id="348" r:id="rId13"/>
    <p:sldId id="349" r:id="rId14"/>
    <p:sldId id="350" r:id="rId15"/>
    <p:sldId id="409" r:id="rId16"/>
    <p:sldId id="351" r:id="rId17"/>
    <p:sldId id="408" r:id="rId18"/>
    <p:sldId id="410" r:id="rId19"/>
    <p:sldId id="352" r:id="rId20"/>
    <p:sldId id="411" r:id="rId21"/>
    <p:sldId id="412" r:id="rId22"/>
    <p:sldId id="353" r:id="rId23"/>
    <p:sldId id="354" r:id="rId24"/>
    <p:sldId id="413" r:id="rId25"/>
    <p:sldId id="355" r:id="rId26"/>
    <p:sldId id="356" r:id="rId27"/>
    <p:sldId id="357" r:id="rId28"/>
    <p:sldId id="358" r:id="rId29"/>
    <p:sldId id="359" r:id="rId30"/>
    <p:sldId id="360" r:id="rId31"/>
    <p:sldId id="361" r:id="rId32"/>
    <p:sldId id="362" r:id="rId33"/>
    <p:sldId id="363" r:id="rId34"/>
    <p:sldId id="364" r:id="rId35"/>
    <p:sldId id="427" r:id="rId36"/>
    <p:sldId id="444" r:id="rId37"/>
    <p:sldId id="365" r:id="rId38"/>
    <p:sldId id="366" r:id="rId39"/>
    <p:sldId id="367" r:id="rId40"/>
    <p:sldId id="368" r:id="rId41"/>
    <p:sldId id="428" r:id="rId42"/>
    <p:sldId id="369" r:id="rId43"/>
    <p:sldId id="370" r:id="rId44"/>
    <p:sldId id="371" r:id="rId45"/>
    <p:sldId id="372" r:id="rId46"/>
    <p:sldId id="373" r:id="rId47"/>
    <p:sldId id="374" r:id="rId48"/>
    <p:sldId id="375" r:id="rId49"/>
    <p:sldId id="376" r:id="rId50"/>
    <p:sldId id="377" r:id="rId51"/>
    <p:sldId id="378" r:id="rId52"/>
    <p:sldId id="379" r:id="rId53"/>
    <p:sldId id="380" r:id="rId54"/>
    <p:sldId id="381" r:id="rId55"/>
    <p:sldId id="382" r:id="rId56"/>
    <p:sldId id="383" r:id="rId57"/>
    <p:sldId id="384" r:id="rId58"/>
    <p:sldId id="385" r:id="rId59"/>
    <p:sldId id="445" r:id="rId60"/>
    <p:sldId id="446" r:id="rId61"/>
    <p:sldId id="386" r:id="rId62"/>
    <p:sldId id="387" r:id="rId63"/>
    <p:sldId id="388" r:id="rId64"/>
    <p:sldId id="429" r:id="rId65"/>
    <p:sldId id="389" r:id="rId66"/>
    <p:sldId id="430" r:id="rId67"/>
    <p:sldId id="390" r:id="rId68"/>
    <p:sldId id="431" r:id="rId69"/>
    <p:sldId id="391" r:id="rId70"/>
    <p:sldId id="392" r:id="rId71"/>
    <p:sldId id="414" r:id="rId72"/>
    <p:sldId id="415" r:id="rId73"/>
    <p:sldId id="393" r:id="rId74"/>
    <p:sldId id="394" r:id="rId75"/>
    <p:sldId id="395" r:id="rId76"/>
    <p:sldId id="416" r:id="rId77"/>
    <p:sldId id="396" r:id="rId78"/>
    <p:sldId id="418" r:id="rId79"/>
    <p:sldId id="417" r:id="rId80"/>
    <p:sldId id="419" r:id="rId81"/>
    <p:sldId id="397" r:id="rId82"/>
    <p:sldId id="420" r:id="rId83"/>
    <p:sldId id="421" r:id="rId84"/>
    <p:sldId id="398" r:id="rId85"/>
    <p:sldId id="399" r:id="rId86"/>
    <p:sldId id="400" r:id="rId87"/>
    <p:sldId id="401" r:id="rId88"/>
    <p:sldId id="402" r:id="rId89"/>
    <p:sldId id="403" r:id="rId90"/>
    <p:sldId id="404" r:id="rId91"/>
    <p:sldId id="405" r:id="rId92"/>
    <p:sldId id="422" r:id="rId93"/>
    <p:sldId id="423" r:id="rId94"/>
    <p:sldId id="406" r:id="rId95"/>
    <p:sldId id="424" r:id="rId96"/>
    <p:sldId id="425" r:id="rId97"/>
    <p:sldId id="407" r:id="rId98"/>
    <p:sldId id="330" r:id="rId99"/>
    <p:sldId id="331" r:id="rId100"/>
    <p:sldId id="449" r:id="rId101"/>
    <p:sldId id="433" r:id="rId102"/>
    <p:sldId id="448" r:id="rId103"/>
    <p:sldId id="434" r:id="rId104"/>
    <p:sldId id="435" r:id="rId105"/>
    <p:sldId id="437" r:id="rId106"/>
    <p:sldId id="333" r:id="rId107"/>
    <p:sldId id="438" r:id="rId108"/>
  </p:sldIdLst>
  <p:sldSz cx="12192000" cy="6858000"/>
  <p:notesSz cx="6858000" cy="9144000"/>
  <p:defaultText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16997F2-8E4D-1099-2D1E-B2DE82FF16F7}" name="Fiberta" initials="F" userId="Fiberta" providerId="Non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60" autoAdjust="0"/>
    <p:restoredTop sz="94660"/>
  </p:normalViewPr>
  <p:slideViewPr>
    <p:cSldViewPr snapToGrid="0">
      <p:cViewPr varScale="1">
        <p:scale>
          <a:sx n="63" d="100"/>
          <a:sy n="63" d="100"/>
        </p:scale>
        <p:origin x="708" y="52"/>
      </p:cViewPr>
      <p:guideLst/>
    </p:cSldViewPr>
  </p:slideViewPr>
  <p:notesTextViewPr>
    <p:cViewPr>
      <p:scale>
        <a:sx n="3" d="2"/>
        <a:sy n="3" d="2"/>
      </p:scale>
      <p:origin x="0" y="0"/>
    </p:cViewPr>
  </p:notesTextViewPr>
  <p:sorterViewPr>
    <p:cViewPr>
      <p:scale>
        <a:sx n="100" d="100"/>
        <a:sy n="100" d="100"/>
      </p:scale>
      <p:origin x="0" y="-43388"/>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slide" Target="slides/slide102.xml"/><Relationship Id="rId114"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2.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notesMaster" Target="notesMasters/notesMaster1.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slideMaster" Target="slideMasters/slideMaster1.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t-L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1B257B-1C43-455F-994C-0A446578E62A}" type="datetimeFigureOut">
              <a:rPr lang="lt-LT" smtClean="0"/>
              <a:t>2024-09-16</a:t>
            </a:fld>
            <a:endParaRPr lang="lt-L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t-L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lt-L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t-L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D9F21-8E73-4497-8523-0F5C3FD64D02}" type="slidenum">
              <a:rPr lang="lt-LT" smtClean="0"/>
              <a:t>‹#›</a:t>
            </a:fld>
            <a:endParaRPr lang="lt-LT"/>
          </a:p>
        </p:txBody>
      </p:sp>
    </p:spTree>
    <p:extLst>
      <p:ext uri="{BB962C8B-B14F-4D97-AF65-F5344CB8AC3E}">
        <p14:creationId xmlns:p14="http://schemas.microsoft.com/office/powerpoint/2010/main" val="3732790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t-LT"/>
          </a:p>
        </p:txBody>
      </p:sp>
      <p:sp>
        <p:nvSpPr>
          <p:cNvPr id="4" name="Slide Number Placeholder 3"/>
          <p:cNvSpPr>
            <a:spLocks noGrp="1"/>
          </p:cNvSpPr>
          <p:nvPr>
            <p:ph type="sldNum" sz="quarter" idx="5"/>
          </p:nvPr>
        </p:nvSpPr>
        <p:spPr/>
        <p:txBody>
          <a:bodyPr/>
          <a:lstStyle/>
          <a:p>
            <a:fld id="{C45D9F21-8E73-4497-8523-0F5C3FD64D02}" type="slidenum">
              <a:rPr lang="lt-LT" smtClean="0"/>
              <a:t>5</a:t>
            </a:fld>
            <a:endParaRPr lang="lt-LT"/>
          </a:p>
        </p:txBody>
      </p:sp>
    </p:spTree>
    <p:extLst>
      <p:ext uri="{BB962C8B-B14F-4D97-AF65-F5344CB8AC3E}">
        <p14:creationId xmlns:p14="http://schemas.microsoft.com/office/powerpoint/2010/main" val="16861618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2A0C3-5425-1AA6-8BB5-06D3705E1F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t-LT"/>
          </a:p>
        </p:txBody>
      </p:sp>
      <p:sp>
        <p:nvSpPr>
          <p:cNvPr id="3" name="Subtitle 2">
            <a:extLst>
              <a:ext uri="{FF2B5EF4-FFF2-40B4-BE49-F238E27FC236}">
                <a16:creationId xmlns:a16="http://schemas.microsoft.com/office/drawing/2014/main" id="{ACFA4F7F-AD85-3D0C-EE89-B258CB0B997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t-LT"/>
          </a:p>
        </p:txBody>
      </p:sp>
      <p:sp>
        <p:nvSpPr>
          <p:cNvPr id="4" name="Date Placeholder 3">
            <a:extLst>
              <a:ext uri="{FF2B5EF4-FFF2-40B4-BE49-F238E27FC236}">
                <a16:creationId xmlns:a16="http://schemas.microsoft.com/office/drawing/2014/main" id="{BDC9B3C9-F426-7620-1E25-2BDE035281A2}"/>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5" name="Footer Placeholder 4">
            <a:extLst>
              <a:ext uri="{FF2B5EF4-FFF2-40B4-BE49-F238E27FC236}">
                <a16:creationId xmlns:a16="http://schemas.microsoft.com/office/drawing/2014/main" id="{E79578F2-E828-C789-1D07-76EFED61D44B}"/>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E5A52DE8-CC2A-575C-F40A-24151E24FE05}"/>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3729667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C3861-6F66-5222-CC38-5C848E0BF0BB}"/>
              </a:ext>
            </a:extLst>
          </p:cNvPr>
          <p:cNvSpPr>
            <a:spLocks noGrp="1"/>
          </p:cNvSpPr>
          <p:nvPr>
            <p:ph type="title"/>
          </p:nvPr>
        </p:nvSpPr>
        <p:spPr/>
        <p:txBody>
          <a:bodyPr/>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D1003276-8007-7044-A158-E7ADE30A6E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FF83A0D9-8DBE-9A7F-EAAA-116A591F8A04}"/>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5" name="Footer Placeholder 4">
            <a:extLst>
              <a:ext uri="{FF2B5EF4-FFF2-40B4-BE49-F238E27FC236}">
                <a16:creationId xmlns:a16="http://schemas.microsoft.com/office/drawing/2014/main" id="{CBE2102D-5979-7B26-7276-D61B56A32A27}"/>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257330E1-DAAA-0272-2A19-C134356C3A5E}"/>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43960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FCF0866-4FD0-31CA-9E65-B587D55E09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t-LT"/>
          </a:p>
        </p:txBody>
      </p:sp>
      <p:sp>
        <p:nvSpPr>
          <p:cNvPr id="3" name="Vertical Text Placeholder 2">
            <a:extLst>
              <a:ext uri="{FF2B5EF4-FFF2-40B4-BE49-F238E27FC236}">
                <a16:creationId xmlns:a16="http://schemas.microsoft.com/office/drawing/2014/main" id="{A24441F7-70C1-AFE1-4DC9-39EE70E4C3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B16A3508-F8C0-5C38-A7E5-65C939FEB5EC}"/>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5" name="Footer Placeholder 4">
            <a:extLst>
              <a:ext uri="{FF2B5EF4-FFF2-40B4-BE49-F238E27FC236}">
                <a16:creationId xmlns:a16="http://schemas.microsoft.com/office/drawing/2014/main" id="{A5E760A7-6A01-EF67-3761-28A39FBC74B3}"/>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465044CB-C49F-A2FC-CF60-1C12034DC1D0}"/>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41385928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7AA5F565-E67A-5104-CDAF-66E37CAD4079}"/>
              </a:ext>
            </a:extLst>
          </p:cNvPr>
          <p:cNvSpPr>
            <a:spLocks noGrp="1"/>
          </p:cNvSpPr>
          <p:nvPr>
            <p:ph type="ctrTitle"/>
          </p:nvPr>
        </p:nvSpPr>
        <p:spPr>
          <a:xfrm>
            <a:off x="1524000" y="1122363"/>
            <a:ext cx="9144000" cy="2387600"/>
          </a:xfrm>
        </p:spPr>
        <p:txBody>
          <a:bodyPr anchor="b"/>
          <a:lstStyle>
            <a:lvl1pPr algn="ctr">
              <a:defRPr sz="6000"/>
            </a:lvl1pPr>
          </a:lstStyle>
          <a:p>
            <a:r>
              <a:rPr lang="lt-LT"/>
              <a:t>Spustelėję redaguokite stilių</a:t>
            </a:r>
          </a:p>
        </p:txBody>
      </p:sp>
      <p:sp>
        <p:nvSpPr>
          <p:cNvPr id="3" name="Antrinis pavadinimas 2">
            <a:extLst>
              <a:ext uri="{FF2B5EF4-FFF2-40B4-BE49-F238E27FC236}">
                <a16:creationId xmlns:a16="http://schemas.microsoft.com/office/drawing/2014/main" id="{B0B171F0-FF86-8ADD-D7D6-B17CA7D6CC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p>
        </p:txBody>
      </p:sp>
      <p:sp>
        <p:nvSpPr>
          <p:cNvPr id="4" name="Datos vietos rezervavimo ženklas 3">
            <a:extLst>
              <a:ext uri="{FF2B5EF4-FFF2-40B4-BE49-F238E27FC236}">
                <a16:creationId xmlns:a16="http://schemas.microsoft.com/office/drawing/2014/main" id="{C1563C56-08C7-4082-BB02-39496B916A72}"/>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5" name="Poraštės vietos rezervavimo ženklas 4">
            <a:extLst>
              <a:ext uri="{FF2B5EF4-FFF2-40B4-BE49-F238E27FC236}">
                <a16:creationId xmlns:a16="http://schemas.microsoft.com/office/drawing/2014/main" id="{2BAFA856-2E4B-AF02-C662-A5A00E40F838}"/>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05F32050-F761-A238-3C2B-CFEB3724684B}"/>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23053344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8054559-A62A-5B38-3ED5-CAD72A62DC90}"/>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9724EF70-5FCC-6C4F-F6DA-449B039EDFC2}"/>
              </a:ext>
            </a:extLst>
          </p:cNvPr>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222664DC-E63C-4FD4-B09A-CE929231BC98}"/>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5" name="Poraštės vietos rezervavimo ženklas 4">
            <a:extLst>
              <a:ext uri="{FF2B5EF4-FFF2-40B4-BE49-F238E27FC236}">
                <a16:creationId xmlns:a16="http://schemas.microsoft.com/office/drawing/2014/main" id="{C26510BB-C0E6-8B2B-6238-BA12277F7491}"/>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85AADA8F-174C-22FF-D8DF-815F7B822D60}"/>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36428538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kcijos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32638C4-6F80-2252-2051-B7BFFCEFF3ED}"/>
              </a:ext>
            </a:extLst>
          </p:cNvPr>
          <p:cNvSpPr>
            <a:spLocks noGrp="1"/>
          </p:cNvSpPr>
          <p:nvPr>
            <p:ph type="title"/>
          </p:nvPr>
        </p:nvSpPr>
        <p:spPr>
          <a:xfrm>
            <a:off x="831850" y="1709738"/>
            <a:ext cx="10515600" cy="2852737"/>
          </a:xfrm>
        </p:spPr>
        <p:txBody>
          <a:bodyPr anchor="b"/>
          <a:lstStyle>
            <a:lvl1pPr>
              <a:defRPr sz="6000"/>
            </a:lvl1pPr>
          </a:lstStyle>
          <a:p>
            <a:r>
              <a:rPr lang="lt-LT"/>
              <a:t>Spustelėję redaguokite stilių</a:t>
            </a:r>
          </a:p>
        </p:txBody>
      </p:sp>
      <p:sp>
        <p:nvSpPr>
          <p:cNvPr id="3" name="Teksto vietos rezervavimo ženklas 2">
            <a:extLst>
              <a:ext uri="{FF2B5EF4-FFF2-40B4-BE49-F238E27FC236}">
                <a16:creationId xmlns:a16="http://schemas.microsoft.com/office/drawing/2014/main" id="{D9433D71-443D-DAB5-498F-64FFA99679C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Spustelėkite, kad galėtumėte redaguoti šablono teksto stilius</a:t>
            </a:r>
          </a:p>
        </p:txBody>
      </p:sp>
      <p:sp>
        <p:nvSpPr>
          <p:cNvPr id="4" name="Datos vietos rezervavimo ženklas 3">
            <a:extLst>
              <a:ext uri="{FF2B5EF4-FFF2-40B4-BE49-F238E27FC236}">
                <a16:creationId xmlns:a16="http://schemas.microsoft.com/office/drawing/2014/main" id="{15E3334E-8CF7-45DD-28F5-DF8912BE086F}"/>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5" name="Poraštės vietos rezervavimo ženklas 4">
            <a:extLst>
              <a:ext uri="{FF2B5EF4-FFF2-40B4-BE49-F238E27FC236}">
                <a16:creationId xmlns:a16="http://schemas.microsoft.com/office/drawing/2014/main" id="{06E975CD-6B25-90FE-3BBB-C7360EDEBCED}"/>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969112A3-EC70-E62D-4155-58AEE0B1D875}"/>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13088779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151E7341-DFFC-8FFA-294E-AAC33B70019E}"/>
              </a:ext>
            </a:extLst>
          </p:cNvPr>
          <p:cNvSpPr>
            <a:spLocks noGrp="1"/>
          </p:cNvSpPr>
          <p:nvPr>
            <p:ph type="title"/>
          </p:nvPr>
        </p:nvSpPr>
        <p:spPr/>
        <p:txBody>
          <a:bodyPr/>
          <a:lstStyle/>
          <a:p>
            <a:r>
              <a:rPr lang="lt-LT"/>
              <a:t>Spustelėję redaguokite stilių</a:t>
            </a:r>
          </a:p>
        </p:txBody>
      </p:sp>
      <p:sp>
        <p:nvSpPr>
          <p:cNvPr id="3" name="Turinio vietos rezervavimo ženklas 2">
            <a:extLst>
              <a:ext uri="{FF2B5EF4-FFF2-40B4-BE49-F238E27FC236}">
                <a16:creationId xmlns:a16="http://schemas.microsoft.com/office/drawing/2014/main" id="{28E3C8DA-68E2-DDED-EA42-1AA7D000909E}"/>
              </a:ext>
            </a:extLst>
          </p:cNvPr>
          <p:cNvSpPr>
            <a:spLocks noGrp="1"/>
          </p:cNvSpPr>
          <p:nvPr>
            <p:ph sz="half" idx="1"/>
          </p:nvPr>
        </p:nvSpPr>
        <p:spPr>
          <a:xfrm>
            <a:off x="838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urinio vietos rezervavimo ženklas 3">
            <a:extLst>
              <a:ext uri="{FF2B5EF4-FFF2-40B4-BE49-F238E27FC236}">
                <a16:creationId xmlns:a16="http://schemas.microsoft.com/office/drawing/2014/main" id="{7F76729A-8AC7-B0B5-0991-8317C1B1E3FD}"/>
              </a:ext>
            </a:extLst>
          </p:cNvPr>
          <p:cNvSpPr>
            <a:spLocks noGrp="1"/>
          </p:cNvSpPr>
          <p:nvPr>
            <p:ph sz="half" idx="2"/>
          </p:nvPr>
        </p:nvSpPr>
        <p:spPr>
          <a:xfrm>
            <a:off x="6172200" y="1825625"/>
            <a:ext cx="5181600" cy="435133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Datos vietos rezervavimo ženklas 4">
            <a:extLst>
              <a:ext uri="{FF2B5EF4-FFF2-40B4-BE49-F238E27FC236}">
                <a16:creationId xmlns:a16="http://schemas.microsoft.com/office/drawing/2014/main" id="{1A029D3F-1D00-BE34-8C60-73BAF04CAF33}"/>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6" name="Poraštės vietos rezervavimo ženklas 5">
            <a:extLst>
              <a:ext uri="{FF2B5EF4-FFF2-40B4-BE49-F238E27FC236}">
                <a16:creationId xmlns:a16="http://schemas.microsoft.com/office/drawing/2014/main" id="{29793B65-10E1-57AD-3DA6-C4D39B945CC6}"/>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AD36A81C-7E3C-442D-F1AE-97F43BBB8C56}"/>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3986576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FD0DEC79-4BD0-AC65-F00A-AF7EE5571E35}"/>
              </a:ext>
            </a:extLst>
          </p:cNvPr>
          <p:cNvSpPr>
            <a:spLocks noGrp="1"/>
          </p:cNvSpPr>
          <p:nvPr>
            <p:ph type="title"/>
          </p:nvPr>
        </p:nvSpPr>
        <p:spPr>
          <a:xfrm>
            <a:off x="839788" y="365125"/>
            <a:ext cx="10515600" cy="1325563"/>
          </a:xfrm>
        </p:spPr>
        <p:txBody>
          <a:bodyPr/>
          <a:lstStyle/>
          <a:p>
            <a:r>
              <a:rPr lang="lt-LT"/>
              <a:t>Spustelėję redaguokite stilių</a:t>
            </a:r>
          </a:p>
        </p:txBody>
      </p:sp>
      <p:sp>
        <p:nvSpPr>
          <p:cNvPr id="3" name="Teksto vietos rezervavimo ženklas 2">
            <a:extLst>
              <a:ext uri="{FF2B5EF4-FFF2-40B4-BE49-F238E27FC236}">
                <a16:creationId xmlns:a16="http://schemas.microsoft.com/office/drawing/2014/main" id="{EA919EFE-E9CF-4D21-DC52-7F97303E94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Turinio vietos rezervavimo ženklas 3">
            <a:extLst>
              <a:ext uri="{FF2B5EF4-FFF2-40B4-BE49-F238E27FC236}">
                <a16:creationId xmlns:a16="http://schemas.microsoft.com/office/drawing/2014/main" id="{ADE70DB0-0BD3-413F-9E4C-EC6E06494EFA}"/>
              </a:ext>
            </a:extLst>
          </p:cNvPr>
          <p:cNvSpPr>
            <a:spLocks noGrp="1"/>
          </p:cNvSpPr>
          <p:nvPr>
            <p:ph sz="half" idx="2"/>
          </p:nvPr>
        </p:nvSpPr>
        <p:spPr>
          <a:xfrm>
            <a:off x="839788" y="2505075"/>
            <a:ext cx="5157787"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5" name="Teksto vietos rezervavimo ženklas 4">
            <a:extLst>
              <a:ext uri="{FF2B5EF4-FFF2-40B4-BE49-F238E27FC236}">
                <a16:creationId xmlns:a16="http://schemas.microsoft.com/office/drawing/2014/main" id="{FD401DE2-3720-579D-D66B-E25C907A955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Turinio vietos rezervavimo ženklas 5">
            <a:extLst>
              <a:ext uri="{FF2B5EF4-FFF2-40B4-BE49-F238E27FC236}">
                <a16:creationId xmlns:a16="http://schemas.microsoft.com/office/drawing/2014/main" id="{23938FDC-9771-9D21-1ACB-601A5F00C08A}"/>
              </a:ext>
            </a:extLst>
          </p:cNvPr>
          <p:cNvSpPr>
            <a:spLocks noGrp="1"/>
          </p:cNvSpPr>
          <p:nvPr>
            <p:ph sz="quarter" idx="4"/>
          </p:nvPr>
        </p:nvSpPr>
        <p:spPr>
          <a:xfrm>
            <a:off x="6172200" y="2505075"/>
            <a:ext cx="5183188" cy="3684588"/>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7" name="Datos vietos rezervavimo ženklas 6">
            <a:extLst>
              <a:ext uri="{FF2B5EF4-FFF2-40B4-BE49-F238E27FC236}">
                <a16:creationId xmlns:a16="http://schemas.microsoft.com/office/drawing/2014/main" id="{0455D365-709E-1476-A027-685100D394CC}"/>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8" name="Poraštės vietos rezervavimo ženklas 7">
            <a:extLst>
              <a:ext uri="{FF2B5EF4-FFF2-40B4-BE49-F238E27FC236}">
                <a16:creationId xmlns:a16="http://schemas.microsoft.com/office/drawing/2014/main" id="{27CA9C6A-EBE5-76BA-EAB3-27E03987C457}"/>
              </a:ext>
            </a:extLst>
          </p:cNvPr>
          <p:cNvSpPr>
            <a:spLocks noGrp="1"/>
          </p:cNvSpPr>
          <p:nvPr>
            <p:ph type="ftr" sz="quarter" idx="11"/>
          </p:nvPr>
        </p:nvSpPr>
        <p:spPr/>
        <p:txBody>
          <a:bodyPr/>
          <a:lstStyle/>
          <a:p>
            <a:endParaRPr lang="lt-LT"/>
          </a:p>
        </p:txBody>
      </p:sp>
      <p:sp>
        <p:nvSpPr>
          <p:cNvPr id="9" name="Skaidrės numerio vietos rezervavimo ženklas 8">
            <a:extLst>
              <a:ext uri="{FF2B5EF4-FFF2-40B4-BE49-F238E27FC236}">
                <a16:creationId xmlns:a16="http://schemas.microsoft.com/office/drawing/2014/main" id="{F461B984-778B-A3DA-422D-D611FC1F6A14}"/>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1409197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C888AEBF-2B06-98E8-574B-1A3FD2AE760E}"/>
              </a:ext>
            </a:extLst>
          </p:cNvPr>
          <p:cNvSpPr>
            <a:spLocks noGrp="1"/>
          </p:cNvSpPr>
          <p:nvPr>
            <p:ph type="title"/>
          </p:nvPr>
        </p:nvSpPr>
        <p:spPr/>
        <p:txBody>
          <a:bodyPr/>
          <a:lstStyle/>
          <a:p>
            <a:r>
              <a:rPr lang="lt-LT"/>
              <a:t>Spustelėję redaguokite stilių</a:t>
            </a:r>
          </a:p>
        </p:txBody>
      </p:sp>
      <p:sp>
        <p:nvSpPr>
          <p:cNvPr id="3" name="Datos vietos rezervavimo ženklas 2">
            <a:extLst>
              <a:ext uri="{FF2B5EF4-FFF2-40B4-BE49-F238E27FC236}">
                <a16:creationId xmlns:a16="http://schemas.microsoft.com/office/drawing/2014/main" id="{A4E9A68E-FC50-68F8-40E1-8B0E7D0241E7}"/>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4" name="Poraštės vietos rezervavimo ženklas 3">
            <a:extLst>
              <a:ext uri="{FF2B5EF4-FFF2-40B4-BE49-F238E27FC236}">
                <a16:creationId xmlns:a16="http://schemas.microsoft.com/office/drawing/2014/main" id="{CAAA620E-9E9E-750B-A4AB-48B629946771}"/>
              </a:ext>
            </a:extLst>
          </p:cNvPr>
          <p:cNvSpPr>
            <a:spLocks noGrp="1"/>
          </p:cNvSpPr>
          <p:nvPr>
            <p:ph type="ftr" sz="quarter" idx="11"/>
          </p:nvPr>
        </p:nvSpPr>
        <p:spPr/>
        <p:txBody>
          <a:bodyPr/>
          <a:lstStyle/>
          <a:p>
            <a:endParaRPr lang="lt-LT"/>
          </a:p>
        </p:txBody>
      </p:sp>
      <p:sp>
        <p:nvSpPr>
          <p:cNvPr id="5" name="Skaidrės numerio vietos rezervavimo ženklas 4">
            <a:extLst>
              <a:ext uri="{FF2B5EF4-FFF2-40B4-BE49-F238E27FC236}">
                <a16:creationId xmlns:a16="http://schemas.microsoft.com/office/drawing/2014/main" id="{E2C0D415-BCC9-584A-40ED-E8315192FD04}"/>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6739897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os vietos rezervavimo ženklas 1">
            <a:extLst>
              <a:ext uri="{FF2B5EF4-FFF2-40B4-BE49-F238E27FC236}">
                <a16:creationId xmlns:a16="http://schemas.microsoft.com/office/drawing/2014/main" id="{0F90BFA5-A451-C1FA-589E-6FEFFD44889F}"/>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3" name="Poraštės vietos rezervavimo ženklas 2">
            <a:extLst>
              <a:ext uri="{FF2B5EF4-FFF2-40B4-BE49-F238E27FC236}">
                <a16:creationId xmlns:a16="http://schemas.microsoft.com/office/drawing/2014/main" id="{F88FB22C-C0CC-754F-87C1-F0F52B8898A9}"/>
              </a:ext>
            </a:extLst>
          </p:cNvPr>
          <p:cNvSpPr>
            <a:spLocks noGrp="1"/>
          </p:cNvSpPr>
          <p:nvPr>
            <p:ph type="ftr" sz="quarter" idx="11"/>
          </p:nvPr>
        </p:nvSpPr>
        <p:spPr/>
        <p:txBody>
          <a:bodyPr/>
          <a:lstStyle/>
          <a:p>
            <a:endParaRPr lang="lt-LT"/>
          </a:p>
        </p:txBody>
      </p:sp>
      <p:sp>
        <p:nvSpPr>
          <p:cNvPr id="4" name="Skaidrės numerio vietos rezervavimo ženklas 3">
            <a:extLst>
              <a:ext uri="{FF2B5EF4-FFF2-40B4-BE49-F238E27FC236}">
                <a16:creationId xmlns:a16="http://schemas.microsoft.com/office/drawing/2014/main" id="{101353A1-974D-A303-8775-E52CEBA5F2E1}"/>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18312438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229BAFD9-7C7C-3C5E-3CB4-1A6204BBD558}"/>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Turinio vietos rezervavimo ženklas 2">
            <a:extLst>
              <a:ext uri="{FF2B5EF4-FFF2-40B4-BE49-F238E27FC236}">
                <a16:creationId xmlns:a16="http://schemas.microsoft.com/office/drawing/2014/main" id="{3E66FBD0-76C5-42BC-A07E-A893B788FE8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Teksto vietos rezervavimo ženklas 3">
            <a:extLst>
              <a:ext uri="{FF2B5EF4-FFF2-40B4-BE49-F238E27FC236}">
                <a16:creationId xmlns:a16="http://schemas.microsoft.com/office/drawing/2014/main" id="{E647F0A5-C609-FB50-94FD-033C39F7C6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0C568015-77CB-C906-2C6A-9FCFF2D6DCF7}"/>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6" name="Poraštės vietos rezervavimo ženklas 5">
            <a:extLst>
              <a:ext uri="{FF2B5EF4-FFF2-40B4-BE49-F238E27FC236}">
                <a16:creationId xmlns:a16="http://schemas.microsoft.com/office/drawing/2014/main" id="{4F051F2A-B429-8A82-6512-FF7100D7D7C1}"/>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E57F35E3-F652-A1AF-3D9F-0089134E784B}"/>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36980727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026BE7-6B45-F567-EA5D-4AC908ED4A0A}"/>
              </a:ext>
            </a:extLst>
          </p:cNvPr>
          <p:cNvSpPr>
            <a:spLocks noGrp="1"/>
          </p:cNvSpPr>
          <p:nvPr>
            <p:ph type="title"/>
          </p:nvPr>
        </p:nvSpPr>
        <p:spPr/>
        <p:txBody>
          <a:bodyPr>
            <a:normAutofit/>
          </a:bodyPr>
          <a:lstStyle>
            <a:lvl1pPr>
              <a:defRPr sz="4000" b="1">
                <a:latin typeface="Switzer" pitchFamily="50" charset="-70"/>
              </a:defRPr>
            </a:lvl1pPr>
          </a:lstStyle>
          <a:p>
            <a:r>
              <a:rPr lang="en-US" dirty="0"/>
              <a:t>Click to edit Master title style</a:t>
            </a:r>
            <a:endParaRPr lang="lt-LT" dirty="0"/>
          </a:p>
        </p:txBody>
      </p:sp>
      <p:sp>
        <p:nvSpPr>
          <p:cNvPr id="3" name="Content Placeholder 2">
            <a:extLst>
              <a:ext uri="{FF2B5EF4-FFF2-40B4-BE49-F238E27FC236}">
                <a16:creationId xmlns:a16="http://schemas.microsoft.com/office/drawing/2014/main" id="{70B9039E-FB65-3B02-B312-3BC3AC639304}"/>
              </a:ext>
            </a:extLst>
          </p:cNvPr>
          <p:cNvSpPr>
            <a:spLocks noGrp="1"/>
          </p:cNvSpPr>
          <p:nvPr>
            <p:ph idx="1"/>
          </p:nvPr>
        </p:nvSpPr>
        <p:spPr/>
        <p:txBody>
          <a:bodyPr/>
          <a:lstStyle>
            <a:lvl1pPr>
              <a:defRPr>
                <a:latin typeface="Switzer" pitchFamily="50" charset="-70"/>
              </a:defRPr>
            </a:lvl1pPr>
            <a:lvl2pPr>
              <a:defRPr>
                <a:latin typeface="Switzer" pitchFamily="50" charset="-70"/>
              </a:defRPr>
            </a:lvl2pPr>
            <a:lvl3pPr>
              <a:defRPr>
                <a:latin typeface="Switzer" pitchFamily="50" charset="-70"/>
              </a:defRPr>
            </a:lvl3pPr>
            <a:lvl4pPr>
              <a:defRPr>
                <a:latin typeface="Switzer" pitchFamily="50" charset="-70"/>
              </a:defRPr>
            </a:lvl4pPr>
            <a:lvl5pPr>
              <a:defRPr>
                <a:latin typeface="Switzer" pitchFamily="50" charset="-7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lt-LT" dirty="0"/>
          </a:p>
        </p:txBody>
      </p:sp>
      <p:sp>
        <p:nvSpPr>
          <p:cNvPr id="4" name="Date Placeholder 3">
            <a:extLst>
              <a:ext uri="{FF2B5EF4-FFF2-40B4-BE49-F238E27FC236}">
                <a16:creationId xmlns:a16="http://schemas.microsoft.com/office/drawing/2014/main" id="{9626C238-2DEB-8F3C-CED2-02A933F01C2E}"/>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5" name="Footer Placeholder 4">
            <a:extLst>
              <a:ext uri="{FF2B5EF4-FFF2-40B4-BE49-F238E27FC236}">
                <a16:creationId xmlns:a16="http://schemas.microsoft.com/office/drawing/2014/main" id="{1B181AFC-2C35-F816-2BE2-D70A4CBB3EC5}"/>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2E6F91A7-CE73-9B35-9585-DF68034B9D3B}"/>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2504304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DEE660E3-C5A8-4AAC-BCF6-AC8061140DDE}"/>
              </a:ext>
            </a:extLst>
          </p:cNvPr>
          <p:cNvSpPr>
            <a:spLocks noGrp="1"/>
          </p:cNvSpPr>
          <p:nvPr>
            <p:ph type="title"/>
          </p:nvPr>
        </p:nvSpPr>
        <p:spPr>
          <a:xfrm>
            <a:off x="839788" y="457200"/>
            <a:ext cx="3932237" cy="1600200"/>
          </a:xfrm>
        </p:spPr>
        <p:txBody>
          <a:bodyPr anchor="b"/>
          <a:lstStyle>
            <a:lvl1pPr>
              <a:defRPr sz="3200"/>
            </a:lvl1pPr>
          </a:lstStyle>
          <a:p>
            <a:r>
              <a:rPr lang="lt-LT"/>
              <a:t>Spustelėję redaguokite stilių</a:t>
            </a:r>
          </a:p>
        </p:txBody>
      </p:sp>
      <p:sp>
        <p:nvSpPr>
          <p:cNvPr id="3" name="Paveikslėlio vietos rezervavimo ženklas 2">
            <a:extLst>
              <a:ext uri="{FF2B5EF4-FFF2-40B4-BE49-F238E27FC236}">
                <a16:creationId xmlns:a16="http://schemas.microsoft.com/office/drawing/2014/main" id="{A588FEBF-791B-5F94-23E6-91978AFB26F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ksto vietos rezervavimo ženklas 3">
            <a:extLst>
              <a:ext uri="{FF2B5EF4-FFF2-40B4-BE49-F238E27FC236}">
                <a16:creationId xmlns:a16="http://schemas.microsoft.com/office/drawing/2014/main" id="{42E7CC9B-A53E-CB5D-99CC-5EFF606876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os vietos rezervavimo ženklas 4">
            <a:extLst>
              <a:ext uri="{FF2B5EF4-FFF2-40B4-BE49-F238E27FC236}">
                <a16:creationId xmlns:a16="http://schemas.microsoft.com/office/drawing/2014/main" id="{2E4B3C83-F2AB-8AD1-23BF-6D064DEAC932}"/>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6" name="Poraštės vietos rezervavimo ženklas 5">
            <a:extLst>
              <a:ext uri="{FF2B5EF4-FFF2-40B4-BE49-F238E27FC236}">
                <a16:creationId xmlns:a16="http://schemas.microsoft.com/office/drawing/2014/main" id="{45C06F68-481C-6553-9F4C-D6EC3F93A86B}"/>
              </a:ext>
            </a:extLst>
          </p:cNvPr>
          <p:cNvSpPr>
            <a:spLocks noGrp="1"/>
          </p:cNvSpPr>
          <p:nvPr>
            <p:ph type="ftr" sz="quarter" idx="11"/>
          </p:nvPr>
        </p:nvSpPr>
        <p:spPr/>
        <p:txBody>
          <a:bodyPr/>
          <a:lstStyle/>
          <a:p>
            <a:endParaRPr lang="lt-LT"/>
          </a:p>
        </p:txBody>
      </p:sp>
      <p:sp>
        <p:nvSpPr>
          <p:cNvPr id="7" name="Skaidrės numerio vietos rezervavimo ženklas 6">
            <a:extLst>
              <a:ext uri="{FF2B5EF4-FFF2-40B4-BE49-F238E27FC236}">
                <a16:creationId xmlns:a16="http://schemas.microsoft.com/office/drawing/2014/main" id="{594C7C94-5B64-D782-7E9F-37D7DB0F0FDB}"/>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38511876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A2F15798-797B-9843-B72A-4FA2E3A9CA27}"/>
              </a:ext>
            </a:extLst>
          </p:cNvPr>
          <p:cNvSpPr>
            <a:spLocks noGrp="1"/>
          </p:cNvSpPr>
          <p:nvPr>
            <p:ph type="title"/>
          </p:nvPr>
        </p:nvSpPr>
        <p:spPr/>
        <p:txBody>
          <a:bodyPr/>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649CAE47-9CAA-6C6D-171B-AA031BAF7DC3}"/>
              </a:ext>
            </a:extLst>
          </p:cNvPr>
          <p:cNvSpPr>
            <a:spLocks noGrp="1"/>
          </p:cNvSpPr>
          <p:nvPr>
            <p:ph type="body" orient="vert" idx="1"/>
          </p:nvPr>
        </p:nvSpPr>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581B7CB4-4258-F9AD-FF3D-E1570BDA004C}"/>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5" name="Poraštės vietos rezervavimo ženklas 4">
            <a:extLst>
              <a:ext uri="{FF2B5EF4-FFF2-40B4-BE49-F238E27FC236}">
                <a16:creationId xmlns:a16="http://schemas.microsoft.com/office/drawing/2014/main" id="{7B2814E3-A188-502F-258B-8F599DCBC8CB}"/>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70C59D58-F871-8C8F-9B02-D21CC60D22FC}"/>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37648576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kalus pavadinimas ir tekstas">
    <p:spTree>
      <p:nvGrpSpPr>
        <p:cNvPr id="1" name=""/>
        <p:cNvGrpSpPr/>
        <p:nvPr/>
      </p:nvGrpSpPr>
      <p:grpSpPr>
        <a:xfrm>
          <a:off x="0" y="0"/>
          <a:ext cx="0" cy="0"/>
          <a:chOff x="0" y="0"/>
          <a:chExt cx="0" cy="0"/>
        </a:xfrm>
      </p:grpSpPr>
      <p:sp>
        <p:nvSpPr>
          <p:cNvPr id="2" name="Vertikalus pavadinimas 1">
            <a:extLst>
              <a:ext uri="{FF2B5EF4-FFF2-40B4-BE49-F238E27FC236}">
                <a16:creationId xmlns:a16="http://schemas.microsoft.com/office/drawing/2014/main" id="{7B087FEB-C14F-87C3-1CFD-5D3535CF183D}"/>
              </a:ext>
            </a:extLst>
          </p:cNvPr>
          <p:cNvSpPr>
            <a:spLocks noGrp="1"/>
          </p:cNvSpPr>
          <p:nvPr>
            <p:ph type="title" orient="vert"/>
          </p:nvPr>
        </p:nvSpPr>
        <p:spPr>
          <a:xfrm>
            <a:off x="8724900" y="365125"/>
            <a:ext cx="2628900" cy="5811838"/>
          </a:xfrm>
        </p:spPr>
        <p:txBody>
          <a:bodyPr vert="eaVert"/>
          <a:lstStyle/>
          <a:p>
            <a:r>
              <a:rPr lang="lt-LT"/>
              <a:t>Spustelėję redaguokite stilių</a:t>
            </a:r>
          </a:p>
        </p:txBody>
      </p:sp>
      <p:sp>
        <p:nvSpPr>
          <p:cNvPr id="3" name="Vertikalaus teksto vietos rezervavimo ženklas 2">
            <a:extLst>
              <a:ext uri="{FF2B5EF4-FFF2-40B4-BE49-F238E27FC236}">
                <a16:creationId xmlns:a16="http://schemas.microsoft.com/office/drawing/2014/main" id="{C372B645-038B-F9F5-1FF6-877636DE0313}"/>
              </a:ext>
            </a:extLst>
          </p:cNvPr>
          <p:cNvSpPr>
            <a:spLocks noGrp="1"/>
          </p:cNvSpPr>
          <p:nvPr>
            <p:ph type="body" orient="vert" idx="1"/>
          </p:nvPr>
        </p:nvSpPr>
        <p:spPr>
          <a:xfrm>
            <a:off x="838200" y="365125"/>
            <a:ext cx="7734300" cy="5811838"/>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6519D267-9F13-46CE-9D39-A9B17EE16B81}"/>
              </a:ext>
            </a:extLst>
          </p:cNvPr>
          <p:cNvSpPr>
            <a:spLocks noGrp="1"/>
          </p:cNvSpPr>
          <p:nvPr>
            <p:ph type="dt" sz="half" idx="10"/>
          </p:nvPr>
        </p:nvSpPr>
        <p:spPr/>
        <p:txBody>
          <a:bodyPr/>
          <a:lstStyle/>
          <a:p>
            <a:fld id="{77F55589-41B2-4568-B2A8-ADC256635004}" type="datetimeFigureOut">
              <a:rPr lang="lt-LT" smtClean="0"/>
              <a:t>2024-09-16</a:t>
            </a:fld>
            <a:endParaRPr lang="lt-LT"/>
          </a:p>
        </p:txBody>
      </p:sp>
      <p:sp>
        <p:nvSpPr>
          <p:cNvPr id="5" name="Poraštės vietos rezervavimo ženklas 4">
            <a:extLst>
              <a:ext uri="{FF2B5EF4-FFF2-40B4-BE49-F238E27FC236}">
                <a16:creationId xmlns:a16="http://schemas.microsoft.com/office/drawing/2014/main" id="{6CBA0EBD-2382-43B9-EEDC-026FF591C93A}"/>
              </a:ext>
            </a:extLst>
          </p:cNvPr>
          <p:cNvSpPr>
            <a:spLocks noGrp="1"/>
          </p:cNvSpPr>
          <p:nvPr>
            <p:ph type="ftr" sz="quarter" idx="11"/>
          </p:nvPr>
        </p:nvSpPr>
        <p:spPr/>
        <p:txBody>
          <a:bodyPr/>
          <a:lstStyle/>
          <a:p>
            <a:endParaRPr lang="lt-LT"/>
          </a:p>
        </p:txBody>
      </p:sp>
      <p:sp>
        <p:nvSpPr>
          <p:cNvPr id="6" name="Skaidrės numerio vietos rezervavimo ženklas 5">
            <a:extLst>
              <a:ext uri="{FF2B5EF4-FFF2-40B4-BE49-F238E27FC236}">
                <a16:creationId xmlns:a16="http://schemas.microsoft.com/office/drawing/2014/main" id="{4C49DB29-F5FD-1F31-EE74-C417A92522DA}"/>
              </a:ext>
            </a:extLst>
          </p:cNvPr>
          <p:cNvSpPr>
            <a:spLocks noGrp="1"/>
          </p:cNvSpPr>
          <p:nvPr>
            <p:ph type="sldNum" sz="quarter" idx="12"/>
          </p:nvPr>
        </p:nvSpPr>
        <p:spPr/>
        <p:txBody>
          <a:bodyPr/>
          <a:lstStyle/>
          <a:p>
            <a:fld id="{407BFE95-CB9B-48B9-B3AD-4598A9346AF5}" type="slidenum">
              <a:rPr lang="lt-LT" smtClean="0"/>
              <a:t>‹#›</a:t>
            </a:fld>
            <a:endParaRPr lang="lt-LT"/>
          </a:p>
        </p:txBody>
      </p:sp>
    </p:spTree>
    <p:extLst>
      <p:ext uri="{BB962C8B-B14F-4D97-AF65-F5344CB8AC3E}">
        <p14:creationId xmlns:p14="http://schemas.microsoft.com/office/powerpoint/2010/main" val="15652260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482F5-60AB-6ABA-4723-891EF68C273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t-LT"/>
          </a:p>
        </p:txBody>
      </p:sp>
      <p:sp>
        <p:nvSpPr>
          <p:cNvPr id="3" name="Text Placeholder 2">
            <a:extLst>
              <a:ext uri="{FF2B5EF4-FFF2-40B4-BE49-F238E27FC236}">
                <a16:creationId xmlns:a16="http://schemas.microsoft.com/office/drawing/2014/main" id="{7E786860-235C-83F6-CCDA-2076DED3838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35BD33-8684-6D0D-1AB1-50456E74E49C}"/>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5" name="Footer Placeholder 4">
            <a:extLst>
              <a:ext uri="{FF2B5EF4-FFF2-40B4-BE49-F238E27FC236}">
                <a16:creationId xmlns:a16="http://schemas.microsoft.com/office/drawing/2014/main" id="{21E2270B-A9B7-B37A-50A5-C7C2C4000561}"/>
              </a:ext>
            </a:extLst>
          </p:cNvPr>
          <p:cNvSpPr>
            <a:spLocks noGrp="1"/>
          </p:cNvSpPr>
          <p:nvPr>
            <p:ph type="ftr" sz="quarter" idx="11"/>
          </p:nvPr>
        </p:nvSpPr>
        <p:spPr/>
        <p:txBody>
          <a:bodyPr/>
          <a:lstStyle/>
          <a:p>
            <a:endParaRPr lang="lt-LT"/>
          </a:p>
        </p:txBody>
      </p:sp>
      <p:sp>
        <p:nvSpPr>
          <p:cNvPr id="6" name="Slide Number Placeholder 5">
            <a:extLst>
              <a:ext uri="{FF2B5EF4-FFF2-40B4-BE49-F238E27FC236}">
                <a16:creationId xmlns:a16="http://schemas.microsoft.com/office/drawing/2014/main" id="{8C9510CD-09E0-4340-4D55-3985E3C3BD96}"/>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3047204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67C07-993B-E1D9-29A0-DA4B271E70E5}"/>
              </a:ext>
            </a:extLst>
          </p:cNvPr>
          <p:cNvSpPr>
            <a:spLocks noGrp="1"/>
          </p:cNvSpPr>
          <p:nvPr>
            <p:ph type="title"/>
          </p:nvPr>
        </p:nvSpPr>
        <p:spPr/>
        <p:txBody>
          <a:bodyPr/>
          <a:lstStyle/>
          <a:p>
            <a:r>
              <a:rPr lang="en-US"/>
              <a:t>Click to edit Master title style</a:t>
            </a:r>
            <a:endParaRPr lang="lt-LT"/>
          </a:p>
        </p:txBody>
      </p:sp>
      <p:sp>
        <p:nvSpPr>
          <p:cNvPr id="3" name="Content Placeholder 2">
            <a:extLst>
              <a:ext uri="{FF2B5EF4-FFF2-40B4-BE49-F238E27FC236}">
                <a16:creationId xmlns:a16="http://schemas.microsoft.com/office/drawing/2014/main" id="{79D15F7C-3D4B-CEBA-A36C-AB192626163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Content Placeholder 3">
            <a:extLst>
              <a:ext uri="{FF2B5EF4-FFF2-40B4-BE49-F238E27FC236}">
                <a16:creationId xmlns:a16="http://schemas.microsoft.com/office/drawing/2014/main" id="{C5F9CA4E-7E0A-FBFE-1BCC-62C514AF5E3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Date Placeholder 4">
            <a:extLst>
              <a:ext uri="{FF2B5EF4-FFF2-40B4-BE49-F238E27FC236}">
                <a16:creationId xmlns:a16="http://schemas.microsoft.com/office/drawing/2014/main" id="{05E98441-D08C-560C-0CB8-BC35C6E0156B}"/>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6" name="Footer Placeholder 5">
            <a:extLst>
              <a:ext uri="{FF2B5EF4-FFF2-40B4-BE49-F238E27FC236}">
                <a16:creationId xmlns:a16="http://schemas.microsoft.com/office/drawing/2014/main" id="{F2E8FD5E-136A-2B00-A67A-60B7F9D242D4}"/>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8B44F3B9-F768-8218-14AF-0055DD4AB496}"/>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32556553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113AF-EE71-348E-000F-7654011FC32D}"/>
              </a:ext>
            </a:extLst>
          </p:cNvPr>
          <p:cNvSpPr>
            <a:spLocks noGrp="1"/>
          </p:cNvSpPr>
          <p:nvPr>
            <p:ph type="title"/>
          </p:nvPr>
        </p:nvSpPr>
        <p:spPr>
          <a:xfrm>
            <a:off x="839788" y="365125"/>
            <a:ext cx="10515600" cy="1325563"/>
          </a:xfrm>
        </p:spPr>
        <p:txBody>
          <a:bodyPr/>
          <a:lstStyle/>
          <a:p>
            <a:r>
              <a:rPr lang="en-US"/>
              <a:t>Click to edit Master title style</a:t>
            </a:r>
            <a:endParaRPr lang="lt-LT"/>
          </a:p>
        </p:txBody>
      </p:sp>
      <p:sp>
        <p:nvSpPr>
          <p:cNvPr id="3" name="Text Placeholder 2">
            <a:extLst>
              <a:ext uri="{FF2B5EF4-FFF2-40B4-BE49-F238E27FC236}">
                <a16:creationId xmlns:a16="http://schemas.microsoft.com/office/drawing/2014/main" id="{5ED6DBDF-A703-B4D5-D886-F00D322786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C2FB2BD-F690-46E6-5F62-ADBB73F546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5" name="Text Placeholder 4">
            <a:extLst>
              <a:ext uri="{FF2B5EF4-FFF2-40B4-BE49-F238E27FC236}">
                <a16:creationId xmlns:a16="http://schemas.microsoft.com/office/drawing/2014/main" id="{7C069A30-EF4D-0251-E45B-1CB6B0C206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7523E42-F225-F09D-832D-F08E986F64C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7" name="Date Placeholder 6">
            <a:extLst>
              <a:ext uri="{FF2B5EF4-FFF2-40B4-BE49-F238E27FC236}">
                <a16:creationId xmlns:a16="http://schemas.microsoft.com/office/drawing/2014/main" id="{DF54FA0F-A872-3A18-7C5B-44E7AC539D78}"/>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8" name="Footer Placeholder 7">
            <a:extLst>
              <a:ext uri="{FF2B5EF4-FFF2-40B4-BE49-F238E27FC236}">
                <a16:creationId xmlns:a16="http://schemas.microsoft.com/office/drawing/2014/main" id="{FCB8E63B-BE9D-258C-39FE-2E6A81622142}"/>
              </a:ext>
            </a:extLst>
          </p:cNvPr>
          <p:cNvSpPr>
            <a:spLocks noGrp="1"/>
          </p:cNvSpPr>
          <p:nvPr>
            <p:ph type="ftr" sz="quarter" idx="11"/>
          </p:nvPr>
        </p:nvSpPr>
        <p:spPr/>
        <p:txBody>
          <a:bodyPr/>
          <a:lstStyle/>
          <a:p>
            <a:endParaRPr lang="lt-LT"/>
          </a:p>
        </p:txBody>
      </p:sp>
      <p:sp>
        <p:nvSpPr>
          <p:cNvPr id="9" name="Slide Number Placeholder 8">
            <a:extLst>
              <a:ext uri="{FF2B5EF4-FFF2-40B4-BE49-F238E27FC236}">
                <a16:creationId xmlns:a16="http://schemas.microsoft.com/office/drawing/2014/main" id="{48D3C6C3-850F-8845-8B93-C8567A4EC30B}"/>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40329775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7761FB-ECDA-1DE8-7D6E-C4E5977B93F1}"/>
              </a:ext>
            </a:extLst>
          </p:cNvPr>
          <p:cNvSpPr>
            <a:spLocks noGrp="1"/>
          </p:cNvSpPr>
          <p:nvPr>
            <p:ph type="title"/>
          </p:nvPr>
        </p:nvSpPr>
        <p:spPr/>
        <p:txBody>
          <a:bodyPr/>
          <a:lstStyle/>
          <a:p>
            <a:r>
              <a:rPr lang="en-US"/>
              <a:t>Click to edit Master title style</a:t>
            </a:r>
            <a:endParaRPr lang="lt-LT"/>
          </a:p>
        </p:txBody>
      </p:sp>
      <p:sp>
        <p:nvSpPr>
          <p:cNvPr id="3" name="Date Placeholder 2">
            <a:extLst>
              <a:ext uri="{FF2B5EF4-FFF2-40B4-BE49-F238E27FC236}">
                <a16:creationId xmlns:a16="http://schemas.microsoft.com/office/drawing/2014/main" id="{082FC8AA-B02C-5478-17C8-BDB548C59813}"/>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4" name="Footer Placeholder 3">
            <a:extLst>
              <a:ext uri="{FF2B5EF4-FFF2-40B4-BE49-F238E27FC236}">
                <a16:creationId xmlns:a16="http://schemas.microsoft.com/office/drawing/2014/main" id="{673687A2-B6F5-5CA1-4A3C-3AB20DF31356}"/>
              </a:ext>
            </a:extLst>
          </p:cNvPr>
          <p:cNvSpPr>
            <a:spLocks noGrp="1"/>
          </p:cNvSpPr>
          <p:nvPr>
            <p:ph type="ftr" sz="quarter" idx="11"/>
          </p:nvPr>
        </p:nvSpPr>
        <p:spPr/>
        <p:txBody>
          <a:bodyPr/>
          <a:lstStyle/>
          <a:p>
            <a:endParaRPr lang="lt-LT"/>
          </a:p>
        </p:txBody>
      </p:sp>
      <p:sp>
        <p:nvSpPr>
          <p:cNvPr id="5" name="Slide Number Placeholder 4">
            <a:extLst>
              <a:ext uri="{FF2B5EF4-FFF2-40B4-BE49-F238E27FC236}">
                <a16:creationId xmlns:a16="http://schemas.microsoft.com/office/drawing/2014/main" id="{B13E9BA7-D755-99BF-6C0F-BAE7CD46D076}"/>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13123981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60867C1-6555-E726-D2C3-F68244D27F45}"/>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3" name="Footer Placeholder 2">
            <a:extLst>
              <a:ext uri="{FF2B5EF4-FFF2-40B4-BE49-F238E27FC236}">
                <a16:creationId xmlns:a16="http://schemas.microsoft.com/office/drawing/2014/main" id="{F83915C8-12A4-9928-8215-2E00F731185D}"/>
              </a:ext>
            </a:extLst>
          </p:cNvPr>
          <p:cNvSpPr>
            <a:spLocks noGrp="1"/>
          </p:cNvSpPr>
          <p:nvPr>
            <p:ph type="ftr" sz="quarter" idx="11"/>
          </p:nvPr>
        </p:nvSpPr>
        <p:spPr/>
        <p:txBody>
          <a:bodyPr/>
          <a:lstStyle/>
          <a:p>
            <a:endParaRPr lang="lt-LT"/>
          </a:p>
        </p:txBody>
      </p:sp>
      <p:sp>
        <p:nvSpPr>
          <p:cNvPr id="4" name="Slide Number Placeholder 3">
            <a:extLst>
              <a:ext uri="{FF2B5EF4-FFF2-40B4-BE49-F238E27FC236}">
                <a16:creationId xmlns:a16="http://schemas.microsoft.com/office/drawing/2014/main" id="{C4378BFD-E59F-3343-C5A5-2E086E479C9F}"/>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6549134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C8369-736B-CD29-A2D0-711066D28F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Content Placeholder 2">
            <a:extLst>
              <a:ext uri="{FF2B5EF4-FFF2-40B4-BE49-F238E27FC236}">
                <a16:creationId xmlns:a16="http://schemas.microsoft.com/office/drawing/2014/main" id="{0FFE684A-66AA-7EFC-DF24-F800FAB2AF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Text Placeholder 3">
            <a:extLst>
              <a:ext uri="{FF2B5EF4-FFF2-40B4-BE49-F238E27FC236}">
                <a16:creationId xmlns:a16="http://schemas.microsoft.com/office/drawing/2014/main" id="{E5DABD2B-C874-29DA-F69D-03A5D6A89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30BF2C8-F6A4-1BA5-6A5F-5D8F98B05BC7}"/>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6" name="Footer Placeholder 5">
            <a:extLst>
              <a:ext uri="{FF2B5EF4-FFF2-40B4-BE49-F238E27FC236}">
                <a16:creationId xmlns:a16="http://schemas.microsoft.com/office/drawing/2014/main" id="{4C13626F-313A-4F45-82C6-F378B4026A48}"/>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9BCA76B1-BB01-680D-1DC5-48D84CAAE288}"/>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247324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0F9FB2-78B7-94B6-08D1-E1DB8D4FD1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t-LT"/>
          </a:p>
        </p:txBody>
      </p:sp>
      <p:sp>
        <p:nvSpPr>
          <p:cNvPr id="3" name="Picture Placeholder 2">
            <a:extLst>
              <a:ext uri="{FF2B5EF4-FFF2-40B4-BE49-F238E27FC236}">
                <a16:creationId xmlns:a16="http://schemas.microsoft.com/office/drawing/2014/main" id="{FE63DC52-F3F3-0BF2-1AAC-C3B25A3C91D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t-LT"/>
          </a:p>
        </p:txBody>
      </p:sp>
      <p:sp>
        <p:nvSpPr>
          <p:cNvPr id="4" name="Text Placeholder 3">
            <a:extLst>
              <a:ext uri="{FF2B5EF4-FFF2-40B4-BE49-F238E27FC236}">
                <a16:creationId xmlns:a16="http://schemas.microsoft.com/office/drawing/2014/main" id="{3875B6A6-D3A9-6682-C8A8-27B838C801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B6DDEDB-AF6C-E432-9BB2-4E1E114D14CA}"/>
              </a:ext>
            </a:extLst>
          </p:cNvPr>
          <p:cNvSpPr>
            <a:spLocks noGrp="1"/>
          </p:cNvSpPr>
          <p:nvPr>
            <p:ph type="dt" sz="half" idx="10"/>
          </p:nvPr>
        </p:nvSpPr>
        <p:spPr/>
        <p:txBody>
          <a:bodyPr/>
          <a:lstStyle/>
          <a:p>
            <a:fld id="{D0822666-4D8C-4A61-AAC8-A6B27CDA18FF}" type="datetimeFigureOut">
              <a:rPr lang="lt-LT" smtClean="0"/>
              <a:t>2024-09-16</a:t>
            </a:fld>
            <a:endParaRPr lang="lt-LT"/>
          </a:p>
        </p:txBody>
      </p:sp>
      <p:sp>
        <p:nvSpPr>
          <p:cNvPr id="6" name="Footer Placeholder 5">
            <a:extLst>
              <a:ext uri="{FF2B5EF4-FFF2-40B4-BE49-F238E27FC236}">
                <a16:creationId xmlns:a16="http://schemas.microsoft.com/office/drawing/2014/main" id="{ABE058F5-C0D5-A188-CBDD-850D241CEE53}"/>
              </a:ext>
            </a:extLst>
          </p:cNvPr>
          <p:cNvSpPr>
            <a:spLocks noGrp="1"/>
          </p:cNvSpPr>
          <p:nvPr>
            <p:ph type="ftr" sz="quarter" idx="11"/>
          </p:nvPr>
        </p:nvSpPr>
        <p:spPr/>
        <p:txBody>
          <a:bodyPr/>
          <a:lstStyle/>
          <a:p>
            <a:endParaRPr lang="lt-LT"/>
          </a:p>
        </p:txBody>
      </p:sp>
      <p:sp>
        <p:nvSpPr>
          <p:cNvPr id="7" name="Slide Number Placeholder 6">
            <a:extLst>
              <a:ext uri="{FF2B5EF4-FFF2-40B4-BE49-F238E27FC236}">
                <a16:creationId xmlns:a16="http://schemas.microsoft.com/office/drawing/2014/main" id="{2658AAB5-B577-7BD4-93BC-5FB76F375E62}"/>
              </a:ext>
            </a:extLst>
          </p:cNvPr>
          <p:cNvSpPr>
            <a:spLocks noGrp="1"/>
          </p:cNvSpPr>
          <p:nvPr>
            <p:ph type="sldNum" sz="quarter" idx="12"/>
          </p:nvPr>
        </p:nvSpPr>
        <p:spPr/>
        <p:txBody>
          <a:bodyPr/>
          <a:lstStyle/>
          <a:p>
            <a:fld id="{DF50E6B1-DA4C-49E2-B22F-5FFAFFFBD7CD}" type="slidenum">
              <a:rPr lang="lt-LT" smtClean="0"/>
              <a:t>‹#›</a:t>
            </a:fld>
            <a:endParaRPr lang="lt-LT"/>
          </a:p>
        </p:txBody>
      </p:sp>
    </p:spTree>
    <p:extLst>
      <p:ext uri="{BB962C8B-B14F-4D97-AF65-F5344CB8AC3E}">
        <p14:creationId xmlns:p14="http://schemas.microsoft.com/office/powerpoint/2010/main" val="15081612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D2B9C1B-341B-0ACB-10FB-E410DE0CDA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t-LT"/>
          </a:p>
        </p:txBody>
      </p:sp>
      <p:sp>
        <p:nvSpPr>
          <p:cNvPr id="3" name="Text Placeholder 2">
            <a:extLst>
              <a:ext uri="{FF2B5EF4-FFF2-40B4-BE49-F238E27FC236}">
                <a16:creationId xmlns:a16="http://schemas.microsoft.com/office/drawing/2014/main" id="{79D3BAAB-4AF9-30F4-9FE6-F6F5D6DD587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t-LT"/>
          </a:p>
        </p:txBody>
      </p:sp>
      <p:sp>
        <p:nvSpPr>
          <p:cNvPr id="4" name="Date Placeholder 3">
            <a:extLst>
              <a:ext uri="{FF2B5EF4-FFF2-40B4-BE49-F238E27FC236}">
                <a16:creationId xmlns:a16="http://schemas.microsoft.com/office/drawing/2014/main" id="{9289E97A-6C51-9246-47EE-AEA47EDA1A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822666-4D8C-4A61-AAC8-A6B27CDA18FF}" type="datetimeFigureOut">
              <a:rPr lang="lt-LT" smtClean="0"/>
              <a:t>2024-09-16</a:t>
            </a:fld>
            <a:endParaRPr lang="lt-LT"/>
          </a:p>
        </p:txBody>
      </p:sp>
      <p:sp>
        <p:nvSpPr>
          <p:cNvPr id="5" name="Footer Placeholder 4">
            <a:extLst>
              <a:ext uri="{FF2B5EF4-FFF2-40B4-BE49-F238E27FC236}">
                <a16:creationId xmlns:a16="http://schemas.microsoft.com/office/drawing/2014/main" id="{CE5A88D9-326F-4FA4-DDE9-AAFB2220877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lide Number Placeholder 5">
            <a:extLst>
              <a:ext uri="{FF2B5EF4-FFF2-40B4-BE49-F238E27FC236}">
                <a16:creationId xmlns:a16="http://schemas.microsoft.com/office/drawing/2014/main" id="{1E44D131-4F42-49A1-BC48-D7820A5E8C4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0E6B1-DA4C-49E2-B22F-5FFAFFFBD7CD}" type="slidenum">
              <a:rPr lang="lt-LT" smtClean="0"/>
              <a:t>‹#›</a:t>
            </a:fld>
            <a:endParaRPr lang="lt-LT"/>
          </a:p>
        </p:txBody>
      </p:sp>
    </p:spTree>
    <p:extLst>
      <p:ext uri="{BB962C8B-B14F-4D97-AF65-F5344CB8AC3E}">
        <p14:creationId xmlns:p14="http://schemas.microsoft.com/office/powerpoint/2010/main" val="25817093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avadinimo vietos rezervavimo ženklas 1">
            <a:extLst>
              <a:ext uri="{FF2B5EF4-FFF2-40B4-BE49-F238E27FC236}">
                <a16:creationId xmlns:a16="http://schemas.microsoft.com/office/drawing/2014/main" id="{66DE36B5-3DCE-194C-5E4C-E209511528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lt-LT"/>
              <a:t>Spustelėję redaguokite stilių</a:t>
            </a:r>
          </a:p>
        </p:txBody>
      </p:sp>
      <p:sp>
        <p:nvSpPr>
          <p:cNvPr id="3" name="Teksto vietos rezervavimo ženklas 2">
            <a:extLst>
              <a:ext uri="{FF2B5EF4-FFF2-40B4-BE49-F238E27FC236}">
                <a16:creationId xmlns:a16="http://schemas.microsoft.com/office/drawing/2014/main" id="{E7133D99-49A0-DE3E-1F63-64E2CD22166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p>
        </p:txBody>
      </p:sp>
      <p:sp>
        <p:nvSpPr>
          <p:cNvPr id="4" name="Datos vietos rezervavimo ženklas 3">
            <a:extLst>
              <a:ext uri="{FF2B5EF4-FFF2-40B4-BE49-F238E27FC236}">
                <a16:creationId xmlns:a16="http://schemas.microsoft.com/office/drawing/2014/main" id="{2115F889-D1DE-9ACF-66E9-AA49F3A25E3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F55589-41B2-4568-B2A8-ADC256635004}" type="datetimeFigureOut">
              <a:rPr lang="lt-LT" smtClean="0"/>
              <a:t>2024-09-16</a:t>
            </a:fld>
            <a:endParaRPr lang="lt-LT"/>
          </a:p>
        </p:txBody>
      </p:sp>
      <p:sp>
        <p:nvSpPr>
          <p:cNvPr id="5" name="Poraštės vietos rezervavimo ženklas 4">
            <a:extLst>
              <a:ext uri="{FF2B5EF4-FFF2-40B4-BE49-F238E27FC236}">
                <a16:creationId xmlns:a16="http://schemas.microsoft.com/office/drawing/2014/main" id="{33C28D95-2159-B61E-6D3F-4C2DF8CAD5D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lt-LT"/>
          </a:p>
        </p:txBody>
      </p:sp>
      <p:sp>
        <p:nvSpPr>
          <p:cNvPr id="6" name="Skaidrės numerio vietos rezervavimo ženklas 5">
            <a:extLst>
              <a:ext uri="{FF2B5EF4-FFF2-40B4-BE49-F238E27FC236}">
                <a16:creationId xmlns:a16="http://schemas.microsoft.com/office/drawing/2014/main" id="{A8AFEAB6-1E7C-0926-975C-FF33F22F07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7BFE95-CB9B-48B9-B3AD-4598A9346AF5}" type="slidenum">
              <a:rPr lang="lt-LT" smtClean="0"/>
              <a:t>‹#›</a:t>
            </a:fld>
            <a:endParaRPr lang="lt-LT"/>
          </a:p>
        </p:txBody>
      </p:sp>
    </p:spTree>
    <p:extLst>
      <p:ext uri="{BB962C8B-B14F-4D97-AF65-F5344CB8AC3E}">
        <p14:creationId xmlns:p14="http://schemas.microsoft.com/office/powerpoint/2010/main" val="40912268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t-L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5.png"/><Relationship Id="rId18" Type="http://schemas.openxmlformats.org/officeDocument/2006/relationships/image" Target="../media/image160.png"/><Relationship Id="rId3" Type="http://schemas.openxmlformats.org/officeDocument/2006/relationships/image" Target="../media/image145.png"/><Relationship Id="rId7" Type="http://schemas.openxmlformats.org/officeDocument/2006/relationships/image" Target="../media/image149.png"/><Relationship Id="rId12" Type="http://schemas.openxmlformats.org/officeDocument/2006/relationships/image" Target="../media/image154.png"/><Relationship Id="rId17" Type="http://schemas.openxmlformats.org/officeDocument/2006/relationships/image" Target="../media/image159.png"/><Relationship Id="rId2" Type="http://schemas.openxmlformats.org/officeDocument/2006/relationships/image" Target="../media/image144.png"/><Relationship Id="rId16" Type="http://schemas.openxmlformats.org/officeDocument/2006/relationships/image" Target="../media/image158.png"/><Relationship Id="rId1" Type="http://schemas.openxmlformats.org/officeDocument/2006/relationships/slideLayout" Target="../slideLayouts/slideLayout2.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5" Type="http://schemas.openxmlformats.org/officeDocument/2006/relationships/image" Target="../media/image15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 Id="rId14" Type="http://schemas.openxmlformats.org/officeDocument/2006/relationships/image" Target="../media/image156.png"/></Relationships>
</file>

<file path=ppt/slides/_rels/slide101.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2.png"/><Relationship Id="rId7" Type="http://schemas.openxmlformats.org/officeDocument/2006/relationships/image" Target="../media/image166.png"/><Relationship Id="rId2" Type="http://schemas.openxmlformats.org/officeDocument/2006/relationships/image" Target="../media/image161.png"/><Relationship Id="rId1" Type="http://schemas.openxmlformats.org/officeDocument/2006/relationships/slideLayout" Target="../slideLayouts/slideLayout2.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102.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69.png"/><Relationship Id="rId7" Type="http://schemas.openxmlformats.org/officeDocument/2006/relationships/image" Target="../media/image173.png"/><Relationship Id="rId2" Type="http://schemas.openxmlformats.org/officeDocument/2006/relationships/image" Target="../media/image168.png"/><Relationship Id="rId1" Type="http://schemas.openxmlformats.org/officeDocument/2006/relationships/slideLayout" Target="../slideLayouts/slideLayout2.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png"/></Relationships>
</file>

<file path=ppt/slides/_rels/slide103.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176.png"/><Relationship Id="rId7" Type="http://schemas.openxmlformats.org/officeDocument/2006/relationships/image" Target="../media/image180.png"/><Relationship Id="rId2" Type="http://schemas.openxmlformats.org/officeDocument/2006/relationships/image" Target="../media/image175.png"/><Relationship Id="rId1" Type="http://schemas.openxmlformats.org/officeDocument/2006/relationships/slideLayout" Target="../slideLayouts/slideLayout2.xml"/><Relationship Id="rId6" Type="http://schemas.openxmlformats.org/officeDocument/2006/relationships/image" Target="../media/image179.png"/><Relationship Id="rId5" Type="http://schemas.openxmlformats.org/officeDocument/2006/relationships/image" Target="../media/image178.png"/><Relationship Id="rId4" Type="http://schemas.openxmlformats.org/officeDocument/2006/relationships/image" Target="../media/image177.png"/></Relationships>
</file>

<file path=ppt/slides/_rels/slide10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svg"/><Relationship Id="rId2" Type="http://schemas.openxmlformats.org/officeDocument/2006/relationships/image" Target="../media/image182.gi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svg"/><Relationship Id="rId4" Type="http://schemas.openxmlformats.org/officeDocument/2006/relationships/image" Target="../media/image2.png"/><Relationship Id="rId9" Type="http://schemas.openxmlformats.org/officeDocument/2006/relationships/image" Target="../media/image7.svg"/></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3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wav"/><Relationship Id="rId1" Type="http://schemas.openxmlformats.org/officeDocument/2006/relationships/audio" Target="NULL" TargetMode="External"/><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microsoft.com/office/2007/relationships/media" Target="../media/media4.wav"/><Relationship Id="rId7"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audio" Target="../media/media5.wav"/><Relationship Id="rId5" Type="http://schemas.microsoft.com/office/2007/relationships/media" Target="../media/media5.wav"/><Relationship Id="rId10" Type="http://schemas.openxmlformats.org/officeDocument/2006/relationships/image" Target="../media/image41.png"/><Relationship Id="rId4" Type="http://schemas.openxmlformats.org/officeDocument/2006/relationships/audio" Target="../media/media4.wav"/><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audio" Target="../media/media9.wav"/><Relationship Id="rId13" Type="http://schemas.openxmlformats.org/officeDocument/2006/relationships/image" Target="../media/image45.png"/><Relationship Id="rId3" Type="http://schemas.microsoft.com/office/2007/relationships/media" Target="../media/media7.wav"/><Relationship Id="rId7" Type="http://schemas.microsoft.com/office/2007/relationships/media" Target="../media/media9.wav"/><Relationship Id="rId12" Type="http://schemas.openxmlformats.org/officeDocument/2006/relationships/image" Target="../media/image44.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audio" Target="../media/media8.wav"/><Relationship Id="rId11" Type="http://schemas.openxmlformats.org/officeDocument/2006/relationships/image" Target="../media/image43.png"/><Relationship Id="rId5" Type="http://schemas.microsoft.com/office/2007/relationships/media" Target="../media/media8.wav"/><Relationship Id="rId10" Type="http://schemas.openxmlformats.org/officeDocument/2006/relationships/image" Target="../media/image42.png"/><Relationship Id="rId4" Type="http://schemas.openxmlformats.org/officeDocument/2006/relationships/audio" Target="../media/media7.wav"/><Relationship Id="rId9"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lt72.lt/"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lt72.lt/telefono-nustatymai-aktyvinti-perspejimo-funkcija-telefonuose-kad-gautumete-perspejimo-pranesimus/" TargetMode="External"/><Relationship Id="rId2" Type="http://schemas.openxmlformats.org/officeDocument/2006/relationships/hyperlink" Target="http://www.lt72.lt/"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2" Type="http://schemas.openxmlformats.org/officeDocument/2006/relationships/image" Target="../media/image48.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https://rsc.lrv.lt/" TargetMode="External"/><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hyperlink" Target="https://pagd.lrv.lt/lt/" TargetMode="External"/><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hyperlink" Target="http://www.vatesi.lt/index.php?id=2" TargetMode="External"/><Relationship Id="rId2" Type="http://schemas.openxmlformats.org/officeDocument/2006/relationships/image" Target="../media/image53.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44.xml.rels><?xml version="1.0" encoding="UTF-8" standalone="yes"?>
<Relationships xmlns="http://schemas.openxmlformats.org/package/2006/relationships"><Relationship Id="rId3" Type="http://schemas.openxmlformats.org/officeDocument/2006/relationships/hyperlink" Target="https://policija.lrv.lt/" TargetMode="Externa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5.xml.rels><?xml version="1.0" encoding="UTF-8" standalone="yes"?>
<Relationships xmlns="http://schemas.openxmlformats.org/package/2006/relationships"><Relationship Id="rId3" Type="http://schemas.openxmlformats.org/officeDocument/2006/relationships/hyperlink" Target="https://sam.lrv.lt/" TargetMode="External"/><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6.xml.rels><?xml version="1.0" encoding="UTF-8" standalone="yes"?>
<Relationships xmlns="http://schemas.openxmlformats.org/package/2006/relationships"><Relationship Id="rId3" Type="http://schemas.openxmlformats.org/officeDocument/2006/relationships/hyperlink" Target="https://kam.lt/" TargetMode="External"/><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hyperlink" Target="https://socmin.lrv.lt/" TargetMode="External"/><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48.xml.rels><?xml version="1.0" encoding="UTF-8" standalone="yes"?>
<Relationships xmlns="http://schemas.openxmlformats.org/package/2006/relationships"><Relationship Id="rId3" Type="http://schemas.openxmlformats.org/officeDocument/2006/relationships/hyperlink" Target="http://www.meteo.lt/lt" TargetMode="External"/><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lt72.lt/" TargetMode="Externa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hyperlink" Target="https://e-seimas.lrs.lt/portal/legalAct/lt/TAD/TAIS.417731/asr"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png"/><Relationship Id="rId5" Type="http://schemas.openxmlformats.org/officeDocument/2006/relationships/image" Target="../media/image70.pn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s>
</file>

<file path=ppt/slides/_rels/slide5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81.gif"/><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file:///Z:\OneDrive%20-%20UAB%20Learnkey\VPAGD-avarija-AstravoAE\Grotuvas\9kl-12kl\img\img\40.png" TargetMode="External"/><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lt72.lt/" TargetMode="Externa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hyperlink" Target="https://lt72.lt/wp-content/uploads/2022/03/Seimos-planas.pdf" TargetMode="External"/></Relationships>
</file>

<file path=ppt/slides/_rels/slide6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hyperlink" Target="https://www.google.com/maps/d/viewer?mid=1uw3lqgrSLk--WH8qFJdPSH0U4r278KE&amp;ll=55.49326083684446%2C21.74791512053801&amp;z=6" TargetMode="Externa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hyperlink" Target="http://www.lt72.lt/"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image" Target="../media/image109.png"/><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9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9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s>
</file>

<file path=ppt/slides/_rels/slide9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image" Target="../media/image130.png"/><Relationship Id="rId1" Type="http://schemas.openxmlformats.org/officeDocument/2006/relationships/slideLayout" Target="../slideLayouts/slideLayout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99.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image" Target="../media/image137.png"/><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F0CBD4-4864-61BF-97E1-92B405E576A3}"/>
              </a:ext>
            </a:extLst>
          </p:cNvPr>
          <p:cNvSpPr>
            <a:spLocks noGrp="1"/>
          </p:cNvSpPr>
          <p:nvPr>
            <p:ph type="title"/>
          </p:nvPr>
        </p:nvSpPr>
        <p:spPr>
          <a:xfrm>
            <a:off x="831850" y="1710581"/>
            <a:ext cx="10515600" cy="1851643"/>
          </a:xfrm>
        </p:spPr>
        <p:txBody>
          <a:bodyPr/>
          <a:lstStyle/>
          <a:p>
            <a:r>
              <a:rPr lang="lt-LT" dirty="0"/>
              <a:t>Mokomoji medžiaga 9-12 klasių mokiniams</a:t>
            </a:r>
          </a:p>
        </p:txBody>
      </p:sp>
      <p:sp>
        <p:nvSpPr>
          <p:cNvPr id="3" name="Text Placeholder 2">
            <a:extLst>
              <a:ext uri="{FF2B5EF4-FFF2-40B4-BE49-F238E27FC236}">
                <a16:creationId xmlns:a16="http://schemas.microsoft.com/office/drawing/2014/main" id="{82273AD6-98A0-6479-6DA6-E143BDE450CF}"/>
              </a:ext>
            </a:extLst>
          </p:cNvPr>
          <p:cNvSpPr>
            <a:spLocks noGrp="1"/>
          </p:cNvSpPr>
          <p:nvPr>
            <p:ph type="body" idx="1"/>
          </p:nvPr>
        </p:nvSpPr>
        <p:spPr>
          <a:xfrm>
            <a:off x="831850" y="3589212"/>
            <a:ext cx="10515600" cy="945489"/>
          </a:xfrm>
        </p:spPr>
        <p:txBody>
          <a:bodyPr/>
          <a:lstStyle/>
          <a:p>
            <a:r>
              <a:rPr lang="en-US" dirty="0"/>
              <a:t> </a:t>
            </a:r>
            <a:r>
              <a:rPr lang="lt-LT" dirty="0"/>
              <a:t>9-12 klasės</a:t>
            </a:r>
          </a:p>
        </p:txBody>
      </p:sp>
      <p:grpSp>
        <p:nvGrpSpPr>
          <p:cNvPr id="17" name="Group 16">
            <a:extLst>
              <a:ext uri="{FF2B5EF4-FFF2-40B4-BE49-F238E27FC236}">
                <a16:creationId xmlns:a16="http://schemas.microsoft.com/office/drawing/2014/main" id="{EF39B1FB-3117-45AB-7070-1F38D5986F3D}"/>
              </a:ext>
            </a:extLst>
          </p:cNvPr>
          <p:cNvGrpSpPr/>
          <p:nvPr/>
        </p:nvGrpSpPr>
        <p:grpSpPr>
          <a:xfrm>
            <a:off x="1009139" y="4633193"/>
            <a:ext cx="10385667" cy="1575785"/>
            <a:chOff x="1009139" y="4796695"/>
            <a:chExt cx="10385667" cy="1575785"/>
          </a:xfrm>
        </p:grpSpPr>
        <p:pic>
          <p:nvPicPr>
            <p:cNvPr id="5" name="Picture 4" descr="A red and white emblem with an axe and a red shield&#10;&#10;Description automatically generated">
              <a:extLst>
                <a:ext uri="{FF2B5EF4-FFF2-40B4-BE49-F238E27FC236}">
                  <a16:creationId xmlns:a16="http://schemas.microsoft.com/office/drawing/2014/main" id="{839678F5-9B1D-8852-E4A4-698E72E988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44296" y="4796695"/>
              <a:ext cx="1706398" cy="1575785"/>
            </a:xfrm>
            <a:prstGeom prst="rect">
              <a:avLst/>
            </a:prstGeom>
          </p:spPr>
        </p:pic>
        <p:pic>
          <p:nvPicPr>
            <p:cNvPr id="7" name="Graphic 6">
              <a:extLst>
                <a:ext uri="{FF2B5EF4-FFF2-40B4-BE49-F238E27FC236}">
                  <a16:creationId xmlns:a16="http://schemas.microsoft.com/office/drawing/2014/main" id="{BF106240-06C2-D562-E4D7-0580F873569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9139" y="4904451"/>
              <a:ext cx="1078836" cy="1360272"/>
            </a:xfrm>
            <a:prstGeom prst="rect">
              <a:avLst/>
            </a:prstGeom>
          </p:spPr>
        </p:pic>
        <p:pic>
          <p:nvPicPr>
            <p:cNvPr id="10" name="Graphic 9">
              <a:extLst>
                <a:ext uri="{FF2B5EF4-FFF2-40B4-BE49-F238E27FC236}">
                  <a16:creationId xmlns:a16="http://schemas.microsoft.com/office/drawing/2014/main" id="{7B8A6868-93B3-8732-1FFB-5D0751FD5B3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507015" y="4942837"/>
              <a:ext cx="1145277" cy="1283500"/>
            </a:xfrm>
            <a:prstGeom prst="rect">
              <a:avLst/>
            </a:prstGeom>
          </p:spPr>
        </p:pic>
        <p:pic>
          <p:nvPicPr>
            <p:cNvPr id="14" name="Graphic 13">
              <a:extLst>
                <a:ext uri="{FF2B5EF4-FFF2-40B4-BE49-F238E27FC236}">
                  <a16:creationId xmlns:a16="http://schemas.microsoft.com/office/drawing/2014/main" id="{8C6E6D50-38D6-03B7-D5F1-553E428427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508614" y="5195968"/>
              <a:ext cx="3886192" cy="777238"/>
            </a:xfrm>
            <a:prstGeom prst="rect">
              <a:avLst/>
            </a:prstGeom>
          </p:spPr>
        </p:pic>
      </p:grpSp>
    </p:spTree>
    <p:extLst>
      <p:ext uri="{BB962C8B-B14F-4D97-AF65-F5344CB8AC3E}">
        <p14:creationId xmlns:p14="http://schemas.microsoft.com/office/powerpoint/2010/main" val="6512791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t>Pirmieji veiksmai: </a:t>
            </a:r>
          </a:p>
          <a:p>
            <a:pPr marL="0" indent="0">
              <a:buNone/>
            </a:pPr>
            <a:r>
              <a:rPr lang="lt-LT" sz="2400" dirty="0"/>
              <a:t>Branduolinės ar radiologinės avarijos atveju nedelsiant reikia uždaryti visus langus, orlaides, duris, dūmtraukius, ventiliacijos kanalus. Būtina išjungti vėdinimo, oro tiekimo, kondicionavimo ir šildymo sistemas, kurios naudoja išorės orą, uždaryti židinio sklendes.</a:t>
            </a:r>
            <a:endParaRPr lang="lt-LT" sz="2400" b="1"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8" name="Title 1">
            <a:extLst>
              <a:ext uri="{FF2B5EF4-FFF2-40B4-BE49-F238E27FC236}">
                <a16:creationId xmlns:a16="http://schemas.microsoft.com/office/drawing/2014/main" id="{6840F422-5ABE-0BCC-0B78-4B88E1DBBD7D}"/>
              </a:ext>
            </a:extLst>
          </p:cNvPr>
          <p:cNvSpPr>
            <a:spLocks noGrp="1"/>
          </p:cNvSpPr>
          <p:nvPr>
            <p:ph type="title"/>
          </p:nvPr>
        </p:nvSpPr>
        <p:spPr>
          <a:xfrm>
            <a:off x="761801" y="192948"/>
            <a:ext cx="10591999" cy="1333848"/>
          </a:xfrm>
        </p:spPr>
        <p:txBody>
          <a:bodyPr>
            <a:normAutofit/>
          </a:bodyPr>
          <a:lstStyle/>
          <a:p>
            <a:pPr algn="ctr"/>
            <a:r>
              <a:rPr lang="lt-LT" b="1" dirty="0"/>
              <a:t>Gyventojų apsaugomieji veiksmai įvykus branduolinei avarijai</a:t>
            </a:r>
            <a:endParaRPr lang="lt-LT" sz="4000" dirty="0"/>
          </a:p>
        </p:txBody>
      </p:sp>
    </p:spTree>
    <p:extLst>
      <p:ext uri="{BB962C8B-B14F-4D97-AF65-F5344CB8AC3E}">
        <p14:creationId xmlns:p14="http://schemas.microsoft.com/office/powerpoint/2010/main" val="341839013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veikslėlis 14" descr="Paveikslėlis, kuriame yra tekstas, Šriftas, ekrano kopija, Grafika&#10;&#10;Automatiškai sugeneruotas aprašymas">
            <a:extLst>
              <a:ext uri="{FF2B5EF4-FFF2-40B4-BE49-F238E27FC236}">
                <a16:creationId xmlns:a16="http://schemas.microsoft.com/office/drawing/2014/main" id="{12A7039F-A600-F58C-5BF9-0833499659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80440" y="4103068"/>
            <a:ext cx="2223006" cy="2337332"/>
          </a:xfrm>
          <a:prstGeom prst="rect">
            <a:avLst/>
          </a:prstGeom>
        </p:spPr>
      </p:pic>
      <p:pic>
        <p:nvPicPr>
          <p:cNvPr id="3" name="Paveikslėlis 2" descr="Paveikslėlis, kuriame yra tekstas, liniuotė&#10;&#10;Automatiškai sugeneruotas aprašymas">
            <a:extLst>
              <a:ext uri="{FF2B5EF4-FFF2-40B4-BE49-F238E27FC236}">
                <a16:creationId xmlns:a16="http://schemas.microsoft.com/office/drawing/2014/main" id="{D8015130-67CD-6BD1-97A0-E2418ABC271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7" name="Paveikslėlis 16" descr="Paveikslėlis, kuriame yra tekstas, ekrano kopija, Šriftas, Grafika&#10;&#10;Automatiškai sugeneruotas aprašymas">
            <a:extLst>
              <a:ext uri="{FF2B5EF4-FFF2-40B4-BE49-F238E27FC236}">
                <a16:creationId xmlns:a16="http://schemas.microsoft.com/office/drawing/2014/main" id="{F235F7ED-3A2F-6660-A750-3BCC10FBAE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2897" y="4133827"/>
            <a:ext cx="2200508" cy="2318281"/>
          </a:xfrm>
          <a:prstGeom prst="rect">
            <a:avLst/>
          </a:prstGeom>
        </p:spPr>
      </p:pic>
      <p:pic>
        <p:nvPicPr>
          <p:cNvPr id="9" name="Paveikslėlis 8" descr="Paveikslėlis, kuriame yra tekstas, laikrodis, ekrano kopija, Šriftas&#10;&#10;Automatiškai sugeneruotas aprašymas">
            <a:extLst>
              <a:ext uri="{FF2B5EF4-FFF2-40B4-BE49-F238E27FC236}">
                <a16:creationId xmlns:a16="http://schemas.microsoft.com/office/drawing/2014/main" id="{82805F1A-42FF-7FBD-ED79-26A8C0B51E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93643" y="4103068"/>
            <a:ext cx="2223006" cy="2341983"/>
          </a:xfrm>
          <a:prstGeom prst="rect">
            <a:avLst/>
          </a:prstGeom>
        </p:spPr>
      </p:pic>
      <p:pic>
        <p:nvPicPr>
          <p:cNvPr id="7" name="Paveikslėlis 6" descr="Paveikslėlis, kuriame yra tekstas, laikrodis, ekrano kopija, Šriftas&#10;&#10;Automatiškai sugeneruotas aprašymas">
            <a:extLst>
              <a:ext uri="{FF2B5EF4-FFF2-40B4-BE49-F238E27FC236}">
                <a16:creationId xmlns:a16="http://schemas.microsoft.com/office/drawing/2014/main" id="{CFC0EFBD-9B28-9E60-FBA2-29A425EEF3C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1098" y="4103068"/>
            <a:ext cx="2216655" cy="2337332"/>
          </a:xfrm>
          <a:prstGeom prst="rect">
            <a:avLst/>
          </a:prstGeom>
        </p:spPr>
      </p:pic>
      <p:pic>
        <p:nvPicPr>
          <p:cNvPr id="13" name="Paveikslėlis 12" descr="Paveikslėlis, kuriame yra tekstas, transporto priemonė, Sausumos transporto priemonė, Transporto rūšis&#10;&#10;Automatiškai sugeneruotas aprašymas">
            <a:extLst>
              <a:ext uri="{FF2B5EF4-FFF2-40B4-BE49-F238E27FC236}">
                <a16:creationId xmlns:a16="http://schemas.microsoft.com/office/drawing/2014/main" id="{D255CC65-B549-85B4-9E3C-431922A518D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53882" y="4103068"/>
            <a:ext cx="2200508" cy="2318281"/>
          </a:xfrm>
          <a:prstGeom prst="rect">
            <a:avLst/>
          </a:prstGeom>
        </p:spPr>
      </p:pic>
      <p:pic>
        <p:nvPicPr>
          <p:cNvPr id="11" name="Paveikslėlis 10" descr="Paveikslėlis, kuriame yra tekstas, transporto priemonė, autobusas, Transporto rūšis&#10;&#10;Automatiškai sugeneruotas aprašymas">
            <a:extLst>
              <a:ext uri="{FF2B5EF4-FFF2-40B4-BE49-F238E27FC236}">
                <a16:creationId xmlns:a16="http://schemas.microsoft.com/office/drawing/2014/main" id="{B31B898B-0368-F295-E040-D16CE11571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45290" y="4103068"/>
            <a:ext cx="2216655" cy="2337332"/>
          </a:xfrm>
          <a:prstGeom prst="rect">
            <a:avLst/>
          </a:prstGeom>
        </p:spPr>
      </p:pic>
      <p:pic>
        <p:nvPicPr>
          <p:cNvPr id="21" name="Paveikslėlis 20" descr="Paveikslėlis, kuriame yra tekstas, ekrano kopija, Šriftas, Grafika&#10;&#10;Automatiškai sugeneruotas aprašymas">
            <a:extLst>
              <a:ext uri="{FF2B5EF4-FFF2-40B4-BE49-F238E27FC236}">
                <a16:creationId xmlns:a16="http://schemas.microsoft.com/office/drawing/2014/main" id="{2028940F-D9A7-5502-2A23-55894C2236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47827" y="4103068"/>
            <a:ext cx="2218591" cy="2337332"/>
          </a:xfrm>
          <a:prstGeom prst="rect">
            <a:avLst/>
          </a:prstGeom>
        </p:spPr>
      </p:pic>
      <p:pic>
        <p:nvPicPr>
          <p:cNvPr id="19" name="Paveikslėlis 18" descr="Paveikslėlis, kuriame yra tekstas, Šriftas, ekrano kopija, Grafika&#10;&#10;Automatiškai sugeneruotas aprašymas">
            <a:extLst>
              <a:ext uri="{FF2B5EF4-FFF2-40B4-BE49-F238E27FC236}">
                <a16:creationId xmlns:a16="http://schemas.microsoft.com/office/drawing/2014/main" id="{00B33EF4-3962-F5BA-9B46-467027F3A0C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839151" y="4103068"/>
            <a:ext cx="2223006" cy="2337332"/>
          </a:xfrm>
          <a:prstGeom prst="rect">
            <a:avLst/>
          </a:prstGeom>
        </p:spPr>
      </p:pic>
      <p:pic>
        <p:nvPicPr>
          <p:cNvPr id="25" name="Paveikslėlis 24" descr="Paveikslėlis, kuriame yra tekstas, ekrano kopija, Šriftas, Grafika&#10;&#10;Automatiškai sugeneruotas aprašymas">
            <a:extLst>
              <a:ext uri="{FF2B5EF4-FFF2-40B4-BE49-F238E27FC236}">
                <a16:creationId xmlns:a16="http://schemas.microsoft.com/office/drawing/2014/main" id="{84EAEA53-A70E-8DC3-368D-B09735F4B60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812237" y="1586266"/>
            <a:ext cx="2218591" cy="2337332"/>
          </a:xfrm>
          <a:prstGeom prst="rect">
            <a:avLst/>
          </a:prstGeom>
        </p:spPr>
      </p:pic>
      <p:pic>
        <p:nvPicPr>
          <p:cNvPr id="23" name="Paveikslėlis 22" descr="Paveikslėlis, kuriame yra tekstas, ekrano kopija, Šriftas, Grafika&#10;&#10;Automatiškai sugeneruotas aprašymas">
            <a:extLst>
              <a:ext uri="{FF2B5EF4-FFF2-40B4-BE49-F238E27FC236}">
                <a16:creationId xmlns:a16="http://schemas.microsoft.com/office/drawing/2014/main" id="{48D2E173-1133-B30C-1FE7-240327900EF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10634" y="1586266"/>
            <a:ext cx="2216655" cy="2337332"/>
          </a:xfrm>
          <a:prstGeom prst="rect">
            <a:avLst/>
          </a:prstGeom>
        </p:spPr>
      </p:pic>
      <p:pic>
        <p:nvPicPr>
          <p:cNvPr id="5" name="Paveikslėlis 4" descr="Paveikslėlis, kuriame yra tekstas, Šriftas, Grafika, ekrano kopija&#10;&#10;Automatiškai sugeneruotas aprašymas">
            <a:extLst>
              <a:ext uri="{FF2B5EF4-FFF2-40B4-BE49-F238E27FC236}">
                <a16:creationId xmlns:a16="http://schemas.microsoft.com/office/drawing/2014/main" id="{D206C98D-1E5B-CF3F-80DD-90D93067114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80735" y="1586267"/>
            <a:ext cx="2216655" cy="2335292"/>
          </a:xfrm>
          <a:prstGeom prst="rect">
            <a:avLst/>
          </a:prstGeom>
        </p:spPr>
      </p:pic>
      <p:pic>
        <p:nvPicPr>
          <p:cNvPr id="29" name="Paveikslėlis 28" descr="Paveikslėlis, kuriame yra tekstas, ekrano kopija, simbolis, dizainas&#10;&#10;Automatiškai sugeneruotas aprašymas">
            <a:extLst>
              <a:ext uri="{FF2B5EF4-FFF2-40B4-BE49-F238E27FC236}">
                <a16:creationId xmlns:a16="http://schemas.microsoft.com/office/drawing/2014/main" id="{00310FCE-A945-2351-DA3E-A9750F7B3E3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247274" y="1586266"/>
            <a:ext cx="2218591" cy="2337332"/>
          </a:xfrm>
          <a:prstGeom prst="rect">
            <a:avLst/>
          </a:prstGeom>
        </p:spPr>
      </p:pic>
      <p:pic>
        <p:nvPicPr>
          <p:cNvPr id="27" name="Paveikslėlis 26" descr="Paveikslėlis, kuriame yra tekstas, laikrodis, ekrano kopija, dizainas&#10;&#10;Automatiškai sugeneruotas aprašymas">
            <a:extLst>
              <a:ext uri="{FF2B5EF4-FFF2-40B4-BE49-F238E27FC236}">
                <a16:creationId xmlns:a16="http://schemas.microsoft.com/office/drawing/2014/main" id="{893005A6-0B19-2C14-0B28-52DCF6C164D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38939" y="1586266"/>
            <a:ext cx="2223006" cy="2337332"/>
          </a:xfrm>
          <a:prstGeom prst="rect">
            <a:avLst/>
          </a:prstGeom>
        </p:spPr>
      </p:pic>
      <p:pic>
        <p:nvPicPr>
          <p:cNvPr id="33" name="Paveikslėlis 32" descr="Paveikslėlis, kuriame yra tekstas, langas, ekrano kopija, Stačiakampis&#10;&#10;Automatiškai sugeneruotas aprašymas">
            <a:extLst>
              <a:ext uri="{FF2B5EF4-FFF2-40B4-BE49-F238E27FC236}">
                <a16:creationId xmlns:a16="http://schemas.microsoft.com/office/drawing/2014/main" id="{6EE4A4F4-EA45-3751-0D93-930630CB60AB}"/>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680440" y="1586266"/>
            <a:ext cx="2209810" cy="2328081"/>
          </a:xfrm>
          <a:prstGeom prst="rect">
            <a:avLst/>
          </a:prstGeom>
        </p:spPr>
      </p:pic>
      <p:pic>
        <p:nvPicPr>
          <p:cNvPr id="31" name="Paveikslėlis 30" descr="Paveikslėlis, kuriame yra tekstas, langas, ekrano kopija, Stačiakampis&#10;&#10;Automatiškai sugeneruotas aprašymas">
            <a:extLst>
              <a:ext uri="{FF2B5EF4-FFF2-40B4-BE49-F238E27FC236}">
                <a16:creationId xmlns:a16="http://schemas.microsoft.com/office/drawing/2014/main" id="{728126D8-8263-17A3-8220-7CA5B4F24D03}"/>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673594" y="1586266"/>
            <a:ext cx="2223006" cy="2337332"/>
          </a:xfrm>
          <a:prstGeom prst="rect">
            <a:avLst/>
          </a:prstGeom>
        </p:spPr>
      </p:pic>
      <p:pic>
        <p:nvPicPr>
          <p:cNvPr id="35" name="Paveikslėlis 34" descr="Paveikslėlis, kuriame yra tekstas, Šriftas, Grafika, ekrano kopija&#10;&#10;Automatiškai sugeneruotas aprašymas">
            <a:extLst>
              <a:ext uri="{FF2B5EF4-FFF2-40B4-BE49-F238E27FC236}">
                <a16:creationId xmlns:a16="http://schemas.microsoft.com/office/drawing/2014/main" id="{7785B649-57A8-387F-2F04-1D1FD788364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375978" y="1586266"/>
            <a:ext cx="2223006" cy="2337332"/>
          </a:xfrm>
          <a:prstGeom prst="rect">
            <a:avLst/>
          </a:prstGeom>
        </p:spPr>
      </p:pic>
      <p:pic>
        <p:nvPicPr>
          <p:cNvPr id="37" name="Paveikslėlis 36" descr="Paveikslėlis, kuriame yra tekstas, Šriftas, ekrano kopija, Grafika&#10;&#10;Automatiškai sugeneruotas aprašymas">
            <a:extLst>
              <a:ext uri="{FF2B5EF4-FFF2-40B4-BE49-F238E27FC236}">
                <a16:creationId xmlns:a16="http://schemas.microsoft.com/office/drawing/2014/main" id="{6155A3BB-613B-49C6-7571-01CC6291D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71373" y="4125993"/>
            <a:ext cx="2222120" cy="2336400"/>
          </a:xfrm>
          <a:prstGeom prst="rect">
            <a:avLst/>
          </a:prstGeom>
        </p:spPr>
      </p:pic>
    </p:spTree>
    <p:extLst>
      <p:ext uri="{BB962C8B-B14F-4D97-AF65-F5344CB8AC3E}">
        <p14:creationId xmlns:p14="http://schemas.microsoft.com/office/powerpoint/2010/main" val="3716907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31"/>
                                        </p:tgtEl>
                                        <p:attrNameLst>
                                          <p:attrName>ppt_w</p:attrName>
                                        </p:attrNameLst>
                                      </p:cBhvr>
                                      <p:tavLst>
                                        <p:tav tm="0">
                                          <p:val>
                                            <p:strVal val="ppt_w"/>
                                          </p:val>
                                        </p:tav>
                                        <p:tav tm="100000">
                                          <p:val>
                                            <p:fltVal val="0"/>
                                          </p:val>
                                        </p:tav>
                                      </p:tavLst>
                                    </p:anim>
                                    <p:anim calcmode="lin" valueType="num">
                                      <p:cBhvr>
                                        <p:cTn id="7" dur="500"/>
                                        <p:tgtEl>
                                          <p:spTgt spid="31"/>
                                        </p:tgtEl>
                                        <p:attrNameLst>
                                          <p:attrName>ppt_h</p:attrName>
                                        </p:attrNameLst>
                                      </p:cBhvr>
                                      <p:tavLst>
                                        <p:tav tm="0">
                                          <p:val>
                                            <p:strVal val="ppt_h"/>
                                          </p:val>
                                        </p:tav>
                                        <p:tav tm="100000">
                                          <p:val>
                                            <p:strVal val="ppt_h"/>
                                          </p:val>
                                        </p:tav>
                                      </p:tavLst>
                                    </p:anim>
                                    <p:set>
                                      <p:cBhvr>
                                        <p:cTn id="8" dur="1" fill="hold">
                                          <p:stCondLst>
                                            <p:cond delay="499"/>
                                          </p:stCondLst>
                                        </p:cTn>
                                        <p:tgtEl>
                                          <p:spTgt spid="31"/>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1"/>
                  </p:tgtEl>
                </p:cond>
              </p:nextCondLst>
            </p:seq>
            <p:seq concurrent="1" nextAc="seek">
              <p:cTn id="14" restart="whenNotActive" fill="hold" evtFilter="cancelBubble" nodeType="interactiveSeq">
                <p:stCondLst>
                  <p:cond evt="onClick" delay="0">
                    <p:tgtEl>
                      <p:spTgt spid="27"/>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27"/>
                                        </p:tgtEl>
                                        <p:attrNameLst>
                                          <p:attrName>ppt_w</p:attrName>
                                        </p:attrNameLst>
                                      </p:cBhvr>
                                      <p:tavLst>
                                        <p:tav tm="0">
                                          <p:val>
                                            <p:strVal val="ppt_w"/>
                                          </p:val>
                                        </p:tav>
                                        <p:tav tm="100000">
                                          <p:val>
                                            <p:fltVal val="0"/>
                                          </p:val>
                                        </p:tav>
                                      </p:tavLst>
                                    </p:anim>
                                    <p:anim calcmode="lin" valueType="num">
                                      <p:cBhvr>
                                        <p:cTn id="19" dur="500"/>
                                        <p:tgtEl>
                                          <p:spTgt spid="27"/>
                                        </p:tgtEl>
                                        <p:attrNameLst>
                                          <p:attrName>ppt_h</p:attrName>
                                        </p:attrNameLst>
                                      </p:cBhvr>
                                      <p:tavLst>
                                        <p:tav tm="0">
                                          <p:val>
                                            <p:strVal val="ppt_h"/>
                                          </p:val>
                                        </p:tav>
                                        <p:tav tm="100000">
                                          <p:val>
                                            <p:strVal val="ppt_h"/>
                                          </p:val>
                                        </p:tav>
                                      </p:tavLst>
                                    </p:anim>
                                    <p:set>
                                      <p:cBhvr>
                                        <p:cTn id="20" dur="1" fill="hold">
                                          <p:stCondLst>
                                            <p:cond delay="499"/>
                                          </p:stCondLst>
                                        </p:cTn>
                                        <p:tgtEl>
                                          <p:spTgt spid="27"/>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ppt_w</p:attrName>
                                        </p:attrNameLst>
                                      </p:cBhvr>
                                      <p:tavLst>
                                        <p:tav tm="0">
                                          <p:val>
                                            <p:fltVal val="0"/>
                                          </p:val>
                                        </p:tav>
                                        <p:tav tm="100000">
                                          <p:val>
                                            <p:strVal val="#ppt_w"/>
                                          </p:val>
                                        </p:tav>
                                      </p:tavLst>
                                    </p:anim>
                                    <p:anim calcmode="lin" valueType="num">
                                      <p:cBhvr>
                                        <p:cTn id="25" dur="5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7"/>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23"/>
                                        </p:tgtEl>
                                        <p:attrNameLst>
                                          <p:attrName>ppt_w</p:attrName>
                                        </p:attrNameLst>
                                      </p:cBhvr>
                                      <p:tavLst>
                                        <p:tav tm="0">
                                          <p:val>
                                            <p:strVal val="ppt_w"/>
                                          </p:val>
                                        </p:tav>
                                        <p:tav tm="100000">
                                          <p:val>
                                            <p:fltVal val="0"/>
                                          </p:val>
                                        </p:tav>
                                      </p:tavLst>
                                    </p:anim>
                                    <p:anim calcmode="lin" valueType="num">
                                      <p:cBhvr>
                                        <p:cTn id="31" dur="500"/>
                                        <p:tgtEl>
                                          <p:spTgt spid="23"/>
                                        </p:tgtEl>
                                        <p:attrNameLst>
                                          <p:attrName>ppt_h</p:attrName>
                                        </p:attrNameLst>
                                      </p:cBhvr>
                                      <p:tavLst>
                                        <p:tav tm="0">
                                          <p:val>
                                            <p:strVal val="ppt_h"/>
                                          </p:val>
                                        </p:tav>
                                        <p:tav tm="100000">
                                          <p:val>
                                            <p:strVal val="ppt_h"/>
                                          </p:val>
                                        </p:tav>
                                      </p:tavLst>
                                    </p:anim>
                                    <p:set>
                                      <p:cBhvr>
                                        <p:cTn id="32" dur="1" fill="hold">
                                          <p:stCondLst>
                                            <p:cond delay="499"/>
                                          </p:stCondLst>
                                        </p:cTn>
                                        <p:tgtEl>
                                          <p:spTgt spid="23"/>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p:cTn id="36" dur="500" fill="hold"/>
                                        <p:tgtEl>
                                          <p:spTgt spid="25"/>
                                        </p:tgtEl>
                                        <p:attrNameLst>
                                          <p:attrName>ppt_w</p:attrName>
                                        </p:attrNameLst>
                                      </p:cBhvr>
                                      <p:tavLst>
                                        <p:tav tm="0">
                                          <p:val>
                                            <p:fltVal val="0"/>
                                          </p:val>
                                        </p:tav>
                                        <p:tav tm="100000">
                                          <p:val>
                                            <p:strVal val="#ppt_w"/>
                                          </p:val>
                                        </p:tav>
                                      </p:tavLst>
                                    </p:anim>
                                    <p:anim calcmode="lin" valueType="num">
                                      <p:cBhvr>
                                        <p:cTn id="37" dur="500" fill="hold"/>
                                        <p:tgtEl>
                                          <p:spTgt spid="2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3"/>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7" presetClass="exit" presetSubtype="10" fill="hold" nodeType="clickEffect">
                                  <p:stCondLst>
                                    <p:cond delay="0"/>
                                  </p:stCondLst>
                                  <p:childTnLst>
                                    <p:anim calcmode="lin" valueType="num">
                                      <p:cBhvr>
                                        <p:cTn id="42" dur="500"/>
                                        <p:tgtEl>
                                          <p:spTgt spid="19"/>
                                        </p:tgtEl>
                                        <p:attrNameLst>
                                          <p:attrName>ppt_w</p:attrName>
                                        </p:attrNameLst>
                                      </p:cBhvr>
                                      <p:tavLst>
                                        <p:tav tm="0">
                                          <p:val>
                                            <p:strVal val="ppt_w"/>
                                          </p:val>
                                        </p:tav>
                                        <p:tav tm="100000">
                                          <p:val>
                                            <p:fltVal val="0"/>
                                          </p:val>
                                        </p:tav>
                                      </p:tavLst>
                                    </p:anim>
                                    <p:anim calcmode="lin" valueType="num">
                                      <p:cBhvr>
                                        <p:cTn id="43" dur="500"/>
                                        <p:tgtEl>
                                          <p:spTgt spid="19"/>
                                        </p:tgtEl>
                                        <p:attrNameLst>
                                          <p:attrName>ppt_h</p:attrName>
                                        </p:attrNameLst>
                                      </p:cBhvr>
                                      <p:tavLst>
                                        <p:tav tm="0">
                                          <p:val>
                                            <p:strVal val="ppt_h"/>
                                          </p:val>
                                        </p:tav>
                                        <p:tav tm="100000">
                                          <p:val>
                                            <p:strVal val="ppt_h"/>
                                          </p:val>
                                        </p:tav>
                                      </p:tavLst>
                                    </p:anim>
                                    <p:set>
                                      <p:cBhvr>
                                        <p:cTn id="44" dur="1" fill="hold">
                                          <p:stCondLst>
                                            <p:cond delay="499"/>
                                          </p:stCondLst>
                                        </p:cTn>
                                        <p:tgtEl>
                                          <p:spTgt spid="19"/>
                                        </p:tgtEl>
                                        <p:attrNameLst>
                                          <p:attrName>style.visibility</p:attrName>
                                        </p:attrNameLst>
                                      </p:cBhvr>
                                      <p:to>
                                        <p:strVal val="hidden"/>
                                      </p:to>
                                    </p:set>
                                  </p:childTnLst>
                                </p:cTn>
                              </p:par>
                            </p:childTnLst>
                          </p:cTn>
                        </p:par>
                        <p:par>
                          <p:cTn id="45" fill="hold">
                            <p:stCondLst>
                              <p:cond delay="500"/>
                            </p:stCondLst>
                            <p:childTnLst>
                              <p:par>
                                <p:cTn id="46" presetID="17" presetClass="entr" presetSubtype="10" fill="hold" nodeType="after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50" restart="whenNotActive" fill="hold" evtFilter="cancelBubble" nodeType="interactiveSeq">
                <p:stCondLst>
                  <p:cond evt="onClick" delay="0">
                    <p:tgtEl>
                      <p:spTgt spid="11"/>
                    </p:tgtEl>
                  </p:cond>
                </p:stCondLst>
                <p:endSync evt="end" delay="0">
                  <p:rtn val="all"/>
                </p:endSync>
                <p:childTnLst>
                  <p:par>
                    <p:cTn id="51" fill="hold">
                      <p:stCondLst>
                        <p:cond delay="0"/>
                      </p:stCondLst>
                      <p:childTnLst>
                        <p:par>
                          <p:cTn id="52" fill="hold">
                            <p:stCondLst>
                              <p:cond delay="0"/>
                            </p:stCondLst>
                            <p:childTnLst>
                              <p:par>
                                <p:cTn id="53" presetID="17" presetClass="exit" presetSubtype="10" fill="hold" nodeType="clickEffect">
                                  <p:stCondLst>
                                    <p:cond delay="0"/>
                                  </p:stCondLst>
                                  <p:childTnLst>
                                    <p:anim calcmode="lin" valueType="num">
                                      <p:cBhvr>
                                        <p:cTn id="54" dur="500"/>
                                        <p:tgtEl>
                                          <p:spTgt spid="11"/>
                                        </p:tgtEl>
                                        <p:attrNameLst>
                                          <p:attrName>ppt_w</p:attrName>
                                        </p:attrNameLst>
                                      </p:cBhvr>
                                      <p:tavLst>
                                        <p:tav tm="0">
                                          <p:val>
                                            <p:strVal val="ppt_w"/>
                                          </p:val>
                                        </p:tav>
                                        <p:tav tm="100000">
                                          <p:val>
                                            <p:fltVal val="0"/>
                                          </p:val>
                                        </p:tav>
                                      </p:tavLst>
                                    </p:anim>
                                    <p:anim calcmode="lin" valueType="num">
                                      <p:cBhvr>
                                        <p:cTn id="55" dur="500"/>
                                        <p:tgtEl>
                                          <p:spTgt spid="11"/>
                                        </p:tgtEl>
                                        <p:attrNameLst>
                                          <p:attrName>ppt_h</p:attrName>
                                        </p:attrNameLst>
                                      </p:cBhvr>
                                      <p:tavLst>
                                        <p:tav tm="0">
                                          <p:val>
                                            <p:strVal val="ppt_h"/>
                                          </p:val>
                                        </p:tav>
                                        <p:tav tm="100000">
                                          <p:val>
                                            <p:strVal val="ppt_h"/>
                                          </p:val>
                                        </p:tav>
                                      </p:tavLst>
                                    </p:anim>
                                    <p:set>
                                      <p:cBhvr>
                                        <p:cTn id="56" dur="1" fill="hold">
                                          <p:stCondLst>
                                            <p:cond delay="499"/>
                                          </p:stCondLst>
                                        </p:cTn>
                                        <p:tgtEl>
                                          <p:spTgt spid="11"/>
                                        </p:tgtEl>
                                        <p:attrNameLst>
                                          <p:attrName>style.visibility</p:attrName>
                                        </p:attrNameLst>
                                      </p:cBhvr>
                                      <p:to>
                                        <p:strVal val="hidden"/>
                                      </p:to>
                                    </p:set>
                                  </p:childTnLst>
                                </p:cTn>
                              </p:par>
                            </p:childTnLst>
                          </p:cTn>
                        </p:par>
                        <p:par>
                          <p:cTn id="57" fill="hold">
                            <p:stCondLst>
                              <p:cond delay="500"/>
                            </p:stCondLst>
                            <p:childTnLst>
                              <p:par>
                                <p:cTn id="58" presetID="17" presetClass="entr" presetSubtype="10" fill="hold" nodeType="after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fltVal val="0"/>
                                          </p:val>
                                        </p:tav>
                                        <p:tav tm="100000">
                                          <p:val>
                                            <p:strVal val="#ppt_w"/>
                                          </p:val>
                                        </p:tav>
                                      </p:tavLst>
                                    </p:anim>
                                    <p:anim calcmode="lin" valueType="num">
                                      <p:cBhvr>
                                        <p:cTn id="61"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seq concurrent="1" nextAc="seek">
              <p:cTn id="62" restart="whenNotActive" fill="hold" evtFilter="cancelBubble" nodeType="interactiveSeq">
                <p:stCondLst>
                  <p:cond evt="onClick" delay="0">
                    <p:tgtEl>
                      <p:spTgt spid="7"/>
                    </p:tgtEl>
                  </p:cond>
                </p:stCondLst>
                <p:endSync evt="end" delay="0">
                  <p:rtn val="all"/>
                </p:endSync>
                <p:childTnLst>
                  <p:par>
                    <p:cTn id="63" fill="hold">
                      <p:stCondLst>
                        <p:cond delay="0"/>
                      </p:stCondLst>
                      <p:childTnLst>
                        <p:par>
                          <p:cTn id="64" fill="hold">
                            <p:stCondLst>
                              <p:cond delay="0"/>
                            </p:stCondLst>
                            <p:childTnLst>
                              <p:par>
                                <p:cTn id="65" presetID="17" presetClass="exit" presetSubtype="10" fill="hold" nodeType="clickEffect">
                                  <p:stCondLst>
                                    <p:cond delay="0"/>
                                  </p:stCondLst>
                                  <p:childTnLst>
                                    <p:anim calcmode="lin" valueType="num">
                                      <p:cBhvr>
                                        <p:cTn id="66" dur="500"/>
                                        <p:tgtEl>
                                          <p:spTgt spid="7"/>
                                        </p:tgtEl>
                                        <p:attrNameLst>
                                          <p:attrName>ppt_w</p:attrName>
                                        </p:attrNameLst>
                                      </p:cBhvr>
                                      <p:tavLst>
                                        <p:tav tm="0">
                                          <p:val>
                                            <p:strVal val="ppt_w"/>
                                          </p:val>
                                        </p:tav>
                                        <p:tav tm="100000">
                                          <p:val>
                                            <p:fltVal val="0"/>
                                          </p:val>
                                        </p:tav>
                                      </p:tavLst>
                                    </p:anim>
                                    <p:anim calcmode="lin" valueType="num">
                                      <p:cBhvr>
                                        <p:cTn id="67" dur="500"/>
                                        <p:tgtEl>
                                          <p:spTgt spid="7"/>
                                        </p:tgtEl>
                                        <p:attrNameLst>
                                          <p:attrName>ppt_h</p:attrName>
                                        </p:attrNameLst>
                                      </p:cBhvr>
                                      <p:tavLst>
                                        <p:tav tm="0">
                                          <p:val>
                                            <p:strVal val="ppt_h"/>
                                          </p:val>
                                        </p:tav>
                                        <p:tav tm="100000">
                                          <p:val>
                                            <p:strVal val="ppt_h"/>
                                          </p:val>
                                        </p:tav>
                                      </p:tavLst>
                                    </p:anim>
                                    <p:set>
                                      <p:cBhvr>
                                        <p:cTn id="68" dur="1" fill="hold">
                                          <p:stCondLst>
                                            <p:cond delay="499"/>
                                          </p:stCondLst>
                                        </p:cTn>
                                        <p:tgtEl>
                                          <p:spTgt spid="7"/>
                                        </p:tgtEl>
                                        <p:attrNameLst>
                                          <p:attrName>style.visibility</p:attrName>
                                        </p:attrNameLst>
                                      </p:cBhvr>
                                      <p:to>
                                        <p:strVal val="hidden"/>
                                      </p:to>
                                    </p:set>
                                  </p:childTnLst>
                                </p:cTn>
                              </p:par>
                            </p:childTnLst>
                          </p:cTn>
                        </p:par>
                        <p:par>
                          <p:cTn id="69" fill="hold">
                            <p:stCondLst>
                              <p:cond delay="500"/>
                            </p:stCondLst>
                            <p:childTnLst>
                              <p:par>
                                <p:cTn id="70" presetID="17" presetClass="entr" presetSubtype="10" fill="hold" nodeType="afterEffect">
                                  <p:stCondLst>
                                    <p:cond delay="0"/>
                                  </p:stCondLst>
                                  <p:childTnLst>
                                    <p:set>
                                      <p:cBhvr>
                                        <p:cTn id="71" dur="1" fill="hold">
                                          <p:stCondLst>
                                            <p:cond delay="0"/>
                                          </p:stCondLst>
                                        </p:cTn>
                                        <p:tgtEl>
                                          <p:spTgt spid="9"/>
                                        </p:tgtEl>
                                        <p:attrNameLst>
                                          <p:attrName>style.visibility</p:attrName>
                                        </p:attrNameLst>
                                      </p:cBhvr>
                                      <p:to>
                                        <p:strVal val="visible"/>
                                      </p:to>
                                    </p:set>
                                    <p:anim calcmode="lin" valueType="num">
                                      <p:cBhvr>
                                        <p:cTn id="72" dur="500" fill="hold"/>
                                        <p:tgtEl>
                                          <p:spTgt spid="9"/>
                                        </p:tgtEl>
                                        <p:attrNameLst>
                                          <p:attrName>ppt_w</p:attrName>
                                        </p:attrNameLst>
                                      </p:cBhvr>
                                      <p:tavLst>
                                        <p:tav tm="0">
                                          <p:val>
                                            <p:fltVal val="0"/>
                                          </p:val>
                                        </p:tav>
                                        <p:tav tm="100000">
                                          <p:val>
                                            <p:strVal val="#ppt_w"/>
                                          </p:val>
                                        </p:tav>
                                      </p:tavLst>
                                    </p:anim>
                                    <p:anim calcmode="lin" valueType="num">
                                      <p:cBhvr>
                                        <p:cTn id="73"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
                  </p:tgtEl>
                </p:cond>
              </p:nextCondLst>
            </p:seq>
            <p:seq concurrent="1" nextAc="seek">
              <p:cTn id="74" restart="whenNotActive" fill="hold" evtFilter="cancelBubble" nodeType="interactiveSeq">
                <p:stCondLst>
                  <p:cond evt="onClick" delay="0">
                    <p:tgtEl>
                      <p:spTgt spid="35"/>
                    </p:tgtEl>
                  </p:cond>
                </p:stCondLst>
                <p:endSync evt="end" delay="0">
                  <p:rtn val="all"/>
                </p:endSync>
                <p:childTnLst>
                  <p:par>
                    <p:cTn id="75" fill="hold">
                      <p:stCondLst>
                        <p:cond delay="0"/>
                      </p:stCondLst>
                      <p:childTnLst>
                        <p:par>
                          <p:cTn id="76" fill="hold">
                            <p:stCondLst>
                              <p:cond delay="0"/>
                            </p:stCondLst>
                            <p:childTnLst>
                              <p:par>
                                <p:cTn id="77" presetID="17" presetClass="exit" presetSubtype="10" fill="hold" nodeType="clickEffect">
                                  <p:stCondLst>
                                    <p:cond delay="0"/>
                                  </p:stCondLst>
                                  <p:childTnLst>
                                    <p:anim calcmode="lin" valueType="num">
                                      <p:cBhvr>
                                        <p:cTn id="78" dur="500"/>
                                        <p:tgtEl>
                                          <p:spTgt spid="35"/>
                                        </p:tgtEl>
                                        <p:attrNameLst>
                                          <p:attrName>ppt_w</p:attrName>
                                        </p:attrNameLst>
                                      </p:cBhvr>
                                      <p:tavLst>
                                        <p:tav tm="0">
                                          <p:val>
                                            <p:strVal val="ppt_w"/>
                                          </p:val>
                                        </p:tav>
                                        <p:tav tm="100000">
                                          <p:val>
                                            <p:fltVal val="0"/>
                                          </p:val>
                                        </p:tav>
                                      </p:tavLst>
                                    </p:anim>
                                    <p:anim calcmode="lin" valueType="num">
                                      <p:cBhvr>
                                        <p:cTn id="79" dur="500"/>
                                        <p:tgtEl>
                                          <p:spTgt spid="35"/>
                                        </p:tgtEl>
                                        <p:attrNameLst>
                                          <p:attrName>ppt_h</p:attrName>
                                        </p:attrNameLst>
                                      </p:cBhvr>
                                      <p:tavLst>
                                        <p:tav tm="0">
                                          <p:val>
                                            <p:strVal val="ppt_h"/>
                                          </p:val>
                                        </p:tav>
                                        <p:tav tm="100000">
                                          <p:val>
                                            <p:strVal val="ppt_h"/>
                                          </p:val>
                                        </p:tav>
                                      </p:tavLst>
                                    </p:anim>
                                    <p:set>
                                      <p:cBhvr>
                                        <p:cTn id="80" dur="1" fill="hold">
                                          <p:stCondLst>
                                            <p:cond delay="499"/>
                                          </p:stCondLst>
                                        </p:cTn>
                                        <p:tgtEl>
                                          <p:spTgt spid="35"/>
                                        </p:tgtEl>
                                        <p:attrNameLst>
                                          <p:attrName>style.visibility</p:attrName>
                                        </p:attrNameLst>
                                      </p:cBhvr>
                                      <p:to>
                                        <p:strVal val="hidden"/>
                                      </p:to>
                                    </p:set>
                                  </p:childTnLst>
                                </p:cTn>
                              </p:par>
                            </p:childTnLst>
                          </p:cTn>
                        </p:par>
                        <p:par>
                          <p:cTn id="81" fill="hold">
                            <p:stCondLst>
                              <p:cond delay="500"/>
                            </p:stCondLst>
                            <p:childTnLst>
                              <p:par>
                                <p:cTn id="82" presetID="17" presetClass="entr" presetSubtype="10" fill="hold" nodeType="afterEffect">
                                  <p:stCondLst>
                                    <p:cond delay="0"/>
                                  </p:stCondLst>
                                  <p:childTnLst>
                                    <p:set>
                                      <p:cBhvr>
                                        <p:cTn id="83" dur="1" fill="hold">
                                          <p:stCondLst>
                                            <p:cond delay="0"/>
                                          </p:stCondLst>
                                        </p:cTn>
                                        <p:tgtEl>
                                          <p:spTgt spid="5"/>
                                        </p:tgtEl>
                                        <p:attrNameLst>
                                          <p:attrName>style.visibility</p:attrName>
                                        </p:attrNameLst>
                                      </p:cBhvr>
                                      <p:to>
                                        <p:strVal val="visible"/>
                                      </p:to>
                                    </p:set>
                                    <p:anim calcmode="lin" valueType="num">
                                      <p:cBhvr>
                                        <p:cTn id="84" dur="500" fill="hold"/>
                                        <p:tgtEl>
                                          <p:spTgt spid="5"/>
                                        </p:tgtEl>
                                        <p:attrNameLst>
                                          <p:attrName>ppt_w</p:attrName>
                                        </p:attrNameLst>
                                      </p:cBhvr>
                                      <p:tavLst>
                                        <p:tav tm="0">
                                          <p:val>
                                            <p:fltVal val="0"/>
                                          </p:val>
                                        </p:tav>
                                        <p:tav tm="100000">
                                          <p:val>
                                            <p:strVal val="#ppt_w"/>
                                          </p:val>
                                        </p:tav>
                                      </p:tavLst>
                                    </p:anim>
                                    <p:anim calcmode="lin" valueType="num">
                                      <p:cBhvr>
                                        <p:cTn id="85"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5"/>
                  </p:tgtEl>
                </p:cond>
              </p:nextCondLst>
            </p:seq>
            <p:seq concurrent="1" nextAc="seek">
              <p:cTn id="86" restart="whenNotActive" fill="hold" evtFilter="cancelBubble" nodeType="interactiveSeq">
                <p:stCondLst>
                  <p:cond evt="onClick" delay="0">
                    <p:tgtEl>
                      <p:spTgt spid="37"/>
                    </p:tgtEl>
                  </p:cond>
                </p:stCondLst>
                <p:endSync evt="end" delay="0">
                  <p:rtn val="all"/>
                </p:endSync>
                <p:childTnLst>
                  <p:par>
                    <p:cTn id="87" fill="hold">
                      <p:stCondLst>
                        <p:cond delay="0"/>
                      </p:stCondLst>
                      <p:childTnLst>
                        <p:par>
                          <p:cTn id="88" fill="hold">
                            <p:stCondLst>
                              <p:cond delay="0"/>
                            </p:stCondLst>
                            <p:childTnLst>
                              <p:par>
                                <p:cTn id="89" presetID="17" presetClass="exit" presetSubtype="10" fill="hold" nodeType="clickEffect">
                                  <p:stCondLst>
                                    <p:cond delay="0"/>
                                  </p:stCondLst>
                                  <p:childTnLst>
                                    <p:anim calcmode="lin" valueType="num">
                                      <p:cBhvr>
                                        <p:cTn id="90" dur="500"/>
                                        <p:tgtEl>
                                          <p:spTgt spid="37"/>
                                        </p:tgtEl>
                                        <p:attrNameLst>
                                          <p:attrName>ppt_w</p:attrName>
                                        </p:attrNameLst>
                                      </p:cBhvr>
                                      <p:tavLst>
                                        <p:tav tm="0">
                                          <p:val>
                                            <p:strVal val="ppt_w"/>
                                          </p:val>
                                        </p:tav>
                                        <p:tav tm="100000">
                                          <p:val>
                                            <p:fltVal val="0"/>
                                          </p:val>
                                        </p:tav>
                                      </p:tavLst>
                                    </p:anim>
                                    <p:anim calcmode="lin" valueType="num">
                                      <p:cBhvr>
                                        <p:cTn id="91" dur="500"/>
                                        <p:tgtEl>
                                          <p:spTgt spid="37"/>
                                        </p:tgtEl>
                                        <p:attrNameLst>
                                          <p:attrName>ppt_h</p:attrName>
                                        </p:attrNameLst>
                                      </p:cBhvr>
                                      <p:tavLst>
                                        <p:tav tm="0">
                                          <p:val>
                                            <p:strVal val="ppt_h"/>
                                          </p:val>
                                        </p:tav>
                                        <p:tav tm="100000">
                                          <p:val>
                                            <p:strVal val="ppt_h"/>
                                          </p:val>
                                        </p:tav>
                                      </p:tavLst>
                                    </p:anim>
                                    <p:set>
                                      <p:cBhvr>
                                        <p:cTn id="92" dur="1" fill="hold">
                                          <p:stCondLst>
                                            <p:cond delay="499"/>
                                          </p:stCondLst>
                                        </p:cTn>
                                        <p:tgtEl>
                                          <p:spTgt spid="37"/>
                                        </p:tgtEl>
                                        <p:attrNameLst>
                                          <p:attrName>style.visibility</p:attrName>
                                        </p:attrNameLst>
                                      </p:cBhvr>
                                      <p:to>
                                        <p:strVal val="hidden"/>
                                      </p:to>
                                    </p:set>
                                  </p:childTnLst>
                                </p:cTn>
                              </p:par>
                            </p:childTnLst>
                          </p:cTn>
                        </p:par>
                        <p:par>
                          <p:cTn id="93" fill="hold">
                            <p:stCondLst>
                              <p:cond delay="500"/>
                            </p:stCondLst>
                            <p:childTnLst>
                              <p:par>
                                <p:cTn id="94" presetID="17" presetClass="entr" presetSubtype="10" fill="hold" nodeType="afterEffect">
                                  <p:stCondLst>
                                    <p:cond delay="0"/>
                                  </p:stCondLst>
                                  <p:childTnLst>
                                    <p:set>
                                      <p:cBhvr>
                                        <p:cTn id="95" dur="1" fill="hold">
                                          <p:stCondLst>
                                            <p:cond delay="0"/>
                                          </p:stCondLst>
                                        </p:cTn>
                                        <p:tgtEl>
                                          <p:spTgt spid="17"/>
                                        </p:tgtEl>
                                        <p:attrNameLst>
                                          <p:attrName>style.visibility</p:attrName>
                                        </p:attrNameLst>
                                      </p:cBhvr>
                                      <p:to>
                                        <p:strVal val="visible"/>
                                      </p:to>
                                    </p:set>
                                    <p:anim calcmode="lin" valueType="num">
                                      <p:cBhvr>
                                        <p:cTn id="96" dur="500" fill="hold"/>
                                        <p:tgtEl>
                                          <p:spTgt spid="17"/>
                                        </p:tgtEl>
                                        <p:attrNameLst>
                                          <p:attrName>ppt_w</p:attrName>
                                        </p:attrNameLst>
                                      </p:cBhvr>
                                      <p:tavLst>
                                        <p:tav tm="0">
                                          <p:val>
                                            <p:fltVal val="0"/>
                                          </p:val>
                                        </p:tav>
                                        <p:tav tm="100000">
                                          <p:val>
                                            <p:strVal val="#ppt_w"/>
                                          </p:val>
                                        </p:tav>
                                      </p:tavLst>
                                    </p:anim>
                                    <p:anim calcmode="lin" valueType="num">
                                      <p:cBhvr>
                                        <p:cTn id="97"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7"/>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aveikslėlis 15" descr="Paveikslėlis, kuriame yra tekstas, ekrano kopija, Šriftas, dizainas&#10;&#10;Automatiškai sugeneruotas aprašymas">
            <a:extLst>
              <a:ext uri="{FF2B5EF4-FFF2-40B4-BE49-F238E27FC236}">
                <a16:creationId xmlns:a16="http://schemas.microsoft.com/office/drawing/2014/main" id="{E799AA61-ABEC-502B-297B-97F64737CE35}"/>
              </a:ext>
            </a:extLst>
          </p:cNvPr>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aveikslėlis 2" descr="Paveikslėlis, kuriame yra tekstas, ekrano kopija, Šriftas, dizainas&#10;&#10;Automatiškai sugeneruotas aprašymas">
            <a:extLst>
              <a:ext uri="{FF2B5EF4-FFF2-40B4-BE49-F238E27FC236}">
                <a16:creationId xmlns:a16="http://schemas.microsoft.com/office/drawing/2014/main" id="{133E56EC-2F94-02B0-1E4A-9948E2DD262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aveikslėlis 8" descr="Paveikslėlis, kuriame yra tekstas&#10;&#10;Automatiškai sugeneruotas aprašymas">
            <a:extLst>
              <a:ext uri="{FF2B5EF4-FFF2-40B4-BE49-F238E27FC236}">
                <a16:creationId xmlns:a16="http://schemas.microsoft.com/office/drawing/2014/main" id="{DF023077-75E0-3A68-0174-EA39423769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5877" y="2174157"/>
            <a:ext cx="3072251" cy="3300295"/>
          </a:xfrm>
          <a:prstGeom prst="rect">
            <a:avLst/>
          </a:prstGeom>
        </p:spPr>
      </p:pic>
      <p:pic>
        <p:nvPicPr>
          <p:cNvPr id="5" name="Paveikslėlis 4" descr="Paveikslėlis, kuriame yra tekstas, apranga, ekrano kopija, asmuo&#10;&#10;Automatiškai sugeneruotas aprašymas">
            <a:extLst>
              <a:ext uri="{FF2B5EF4-FFF2-40B4-BE49-F238E27FC236}">
                <a16:creationId xmlns:a16="http://schemas.microsoft.com/office/drawing/2014/main" id="{3C12734C-159B-7CFC-4256-C705DCC3AB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41198" y="2182948"/>
            <a:ext cx="3084921" cy="3300295"/>
          </a:xfrm>
          <a:prstGeom prst="rect">
            <a:avLst/>
          </a:prstGeom>
        </p:spPr>
      </p:pic>
      <p:pic>
        <p:nvPicPr>
          <p:cNvPr id="7" name="Paveikslėlis 6">
            <a:extLst>
              <a:ext uri="{FF2B5EF4-FFF2-40B4-BE49-F238E27FC236}">
                <a16:creationId xmlns:a16="http://schemas.microsoft.com/office/drawing/2014/main" id="{2989CE7D-213C-DFEB-EF6A-F32B9CA4E7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5878" y="2174157"/>
            <a:ext cx="3072251" cy="3300295"/>
          </a:xfrm>
          <a:prstGeom prst="rect">
            <a:avLst/>
          </a:prstGeom>
        </p:spPr>
      </p:pic>
      <p:pic>
        <p:nvPicPr>
          <p:cNvPr id="13" name="Paveikslėlis 12" descr="Paveikslėlis, kuriame yra tekstas, ekrano kopija, Šriftas, logotipas&#10;&#10;Automatiškai sugeneruotas aprašymas">
            <a:extLst>
              <a:ext uri="{FF2B5EF4-FFF2-40B4-BE49-F238E27FC236}">
                <a16:creationId xmlns:a16="http://schemas.microsoft.com/office/drawing/2014/main" id="{7E6964AA-242A-7C2C-3ABF-3FDD2DA60F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47203" y="2182948"/>
            <a:ext cx="3084921" cy="3300295"/>
          </a:xfrm>
          <a:prstGeom prst="rect">
            <a:avLst/>
          </a:prstGeom>
        </p:spPr>
      </p:pic>
      <p:pic>
        <p:nvPicPr>
          <p:cNvPr id="11" name="Paveikslėlis 10" descr="Paveikslėlis, kuriame yra tekstas, ekrano kopija, Šriftas, dizainas&#10;&#10;Automatiškai sugeneruotas aprašymas">
            <a:extLst>
              <a:ext uri="{FF2B5EF4-FFF2-40B4-BE49-F238E27FC236}">
                <a16:creationId xmlns:a16="http://schemas.microsoft.com/office/drawing/2014/main" id="{87C8FFC6-6F1A-2A2F-C27F-CE581D41CF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47206" y="2180492"/>
            <a:ext cx="3084920" cy="3293960"/>
          </a:xfrm>
          <a:prstGeom prst="rect">
            <a:avLst/>
          </a:prstGeom>
        </p:spPr>
      </p:pic>
      <p:pic>
        <p:nvPicPr>
          <p:cNvPr id="15" name="Paveikslėlis 14" descr="Paveikslėlis, kuriame yra tekstas, apranga, asmuo, ekrano kopija&#10;&#10;Automatiškai sugeneruotas aprašymas">
            <a:extLst>
              <a:ext uri="{FF2B5EF4-FFF2-40B4-BE49-F238E27FC236}">
                <a16:creationId xmlns:a16="http://schemas.microsoft.com/office/drawing/2014/main" id="{32711080-A249-EB12-25A0-7F833B15BBC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41202" y="2180492"/>
            <a:ext cx="3084920" cy="3293960"/>
          </a:xfrm>
          <a:prstGeom prst="rect">
            <a:avLst/>
          </a:prstGeom>
        </p:spPr>
      </p:pic>
    </p:spTree>
    <p:extLst>
      <p:ext uri="{BB962C8B-B14F-4D97-AF65-F5344CB8AC3E}">
        <p14:creationId xmlns:p14="http://schemas.microsoft.com/office/powerpoint/2010/main" val="9239909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strVal val="ppt_h"/>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strVal val="ppt_h"/>
                                          </p:val>
                                        </p:tav>
                                      </p:tavLst>
                                    </p:anim>
                                    <p:set>
                                      <p:cBhvr>
                                        <p:cTn id="20" dur="1" fill="hold">
                                          <p:stCondLst>
                                            <p:cond delay="499"/>
                                          </p:stCondLst>
                                        </p:cTn>
                                        <p:tgtEl>
                                          <p:spTgt spid="11"/>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5"/>
                                        </p:tgtEl>
                                        <p:attrNameLst>
                                          <p:attrName>ppt_w</p:attrName>
                                        </p:attrNameLst>
                                      </p:cBhvr>
                                      <p:tavLst>
                                        <p:tav tm="0">
                                          <p:val>
                                            <p:strVal val="ppt_w"/>
                                          </p:val>
                                        </p:tav>
                                        <p:tav tm="100000">
                                          <p:val>
                                            <p:fltVal val="0"/>
                                          </p:val>
                                        </p:tav>
                                      </p:tavLst>
                                    </p:anim>
                                    <p:anim calcmode="lin" valueType="num">
                                      <p:cBhvr>
                                        <p:cTn id="31" dur="500"/>
                                        <p:tgtEl>
                                          <p:spTgt spid="15"/>
                                        </p:tgtEl>
                                        <p:attrNameLst>
                                          <p:attrName>ppt_h</p:attrName>
                                        </p:attrNameLst>
                                      </p:cBhvr>
                                      <p:tavLst>
                                        <p:tav tm="0">
                                          <p:val>
                                            <p:strVal val="ppt_h"/>
                                          </p:val>
                                        </p:tav>
                                        <p:tav tm="100000">
                                          <p:val>
                                            <p:strVal val="ppt_h"/>
                                          </p:val>
                                        </p:tav>
                                      </p:tavLst>
                                    </p:anim>
                                    <p:set>
                                      <p:cBhvr>
                                        <p:cTn id="32" dur="1" fill="hold">
                                          <p:stCondLst>
                                            <p:cond delay="499"/>
                                          </p:stCondLst>
                                        </p:cTn>
                                        <p:tgtEl>
                                          <p:spTgt spid="15"/>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 calcmode="lin" valueType="num">
                                      <p:cBhvr>
                                        <p:cTn id="36" dur="500" fill="hold"/>
                                        <p:tgtEl>
                                          <p:spTgt spid="5"/>
                                        </p:tgtEl>
                                        <p:attrNameLst>
                                          <p:attrName>ppt_w</p:attrName>
                                        </p:attrNameLst>
                                      </p:cBhvr>
                                      <p:tavLst>
                                        <p:tav tm="0">
                                          <p:val>
                                            <p:fltVal val="0"/>
                                          </p:val>
                                        </p:tav>
                                        <p:tav tm="100000">
                                          <p:val>
                                            <p:strVal val="#ppt_w"/>
                                          </p:val>
                                        </p:tav>
                                      </p:tavLst>
                                    </p:anim>
                                    <p:anim calcmode="lin" valueType="num">
                                      <p:cBhvr>
                                        <p:cTn id="37"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305E209D-6BAC-4C4C-333F-79D0340E7DB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15" name="Paveikslėlis 14">
            <a:extLst>
              <a:ext uri="{FF2B5EF4-FFF2-40B4-BE49-F238E27FC236}">
                <a16:creationId xmlns:a16="http://schemas.microsoft.com/office/drawing/2014/main" id="{621AA11C-CCDE-807C-134B-DE5D065BD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814" y="4717338"/>
            <a:ext cx="9636369" cy="807269"/>
          </a:xfrm>
          <a:prstGeom prst="rect">
            <a:avLst/>
          </a:prstGeom>
        </p:spPr>
      </p:pic>
      <p:pic>
        <p:nvPicPr>
          <p:cNvPr id="7" name="Paveikslėlis 6">
            <a:extLst>
              <a:ext uri="{FF2B5EF4-FFF2-40B4-BE49-F238E27FC236}">
                <a16:creationId xmlns:a16="http://schemas.microsoft.com/office/drawing/2014/main" id="{A9C20465-220D-99A6-A685-193968847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77815" y="3802512"/>
            <a:ext cx="9636369" cy="807269"/>
          </a:xfrm>
          <a:prstGeom prst="rect">
            <a:avLst/>
          </a:prstGeom>
        </p:spPr>
      </p:pic>
      <p:pic>
        <p:nvPicPr>
          <p:cNvPr id="11" name="Paveikslėlis 10">
            <a:extLst>
              <a:ext uri="{FF2B5EF4-FFF2-40B4-BE49-F238E27FC236}">
                <a16:creationId xmlns:a16="http://schemas.microsoft.com/office/drawing/2014/main" id="{D6E3DDD9-7DA8-8389-60F0-DDD2242AC5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77815" y="2897165"/>
            <a:ext cx="9636369" cy="807269"/>
          </a:xfrm>
          <a:prstGeom prst="rect">
            <a:avLst/>
          </a:prstGeom>
        </p:spPr>
      </p:pic>
      <p:pic>
        <p:nvPicPr>
          <p:cNvPr id="5" name="Paveikslėlis 4">
            <a:extLst>
              <a:ext uri="{FF2B5EF4-FFF2-40B4-BE49-F238E27FC236}">
                <a16:creationId xmlns:a16="http://schemas.microsoft.com/office/drawing/2014/main" id="{E20B27CD-665C-A701-7ED4-B6777C8619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7815" y="3802856"/>
            <a:ext cx="9636369" cy="807269"/>
          </a:xfrm>
          <a:prstGeom prst="rect">
            <a:avLst/>
          </a:prstGeom>
        </p:spPr>
      </p:pic>
      <p:pic>
        <p:nvPicPr>
          <p:cNvPr id="9" name="Paveikslėlis 8">
            <a:extLst>
              <a:ext uri="{FF2B5EF4-FFF2-40B4-BE49-F238E27FC236}">
                <a16:creationId xmlns:a16="http://schemas.microsoft.com/office/drawing/2014/main" id="{E20C8928-7811-0CD0-D9CA-95837829D4C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77815" y="2897166"/>
            <a:ext cx="9636369" cy="807269"/>
          </a:xfrm>
          <a:prstGeom prst="rect">
            <a:avLst/>
          </a:prstGeom>
        </p:spPr>
      </p:pic>
      <p:pic>
        <p:nvPicPr>
          <p:cNvPr id="13" name="Paveikslėlis 12">
            <a:extLst>
              <a:ext uri="{FF2B5EF4-FFF2-40B4-BE49-F238E27FC236}">
                <a16:creationId xmlns:a16="http://schemas.microsoft.com/office/drawing/2014/main" id="{60D31BE3-7F41-F356-EC59-3FBCA3952B8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77815" y="4714938"/>
            <a:ext cx="9636369" cy="807269"/>
          </a:xfrm>
          <a:prstGeom prst="rect">
            <a:avLst/>
          </a:prstGeom>
        </p:spPr>
      </p:pic>
    </p:spTree>
    <p:extLst>
      <p:ext uri="{BB962C8B-B14F-4D97-AF65-F5344CB8AC3E}">
        <p14:creationId xmlns:p14="http://schemas.microsoft.com/office/powerpoint/2010/main" val="21543945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9"/>
                                        </p:tgtEl>
                                        <p:attrNameLst>
                                          <p:attrName>ppt_w</p:attrName>
                                        </p:attrNameLst>
                                      </p:cBhvr>
                                      <p:tavLst>
                                        <p:tav tm="0">
                                          <p:val>
                                            <p:strVal val="ppt_w"/>
                                          </p:val>
                                        </p:tav>
                                        <p:tav tm="100000">
                                          <p:val>
                                            <p:fltVal val="0"/>
                                          </p:val>
                                        </p:tav>
                                      </p:tavLst>
                                    </p:anim>
                                    <p:anim calcmode="lin" valueType="num">
                                      <p:cBhvr>
                                        <p:cTn id="7" dur="500"/>
                                        <p:tgtEl>
                                          <p:spTgt spid="9"/>
                                        </p:tgtEl>
                                        <p:attrNameLst>
                                          <p:attrName>ppt_h</p:attrName>
                                        </p:attrNameLst>
                                      </p:cBhvr>
                                      <p:tavLst>
                                        <p:tav tm="0">
                                          <p:val>
                                            <p:strVal val="ppt_h"/>
                                          </p:val>
                                        </p:tav>
                                        <p:tav tm="100000">
                                          <p:val>
                                            <p:strVal val="ppt_h"/>
                                          </p:val>
                                        </p:tav>
                                      </p:tavLst>
                                    </p:anim>
                                    <p:set>
                                      <p:cBhvr>
                                        <p:cTn id="8" dur="1" fill="hold">
                                          <p:stCondLst>
                                            <p:cond delay="499"/>
                                          </p:stCondLst>
                                        </p:cTn>
                                        <p:tgtEl>
                                          <p:spTgt spid="9"/>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9"/>
                  </p:tgtEl>
                </p:cond>
              </p:nextCondLst>
            </p:seq>
            <p:seq concurrent="1" nextAc="seek">
              <p:cTn id="14" restart="whenNotActive" fill="hold" evtFilter="cancelBubble" nodeType="interactiveSeq">
                <p:stCondLst>
                  <p:cond evt="onClick" delay="0">
                    <p:tgtEl>
                      <p:spTgt spid="5"/>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5"/>
                                        </p:tgtEl>
                                        <p:attrNameLst>
                                          <p:attrName>ppt_w</p:attrName>
                                        </p:attrNameLst>
                                      </p:cBhvr>
                                      <p:tavLst>
                                        <p:tav tm="0">
                                          <p:val>
                                            <p:strVal val="ppt_w"/>
                                          </p:val>
                                        </p:tav>
                                        <p:tav tm="100000">
                                          <p:val>
                                            <p:fltVal val="0"/>
                                          </p:val>
                                        </p:tav>
                                      </p:tavLst>
                                    </p:anim>
                                    <p:anim calcmode="lin" valueType="num">
                                      <p:cBhvr>
                                        <p:cTn id="19" dur="500"/>
                                        <p:tgtEl>
                                          <p:spTgt spid="5"/>
                                        </p:tgtEl>
                                        <p:attrNameLst>
                                          <p:attrName>ppt_h</p:attrName>
                                        </p:attrNameLst>
                                      </p:cBhvr>
                                      <p:tavLst>
                                        <p:tav tm="0">
                                          <p:val>
                                            <p:strVal val="ppt_h"/>
                                          </p:val>
                                        </p:tav>
                                        <p:tav tm="100000">
                                          <p:val>
                                            <p:strVal val="ppt_h"/>
                                          </p:val>
                                        </p:tav>
                                      </p:tavLst>
                                    </p:anim>
                                    <p:set>
                                      <p:cBhvr>
                                        <p:cTn id="20" dur="1" fill="hold">
                                          <p:stCondLst>
                                            <p:cond delay="499"/>
                                          </p:stCondLst>
                                        </p:cTn>
                                        <p:tgtEl>
                                          <p:spTgt spid="5"/>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5"/>
                  </p:tgtEl>
                </p:cond>
              </p:nextCondLst>
            </p:seq>
            <p:seq concurrent="1" nextAc="seek">
              <p:cTn id="26" restart="whenNotActive" fill="hold" evtFilter="cancelBubble" nodeType="interactiveSeq">
                <p:stCondLst>
                  <p:cond evt="onClick" delay="0">
                    <p:tgtEl>
                      <p:spTgt spid="13"/>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3"/>
                                        </p:tgtEl>
                                        <p:attrNameLst>
                                          <p:attrName>ppt_w</p:attrName>
                                        </p:attrNameLst>
                                      </p:cBhvr>
                                      <p:tavLst>
                                        <p:tav tm="0">
                                          <p:val>
                                            <p:strVal val="ppt_w"/>
                                          </p:val>
                                        </p:tav>
                                        <p:tav tm="100000">
                                          <p:val>
                                            <p:fltVal val="0"/>
                                          </p:val>
                                        </p:tav>
                                      </p:tavLst>
                                    </p:anim>
                                    <p:anim calcmode="lin" valueType="num">
                                      <p:cBhvr>
                                        <p:cTn id="31" dur="500"/>
                                        <p:tgtEl>
                                          <p:spTgt spid="13"/>
                                        </p:tgtEl>
                                        <p:attrNameLst>
                                          <p:attrName>ppt_h</p:attrName>
                                        </p:attrNameLst>
                                      </p:cBhvr>
                                      <p:tavLst>
                                        <p:tav tm="0">
                                          <p:val>
                                            <p:strVal val="ppt_h"/>
                                          </p:val>
                                        </p:tav>
                                        <p:tav tm="100000">
                                          <p:val>
                                            <p:strVal val="ppt_h"/>
                                          </p:val>
                                        </p:tav>
                                      </p:tavLst>
                                    </p:anim>
                                    <p:set>
                                      <p:cBhvr>
                                        <p:cTn id="32" dur="1" fill="hold">
                                          <p:stCondLst>
                                            <p:cond delay="499"/>
                                          </p:stCondLst>
                                        </p:cTn>
                                        <p:tgtEl>
                                          <p:spTgt spid="13"/>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veikslėlis 6" descr="Paveikslėlis, kuriame yra tekstas, Šriftas, ekrano kopija&#10;&#10;Automatiškai sugeneruotas aprašymas">
            <a:extLst>
              <a:ext uri="{FF2B5EF4-FFF2-40B4-BE49-F238E27FC236}">
                <a16:creationId xmlns:a16="http://schemas.microsoft.com/office/drawing/2014/main" id="{5D2F639B-18DE-8E29-3911-F50FC508926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7" name="Paveikslėlis 16" descr="Paveikslėlis, kuriame yra ekrano kopija, Grafika, apskritimas, diagrama&#10;&#10;Automatiškai sugeneruotas aprašymas">
            <a:extLst>
              <a:ext uri="{FF2B5EF4-FFF2-40B4-BE49-F238E27FC236}">
                <a16:creationId xmlns:a16="http://schemas.microsoft.com/office/drawing/2014/main" id="{7C800084-2BDF-0A8D-1C32-E85B8E76A4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7250" y="2573665"/>
            <a:ext cx="3037498" cy="3249998"/>
          </a:xfrm>
          <a:prstGeom prst="rect">
            <a:avLst/>
          </a:prstGeom>
        </p:spPr>
      </p:pic>
      <p:pic>
        <p:nvPicPr>
          <p:cNvPr id="13" name="Paveikslėlis 12" descr="Paveikslėlis, kuriame yra ekrano kopija, tekstas, Stačiakampis, dizainas&#10;&#10;Automatiškai sugeneruotas aprašymas">
            <a:extLst>
              <a:ext uri="{FF2B5EF4-FFF2-40B4-BE49-F238E27FC236}">
                <a16:creationId xmlns:a16="http://schemas.microsoft.com/office/drawing/2014/main" id="{7734E15B-29BC-B218-8645-34D2EB8801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9601" y="2573665"/>
            <a:ext cx="3027565" cy="3249998"/>
          </a:xfrm>
          <a:prstGeom prst="rect">
            <a:avLst/>
          </a:prstGeom>
        </p:spPr>
      </p:pic>
      <p:pic>
        <p:nvPicPr>
          <p:cNvPr id="9" name="Paveikslėlis 8" descr="Paveikslėlis, kuriame yra ekrano kopija, apskritimas, Grafika, dizainas&#10;&#10;Automatiškai sugeneruotas aprašymas">
            <a:extLst>
              <a:ext uri="{FF2B5EF4-FFF2-40B4-BE49-F238E27FC236}">
                <a16:creationId xmlns:a16="http://schemas.microsoft.com/office/drawing/2014/main" id="{F141ED10-7AF6-8041-C02D-C8DF933B88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4833" y="2573665"/>
            <a:ext cx="3039600" cy="3237296"/>
          </a:xfrm>
          <a:prstGeom prst="rect">
            <a:avLst/>
          </a:prstGeom>
        </p:spPr>
      </p:pic>
      <p:pic>
        <p:nvPicPr>
          <p:cNvPr id="11" name="Paveikslėlis 10" descr="Paveikslėlis, kuriame yra ekrano kopija, dizainas, Stačiakampis, tekstas&#10;&#10;Automatiškai sugeneruotas aprašymas">
            <a:extLst>
              <a:ext uri="{FF2B5EF4-FFF2-40B4-BE49-F238E27FC236}">
                <a16:creationId xmlns:a16="http://schemas.microsoft.com/office/drawing/2014/main" id="{2579C81E-3504-0E36-18CF-77815A41B3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62099" y="2573665"/>
            <a:ext cx="3024998" cy="3249998"/>
          </a:xfrm>
          <a:prstGeom prst="rect">
            <a:avLst/>
          </a:prstGeom>
        </p:spPr>
      </p:pic>
      <p:pic>
        <p:nvPicPr>
          <p:cNvPr id="15" name="Paveikslėlis 14" descr="Paveikslėlis, kuriame yra ekrano kopija, apskritimas, Grafika, dizainas&#10;&#10;Automatiškai sugeneruotas aprašymas">
            <a:extLst>
              <a:ext uri="{FF2B5EF4-FFF2-40B4-BE49-F238E27FC236}">
                <a16:creationId xmlns:a16="http://schemas.microsoft.com/office/drawing/2014/main" id="{B2A29FAF-5559-7E01-2393-775501B88A8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77250" y="2573665"/>
            <a:ext cx="3037498" cy="3249998"/>
          </a:xfrm>
          <a:prstGeom prst="rect">
            <a:avLst/>
          </a:prstGeom>
        </p:spPr>
      </p:pic>
      <p:pic>
        <p:nvPicPr>
          <p:cNvPr id="19" name="Paveikslėlis 18" descr="Paveikslėlis, kuriame yra ekrano kopija, apskritimas, dizainas, Grafika&#10;&#10;Automatiškai sugeneruotas aprašymas">
            <a:extLst>
              <a:ext uri="{FF2B5EF4-FFF2-40B4-BE49-F238E27FC236}">
                <a16:creationId xmlns:a16="http://schemas.microsoft.com/office/drawing/2014/main" id="{2932EE35-EB14-4EC7-DD45-D169EC79585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4901" y="2560963"/>
            <a:ext cx="3037498" cy="3249998"/>
          </a:xfrm>
          <a:prstGeom prst="rect">
            <a:avLst/>
          </a:prstGeom>
        </p:spPr>
      </p:pic>
    </p:spTree>
    <p:extLst>
      <p:ext uri="{BB962C8B-B14F-4D97-AF65-F5344CB8AC3E}">
        <p14:creationId xmlns:p14="http://schemas.microsoft.com/office/powerpoint/2010/main" val="13035953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1"/>
                                        </p:tgtEl>
                                        <p:attrNameLst>
                                          <p:attrName>ppt_w</p:attrName>
                                        </p:attrNameLst>
                                      </p:cBhvr>
                                      <p:tavLst>
                                        <p:tav tm="0">
                                          <p:val>
                                            <p:strVal val="ppt_w"/>
                                          </p:val>
                                        </p:tav>
                                        <p:tav tm="100000">
                                          <p:val>
                                            <p:fltVal val="0"/>
                                          </p:val>
                                        </p:tav>
                                      </p:tavLst>
                                    </p:anim>
                                    <p:anim calcmode="lin" valueType="num">
                                      <p:cBhvr>
                                        <p:cTn id="7" dur="500"/>
                                        <p:tgtEl>
                                          <p:spTgt spid="11"/>
                                        </p:tgtEl>
                                        <p:attrNameLst>
                                          <p:attrName>ppt_h</p:attrName>
                                        </p:attrNameLst>
                                      </p:cBhvr>
                                      <p:tavLst>
                                        <p:tav tm="0">
                                          <p:val>
                                            <p:strVal val="ppt_h"/>
                                          </p:val>
                                        </p:tav>
                                        <p:tav tm="100000">
                                          <p:val>
                                            <p:strVal val="ppt_h"/>
                                          </p:val>
                                        </p:tav>
                                      </p:tavLst>
                                    </p:anim>
                                    <p:set>
                                      <p:cBhvr>
                                        <p:cTn id="8" dur="1" fill="hold">
                                          <p:stCondLst>
                                            <p:cond delay="499"/>
                                          </p:stCondLst>
                                        </p:cTn>
                                        <p:tgtEl>
                                          <p:spTgt spid="11"/>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5"/>
                                        </p:tgtEl>
                                        <p:attrNameLst>
                                          <p:attrName>ppt_w</p:attrName>
                                        </p:attrNameLst>
                                      </p:cBhvr>
                                      <p:tavLst>
                                        <p:tav tm="0">
                                          <p:val>
                                            <p:strVal val="ppt_w"/>
                                          </p:val>
                                        </p:tav>
                                        <p:tav tm="100000">
                                          <p:val>
                                            <p:fltVal val="0"/>
                                          </p:val>
                                        </p:tav>
                                      </p:tavLst>
                                    </p:anim>
                                    <p:anim calcmode="lin" valueType="num">
                                      <p:cBhvr>
                                        <p:cTn id="19" dur="500"/>
                                        <p:tgtEl>
                                          <p:spTgt spid="15"/>
                                        </p:tgtEl>
                                        <p:attrNameLst>
                                          <p:attrName>ppt_h</p:attrName>
                                        </p:attrNameLst>
                                      </p:cBhvr>
                                      <p:tavLst>
                                        <p:tav tm="0">
                                          <p:val>
                                            <p:strVal val="ppt_h"/>
                                          </p:val>
                                        </p:tav>
                                        <p:tav tm="100000">
                                          <p:val>
                                            <p:strVal val="ppt_h"/>
                                          </p:val>
                                        </p:tav>
                                      </p:tavLst>
                                    </p:anim>
                                    <p:set>
                                      <p:cBhvr>
                                        <p:cTn id="20" dur="1" fill="hold">
                                          <p:stCondLst>
                                            <p:cond delay="499"/>
                                          </p:stCondLst>
                                        </p:cTn>
                                        <p:tgtEl>
                                          <p:spTgt spid="15"/>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9"/>
                                        </p:tgtEl>
                                        <p:attrNameLst>
                                          <p:attrName>ppt_w</p:attrName>
                                        </p:attrNameLst>
                                      </p:cBhvr>
                                      <p:tavLst>
                                        <p:tav tm="0">
                                          <p:val>
                                            <p:strVal val="ppt_w"/>
                                          </p:val>
                                        </p:tav>
                                        <p:tav tm="100000">
                                          <p:val>
                                            <p:fltVal val="0"/>
                                          </p:val>
                                        </p:tav>
                                      </p:tavLst>
                                    </p:anim>
                                    <p:anim calcmode="lin" valueType="num">
                                      <p:cBhvr>
                                        <p:cTn id="31" dur="500"/>
                                        <p:tgtEl>
                                          <p:spTgt spid="19"/>
                                        </p:tgtEl>
                                        <p:attrNameLst>
                                          <p:attrName>ppt_h</p:attrName>
                                        </p:attrNameLst>
                                      </p:cBhvr>
                                      <p:tavLst>
                                        <p:tav tm="0">
                                          <p:val>
                                            <p:strVal val="ppt_h"/>
                                          </p:val>
                                        </p:tav>
                                        <p:tav tm="100000">
                                          <p:val>
                                            <p:strVal val="ppt_h"/>
                                          </p:val>
                                        </p:tav>
                                      </p:tavLst>
                                    </p:anim>
                                    <p:set>
                                      <p:cBhvr>
                                        <p:cTn id="32" dur="1" fill="hold">
                                          <p:stCondLst>
                                            <p:cond delay="499"/>
                                          </p:stCondLst>
                                        </p:cTn>
                                        <p:tgtEl>
                                          <p:spTgt spid="19"/>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ppt_w</p:attrName>
                                        </p:attrNameLst>
                                      </p:cBhvr>
                                      <p:tavLst>
                                        <p:tav tm="0">
                                          <p:val>
                                            <p:fltVal val="0"/>
                                          </p:val>
                                        </p:tav>
                                        <p:tav tm="100000">
                                          <p:val>
                                            <p:strVal val="#ppt_w"/>
                                          </p:val>
                                        </p:tav>
                                      </p:tavLst>
                                    </p:anim>
                                    <p:anim calcmode="lin" valueType="num">
                                      <p:cBhvr>
                                        <p:cTn id="37"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aveikslėlis 4" descr="Paveikslėlis, kuriame yra apranga, animacija&#10;&#10;Automatiškai sugeneruotas aprašymas">
            <a:extLst>
              <a:ext uri="{FF2B5EF4-FFF2-40B4-BE49-F238E27FC236}">
                <a16:creationId xmlns:a16="http://schemas.microsoft.com/office/drawing/2014/main" id="{A310ACD3-26B7-74BE-4858-8BB6936CEFF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983" y="200746"/>
            <a:ext cx="12207965" cy="6866980"/>
          </a:xfrm>
          <a:prstGeom prst="rect">
            <a:avLst/>
          </a:prstGeom>
        </p:spPr>
      </p:pic>
      <p:sp>
        <p:nvSpPr>
          <p:cNvPr id="3" name="Stačiakampis 2">
            <a:extLst>
              <a:ext uri="{FF2B5EF4-FFF2-40B4-BE49-F238E27FC236}">
                <a16:creationId xmlns:a16="http://schemas.microsoft.com/office/drawing/2014/main" id="{61D0696F-B1A0-7089-14A0-6F66C8311955}"/>
              </a:ext>
            </a:extLst>
          </p:cNvPr>
          <p:cNvSpPr/>
          <p:nvPr/>
        </p:nvSpPr>
        <p:spPr>
          <a:xfrm>
            <a:off x="-83890" y="0"/>
            <a:ext cx="12291855" cy="1224793"/>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4" name="TextBox 3">
            <a:extLst>
              <a:ext uri="{FF2B5EF4-FFF2-40B4-BE49-F238E27FC236}">
                <a16:creationId xmlns:a16="http://schemas.microsoft.com/office/drawing/2014/main" id="{E50568A6-DDA4-B668-902C-622FAB446207}"/>
              </a:ext>
            </a:extLst>
          </p:cNvPr>
          <p:cNvSpPr txBox="1"/>
          <p:nvPr/>
        </p:nvSpPr>
        <p:spPr>
          <a:xfrm>
            <a:off x="3048338" y="256802"/>
            <a:ext cx="6095324" cy="923330"/>
          </a:xfrm>
          <a:prstGeom prst="rect">
            <a:avLst/>
          </a:prstGeom>
          <a:noFill/>
        </p:spPr>
        <p:txBody>
          <a:bodyPr wrap="square">
            <a:spAutoFit/>
          </a:bodyPr>
          <a:lstStyle/>
          <a:p>
            <a:pPr algn="ctr"/>
            <a:r>
              <a:rPr lang="lt-LT" sz="5400" b="1" i="0" dirty="0">
                <a:solidFill>
                  <a:srgbClr val="050505"/>
                </a:solidFill>
                <a:effectLst/>
                <a:latin typeface="+mj-lt"/>
              </a:rPr>
              <a:t>Sveikiname</a:t>
            </a:r>
            <a:r>
              <a:rPr lang="en-US" sz="5400" b="1" i="0" dirty="0">
                <a:solidFill>
                  <a:srgbClr val="050505"/>
                </a:solidFill>
                <a:effectLst/>
                <a:latin typeface="+mj-lt"/>
              </a:rPr>
              <a:t>!</a:t>
            </a:r>
            <a:r>
              <a:rPr lang="lt-LT" sz="5400" b="1" i="0" dirty="0">
                <a:solidFill>
                  <a:srgbClr val="050505"/>
                </a:solidFill>
                <a:effectLst/>
                <a:latin typeface="+mj-lt"/>
              </a:rPr>
              <a:t> </a:t>
            </a:r>
          </a:p>
        </p:txBody>
      </p:sp>
      <p:sp>
        <p:nvSpPr>
          <p:cNvPr id="6" name="Turinio vietos rezervavimo ženklas 2">
            <a:extLst>
              <a:ext uri="{FF2B5EF4-FFF2-40B4-BE49-F238E27FC236}">
                <a16:creationId xmlns:a16="http://schemas.microsoft.com/office/drawing/2014/main" id="{253E52AE-399B-142C-73D1-1784E440DF63}"/>
              </a:ext>
            </a:extLst>
          </p:cNvPr>
          <p:cNvSpPr>
            <a:spLocks noGrp="1"/>
          </p:cNvSpPr>
          <p:nvPr>
            <p:ph idx="1"/>
          </p:nvPr>
        </p:nvSpPr>
        <p:spPr>
          <a:xfrm>
            <a:off x="838200" y="1288455"/>
            <a:ext cx="10515600" cy="1114880"/>
          </a:xfrm>
        </p:spPr>
        <p:txBody>
          <a:bodyPr>
            <a:normAutofit/>
          </a:bodyPr>
          <a:lstStyle/>
          <a:p>
            <a:pPr marL="0" indent="0" algn="ctr">
              <a:buNone/>
            </a:pPr>
            <a:r>
              <a:rPr lang="lt-LT" sz="2000" dirty="0"/>
              <a:t>Dabar žinai apie potencialius pavojus, kuriuos gali sukelti branduolinės ar radiologinės avarijos, šių avarijų galimą poveikį žmonių, patekusių į pavojaus zoną, sveikatai ir gyvybei, turtui bei aplinkai ir būtiniausius veiksmus, joms gresiant.</a:t>
            </a:r>
          </a:p>
        </p:txBody>
      </p:sp>
      <p:grpSp>
        <p:nvGrpSpPr>
          <p:cNvPr id="11" name="Group 10">
            <a:extLst>
              <a:ext uri="{FF2B5EF4-FFF2-40B4-BE49-F238E27FC236}">
                <a16:creationId xmlns:a16="http://schemas.microsoft.com/office/drawing/2014/main" id="{07429DB9-A3C9-1EF0-A790-CFE0645933C7}"/>
              </a:ext>
            </a:extLst>
          </p:cNvPr>
          <p:cNvGrpSpPr/>
          <p:nvPr/>
        </p:nvGrpSpPr>
        <p:grpSpPr>
          <a:xfrm>
            <a:off x="838200" y="2466997"/>
            <a:ext cx="3818315" cy="1721956"/>
            <a:chOff x="353877" y="2466997"/>
            <a:chExt cx="3818315" cy="1721956"/>
          </a:xfrm>
        </p:grpSpPr>
        <p:pic>
          <p:nvPicPr>
            <p:cNvPr id="7" name="Picture 6" descr="A red and white emblem with an axe and a red shield&#10;&#10;Description automatically generated">
              <a:extLst>
                <a:ext uri="{FF2B5EF4-FFF2-40B4-BE49-F238E27FC236}">
                  <a16:creationId xmlns:a16="http://schemas.microsoft.com/office/drawing/2014/main" id="{A67509D5-A0EB-29AD-AEFC-94AA4D2EBB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877" y="2466997"/>
              <a:ext cx="873927" cy="807034"/>
            </a:xfrm>
            <a:prstGeom prst="rect">
              <a:avLst/>
            </a:prstGeom>
          </p:spPr>
        </p:pic>
        <p:pic>
          <p:nvPicPr>
            <p:cNvPr id="8" name="Graphic 7">
              <a:extLst>
                <a:ext uri="{FF2B5EF4-FFF2-40B4-BE49-F238E27FC236}">
                  <a16:creationId xmlns:a16="http://schemas.microsoft.com/office/drawing/2014/main" id="{DEE0CDE8-A63C-EA8C-90B3-3118222CF6A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2161" y="2520817"/>
              <a:ext cx="552523" cy="696660"/>
            </a:xfrm>
            <a:prstGeom prst="rect">
              <a:avLst/>
            </a:prstGeom>
          </p:spPr>
        </p:pic>
        <p:pic>
          <p:nvPicPr>
            <p:cNvPr id="9" name="Graphic 8">
              <a:extLst>
                <a:ext uri="{FF2B5EF4-FFF2-40B4-BE49-F238E27FC236}">
                  <a16:creationId xmlns:a16="http://schemas.microsoft.com/office/drawing/2014/main" id="{BBE4ABF6-B0C0-4683-8702-6606E192BB1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7266" y="3492034"/>
              <a:ext cx="621867" cy="696919"/>
            </a:xfrm>
            <a:prstGeom prst="rect">
              <a:avLst/>
            </a:prstGeom>
          </p:spPr>
        </p:pic>
        <p:pic>
          <p:nvPicPr>
            <p:cNvPr id="10" name="Graphic 9">
              <a:extLst>
                <a:ext uri="{FF2B5EF4-FFF2-40B4-BE49-F238E27FC236}">
                  <a16:creationId xmlns:a16="http://schemas.microsoft.com/office/drawing/2014/main" id="{DF6964A2-B602-C54B-9A8B-D56E48C628B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384220" y="3584100"/>
              <a:ext cx="2787972" cy="557593"/>
            </a:xfrm>
            <a:prstGeom prst="rect">
              <a:avLst/>
            </a:prstGeom>
          </p:spPr>
        </p:pic>
      </p:grpSp>
    </p:spTree>
    <p:extLst>
      <p:ext uri="{BB962C8B-B14F-4D97-AF65-F5344CB8AC3E}">
        <p14:creationId xmlns:p14="http://schemas.microsoft.com/office/powerpoint/2010/main" val="28308837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t>Pirmieji veiksmai: </a:t>
            </a:r>
          </a:p>
          <a:p>
            <a:pPr marL="0" indent="0">
              <a:buNone/>
            </a:pPr>
            <a:r>
              <a:rPr lang="lt-LT" sz="2400" dirty="0"/>
              <a:t>Rekomenduojama laikytis kuo toliau nuo išorinių pastato sienų arba eiti į rūsį. Radioaktyviosios medžiagos nusėda pastatų išorėje, todėl saugiausia likti kuo giliau pastato viduje ir kuo toliau nuo pastato išorinių sienų ir stogo.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C73D8068-D7A6-BC35-80DC-860174AF71BE}"/>
              </a:ext>
            </a:extLst>
          </p:cNvPr>
          <p:cNvSpPr>
            <a:spLocks noGrp="1"/>
          </p:cNvSpPr>
          <p:nvPr>
            <p:ph type="title"/>
          </p:nvPr>
        </p:nvSpPr>
        <p:spPr>
          <a:xfrm>
            <a:off x="761801" y="192948"/>
            <a:ext cx="10591999" cy="1333848"/>
          </a:xfrm>
        </p:spPr>
        <p:txBody>
          <a:bodyPr>
            <a:normAutofit/>
          </a:bodyPr>
          <a:lstStyle/>
          <a:p>
            <a:pPr algn="ctr"/>
            <a:r>
              <a:rPr lang="lt-LT" b="1" dirty="0"/>
              <a:t>Gyventojų apsaugomieji veiksmai įvykus branduolinei avarijai</a:t>
            </a:r>
            <a:endParaRPr lang="lt-LT" sz="4000" dirty="0"/>
          </a:p>
        </p:txBody>
      </p:sp>
    </p:spTree>
    <p:extLst>
      <p:ext uri="{BB962C8B-B14F-4D97-AF65-F5344CB8AC3E}">
        <p14:creationId xmlns:p14="http://schemas.microsoft.com/office/powerpoint/2010/main" val="11020797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fontAlgn="base">
              <a:buNone/>
            </a:pPr>
            <a:r>
              <a:rPr lang="lt-LT" sz="2400" b="1" dirty="0"/>
              <a:t>Pirmieji veiksmai: </a:t>
            </a:r>
          </a:p>
          <a:p>
            <a:pPr marL="0" indent="0" algn="l" rtl="0" fontAlgn="base">
              <a:buNone/>
            </a:pPr>
            <a:r>
              <a:rPr lang="lt-LT" sz="2400" dirty="0"/>
              <a:t>Naminius gyvūnus taip pat reiktų parsivesti namo arba į jų laikymo vietą. </a:t>
            </a:r>
            <a:r>
              <a:rPr lang="en-US" sz="2400" dirty="0"/>
              <a:t>​</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5BB3C37F-38D0-F2CE-3E42-B594FB85B3EA}"/>
              </a:ext>
            </a:extLst>
          </p:cNvPr>
          <p:cNvSpPr>
            <a:spLocks noGrp="1"/>
          </p:cNvSpPr>
          <p:nvPr>
            <p:ph type="title"/>
          </p:nvPr>
        </p:nvSpPr>
        <p:spPr>
          <a:xfrm>
            <a:off x="761801" y="192948"/>
            <a:ext cx="10591999" cy="1333848"/>
          </a:xfrm>
        </p:spPr>
        <p:txBody>
          <a:bodyPr>
            <a:normAutofit/>
          </a:bodyPr>
          <a:lstStyle/>
          <a:p>
            <a:pPr algn="ctr"/>
            <a:r>
              <a:rPr lang="lt-LT" b="1" dirty="0"/>
              <a:t>Gyventojų apsaugomieji veiksmai įvykus branduolinei avarijai</a:t>
            </a:r>
            <a:endParaRPr lang="lt-LT" sz="4000" dirty="0"/>
          </a:p>
        </p:txBody>
      </p:sp>
    </p:spTree>
    <p:extLst>
      <p:ext uri="{BB962C8B-B14F-4D97-AF65-F5344CB8AC3E}">
        <p14:creationId xmlns:p14="http://schemas.microsoft.com/office/powerpoint/2010/main" val="13764698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251733" y="2249766"/>
            <a:ext cx="5308876" cy="4070303"/>
          </a:xfrm>
        </p:spPr>
        <p:txBody>
          <a:bodyPr anchor="ctr">
            <a:normAutofit/>
          </a:bodyPr>
          <a:lstStyle/>
          <a:p>
            <a:pPr marL="0" indent="0" fontAlgn="base">
              <a:buNone/>
            </a:pPr>
            <a:r>
              <a:rPr lang="lt-LT" sz="2400" b="1" dirty="0"/>
              <a:t>Pirmieji veiksmai: </a:t>
            </a:r>
          </a:p>
          <a:p>
            <a:pPr marL="0" indent="0" algn="l" rtl="0" fontAlgn="base">
              <a:buNone/>
            </a:pPr>
            <a:r>
              <a:rPr lang="lt-LT" sz="2200" dirty="0"/>
              <a:t>Ypač svarbu yra likti patalpoje, kol bus paskelbta kita informacija, kurią reikėtų sekti per radiją ir televiziją. </a:t>
            </a:r>
            <a:r>
              <a:rPr lang="en-US" sz="2200" dirty="0"/>
              <a:t>​</a:t>
            </a:r>
          </a:p>
          <a:p>
            <a:pPr marL="0" indent="0" algn="l" rtl="0" fontAlgn="base">
              <a:buNone/>
            </a:pPr>
            <a:endParaRPr lang="lt-LT" sz="2200" dirty="0"/>
          </a:p>
          <a:p>
            <a:pPr marL="0" indent="0" algn="l" rtl="0" fontAlgn="base">
              <a:buNone/>
            </a:pPr>
            <a:r>
              <a:rPr lang="lt-LT" sz="2200" dirty="0"/>
              <a:t>Valstybės institucijos, siekdamos apsaugoti gyventojus branduolinės ar radiologinės avarijos atveju, gali </a:t>
            </a:r>
            <a:r>
              <a:rPr lang="lt-LT" sz="2200" b="1" dirty="0"/>
              <a:t>rekomenduoti imtis ir kitų gyventojų apsaugomųjų veiksmų.​</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itle 1">
            <a:extLst>
              <a:ext uri="{FF2B5EF4-FFF2-40B4-BE49-F238E27FC236}">
                <a16:creationId xmlns:a16="http://schemas.microsoft.com/office/drawing/2014/main" id="{485B7C6F-B235-E2C2-3DEC-B7731A888B45}"/>
              </a:ext>
            </a:extLst>
          </p:cNvPr>
          <p:cNvSpPr>
            <a:spLocks noGrp="1"/>
          </p:cNvSpPr>
          <p:nvPr>
            <p:ph type="title"/>
          </p:nvPr>
        </p:nvSpPr>
        <p:spPr>
          <a:xfrm>
            <a:off x="761801" y="192948"/>
            <a:ext cx="10591999" cy="1333848"/>
          </a:xfrm>
        </p:spPr>
        <p:txBody>
          <a:bodyPr>
            <a:normAutofit/>
          </a:bodyPr>
          <a:lstStyle/>
          <a:p>
            <a:pPr algn="ctr"/>
            <a:r>
              <a:rPr lang="lt-LT" b="1" dirty="0"/>
              <a:t>Gyventojų apsaugomieji veiksmai įvykus branduolinei avarijai</a:t>
            </a:r>
            <a:endParaRPr lang="lt-LT" sz="4000" dirty="0"/>
          </a:p>
        </p:txBody>
      </p:sp>
    </p:spTree>
    <p:extLst>
      <p:ext uri="{BB962C8B-B14F-4D97-AF65-F5344CB8AC3E}">
        <p14:creationId xmlns:p14="http://schemas.microsoft.com/office/powerpoint/2010/main" val="23125034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147582"/>
            <a:ext cx="5048060" cy="4286774"/>
          </a:xfrm>
        </p:spPr>
        <p:txBody>
          <a:bodyPr anchor="ctr">
            <a:normAutofit/>
          </a:bodyPr>
          <a:lstStyle/>
          <a:p>
            <a:pPr marL="0" indent="0">
              <a:buNone/>
            </a:pPr>
            <a:r>
              <a:rPr lang="lt-LT" sz="2400" dirty="0"/>
              <a:t>Išskirkime du pagrindinius gyventojų apsaugomuosius veiksmus branduolinės avarijos metu. Tai </a:t>
            </a:r>
            <a:r>
              <a:rPr lang="lt-LT" sz="2400" b="1" dirty="0"/>
              <a:t>skubieji</a:t>
            </a:r>
            <a:r>
              <a:rPr lang="lt-LT" sz="2400" dirty="0"/>
              <a:t> ir </a:t>
            </a:r>
            <a:r>
              <a:rPr lang="lt-LT" sz="2400" b="1" dirty="0"/>
              <a:t>ankstyvieji</a:t>
            </a:r>
            <a:r>
              <a:rPr lang="lt-LT" sz="2400" dirty="0"/>
              <a:t> apsaugomieji veiksmai. </a:t>
            </a:r>
          </a:p>
          <a:p>
            <a:pPr marL="0" indent="0">
              <a:buNone/>
            </a:pPr>
            <a:endParaRPr lang="lt-LT" sz="2400" dirty="0"/>
          </a:p>
          <a:p>
            <a:pPr marL="0" indent="0">
              <a:buNone/>
            </a:pPr>
            <a:r>
              <a:rPr lang="lt-LT" b="1" dirty="0"/>
              <a:t>Skubieji apsaugomieji veiksmai </a:t>
            </a:r>
            <a:r>
              <a:rPr lang="lt-LT" dirty="0"/>
              <a:t>– </a:t>
            </a:r>
            <a:r>
              <a:rPr lang="lt-LT" sz="2400" dirty="0"/>
              <a:t>tai apsaugomieji veiksmai, kurių imamasi </a:t>
            </a:r>
            <a:r>
              <a:rPr lang="lt-LT" sz="2400" b="1" dirty="0"/>
              <a:t>per kelias valandas</a:t>
            </a:r>
            <a:r>
              <a:rPr lang="lt-LT" sz="2400" dirty="0"/>
              <a:t> ar </a:t>
            </a:r>
            <a:r>
              <a:rPr lang="lt-LT" sz="2400" b="1" dirty="0"/>
              <a:t>per parą</a:t>
            </a:r>
            <a:r>
              <a:rPr lang="lt-LT" sz="2400" dirty="0"/>
              <a:t> po branduolinės ar radiologinės avarijos.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3C2C7592-C4D9-0666-6068-653ADCC3413F}"/>
              </a:ext>
            </a:extLst>
          </p:cNvPr>
          <p:cNvSpPr>
            <a:spLocks noGrp="1"/>
          </p:cNvSpPr>
          <p:nvPr>
            <p:ph type="title"/>
          </p:nvPr>
        </p:nvSpPr>
        <p:spPr>
          <a:xfrm>
            <a:off x="761801" y="192948"/>
            <a:ext cx="10591999" cy="1333848"/>
          </a:xfrm>
        </p:spPr>
        <p:txBody>
          <a:bodyPr>
            <a:normAutofit/>
          </a:bodyPr>
          <a:lstStyle/>
          <a:p>
            <a:pPr algn="ctr"/>
            <a:r>
              <a:rPr lang="lt-LT" b="1" dirty="0"/>
              <a:t>Gyventojų apsaugomieji veiksmai įvykus branduolinei avarijai (I)</a:t>
            </a:r>
            <a:endParaRPr lang="lt-LT" sz="4000" dirty="0"/>
          </a:p>
        </p:txBody>
      </p:sp>
    </p:spTree>
    <p:extLst>
      <p:ext uri="{BB962C8B-B14F-4D97-AF65-F5344CB8AC3E}">
        <p14:creationId xmlns:p14="http://schemas.microsoft.com/office/powerpoint/2010/main" val="1056044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3200" b="1" dirty="0"/>
              <a:t>Šie veiksmai yra:</a:t>
            </a:r>
          </a:p>
          <a:p>
            <a:pPr marL="0" indent="0">
              <a:buNone/>
            </a:pPr>
            <a:endParaRPr lang="lt-LT" sz="3200" b="1" dirty="0"/>
          </a:p>
          <a:p>
            <a:pPr marL="0" indent="0">
              <a:buNone/>
            </a:pPr>
            <a:r>
              <a:rPr lang="lt-LT" sz="2400" b="1" dirty="0"/>
              <a:t>Žmonių slėpimasis</a:t>
            </a:r>
            <a:r>
              <a:rPr lang="lt-LT" sz="2400" dirty="0"/>
              <a:t> – tai reiškia, kad reikėtų eiti į sandarų pastatą, kurio sienos ir langai nepažeisti. Tai gali būti gyvenamasis namas, mokykla, biuras. </a:t>
            </a:r>
            <a:endParaRPr lang="lt-LT" sz="2400" b="1"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C302B554-2553-14C1-C1FA-DB244909DC58}"/>
              </a:ext>
            </a:extLst>
          </p:cNvPr>
          <p:cNvSpPr>
            <a:spLocks noGrp="1"/>
          </p:cNvSpPr>
          <p:nvPr>
            <p:ph type="title"/>
          </p:nvPr>
        </p:nvSpPr>
        <p:spPr>
          <a:xfrm>
            <a:off x="761801" y="192948"/>
            <a:ext cx="10591999" cy="1333848"/>
          </a:xfrm>
        </p:spPr>
        <p:txBody>
          <a:bodyPr>
            <a:normAutofit/>
          </a:bodyPr>
          <a:lstStyle/>
          <a:p>
            <a:pPr algn="ctr"/>
            <a:r>
              <a:rPr lang="lt-LT" sz="4000" b="1" dirty="0"/>
              <a:t>Skubieji apsaugomieji veiksmai</a:t>
            </a:r>
            <a:endParaRPr lang="lt-LT" sz="4000" dirty="0"/>
          </a:p>
        </p:txBody>
      </p:sp>
    </p:spTree>
    <p:extLst>
      <p:ext uri="{BB962C8B-B14F-4D97-AF65-F5344CB8AC3E}">
        <p14:creationId xmlns:p14="http://schemas.microsoft.com/office/powerpoint/2010/main" val="1145462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t>Evakavimas(is)</a:t>
            </a:r>
            <a:r>
              <a:rPr lang="lt-LT" sz="2400" dirty="0"/>
              <a:t> – tai reiškia, kad gyventojai būtų skubiai iškeldinti iš nesaugios teritorijos, laikinai suteikiant gyvenamąją vietą.</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itle 1">
            <a:extLst>
              <a:ext uri="{FF2B5EF4-FFF2-40B4-BE49-F238E27FC236}">
                <a16:creationId xmlns:a16="http://schemas.microsoft.com/office/drawing/2014/main" id="{E3F66CE4-1560-508B-F4D0-E7AA56A36401}"/>
              </a:ext>
            </a:extLst>
          </p:cNvPr>
          <p:cNvSpPr>
            <a:spLocks noGrp="1"/>
          </p:cNvSpPr>
          <p:nvPr>
            <p:ph type="title"/>
          </p:nvPr>
        </p:nvSpPr>
        <p:spPr>
          <a:xfrm>
            <a:off x="761801" y="192948"/>
            <a:ext cx="10591999" cy="1333848"/>
          </a:xfrm>
        </p:spPr>
        <p:txBody>
          <a:bodyPr>
            <a:normAutofit/>
          </a:bodyPr>
          <a:lstStyle/>
          <a:p>
            <a:pPr algn="ctr"/>
            <a:r>
              <a:rPr lang="lt-LT" sz="4000" b="1" dirty="0"/>
              <a:t>Skubieji apsaugomieji veiksmai</a:t>
            </a:r>
            <a:endParaRPr lang="lt-LT" sz="4000" dirty="0"/>
          </a:p>
        </p:txBody>
      </p:sp>
    </p:spTree>
    <p:extLst>
      <p:ext uri="{BB962C8B-B14F-4D97-AF65-F5344CB8AC3E}">
        <p14:creationId xmlns:p14="http://schemas.microsoft.com/office/powerpoint/2010/main" val="16880327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t>Skydliaukės blokavimas jodu</a:t>
            </a:r>
            <a:r>
              <a:rPr lang="lt-LT" sz="2400" dirty="0"/>
              <a:t> – reikėtų išgerti nustatytą dozę kalio jodido tablečių. </a:t>
            </a:r>
            <a:endParaRPr lang="lt-LT" sz="2400" b="1"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itle 1">
            <a:extLst>
              <a:ext uri="{FF2B5EF4-FFF2-40B4-BE49-F238E27FC236}">
                <a16:creationId xmlns:a16="http://schemas.microsoft.com/office/drawing/2014/main" id="{7D1FD4EE-2160-FC00-BEA1-DDCE453C9C2B}"/>
              </a:ext>
            </a:extLst>
          </p:cNvPr>
          <p:cNvSpPr>
            <a:spLocks noGrp="1"/>
          </p:cNvSpPr>
          <p:nvPr>
            <p:ph type="title"/>
          </p:nvPr>
        </p:nvSpPr>
        <p:spPr>
          <a:xfrm>
            <a:off x="761801" y="192948"/>
            <a:ext cx="10591999" cy="1333848"/>
          </a:xfrm>
        </p:spPr>
        <p:txBody>
          <a:bodyPr>
            <a:normAutofit/>
          </a:bodyPr>
          <a:lstStyle/>
          <a:p>
            <a:pPr algn="ctr"/>
            <a:r>
              <a:rPr lang="lt-LT" sz="4000" b="1" dirty="0"/>
              <a:t>Skubieji apsaugomieji veiksmai</a:t>
            </a:r>
            <a:endParaRPr lang="lt-LT" sz="4000" dirty="0"/>
          </a:p>
        </p:txBody>
      </p:sp>
    </p:spTree>
    <p:extLst>
      <p:ext uri="{BB962C8B-B14F-4D97-AF65-F5344CB8AC3E}">
        <p14:creationId xmlns:p14="http://schemas.microsoft.com/office/powerpoint/2010/main" val="2661659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258187" y="2249766"/>
            <a:ext cx="5268286" cy="4070303"/>
          </a:xfrm>
        </p:spPr>
        <p:txBody>
          <a:bodyPr anchor="ctr">
            <a:normAutofit/>
          </a:bodyPr>
          <a:lstStyle/>
          <a:p>
            <a:pPr marL="0" indent="0">
              <a:buNone/>
            </a:pPr>
            <a:r>
              <a:rPr lang="lt-LT" sz="2400" b="1" dirty="0"/>
              <a:t>Dezaktyvavimas</a:t>
            </a:r>
            <a:r>
              <a:rPr lang="lt-LT" sz="2400" dirty="0"/>
              <a:t> – tai radioaktyviųjų medžiagų pašalinimas nuo odos ir asmeninių daiktų, radioaktyviosiomis medžiagomis užteršto maisto ir geriamojo vandens vartojimo apribojimas – žmonėms būtų rekomenduojama nevartoti tam tikrų maisto produktų ir negerti vandens iš šulinių bei kitų telkinių, kurie galėjo būti užteršti. </a:t>
            </a:r>
          </a:p>
        </p:txBody>
      </p:sp>
      <p:sp>
        <p:nvSpPr>
          <p:cNvPr id="14" name="Stačiakampis 13">
            <a:extLst>
              <a:ext uri="{FF2B5EF4-FFF2-40B4-BE49-F238E27FC236}">
                <a16:creationId xmlns:a16="http://schemas.microsoft.com/office/drawing/2014/main" id="{C7787921-05A1-EF00-541D-3A926AE1BA68}"/>
              </a:ext>
            </a:extLst>
          </p:cNvPr>
          <p:cNvSpPr/>
          <p:nvPr/>
        </p:nvSpPr>
        <p:spPr>
          <a:xfrm>
            <a:off x="1399048" y="1986304"/>
            <a:ext cx="4015245" cy="2259465"/>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lt-LT" dirty="0"/>
              <a:t>v</a:t>
            </a:r>
          </a:p>
        </p:txBody>
      </p:sp>
      <p:sp>
        <p:nvSpPr>
          <p:cNvPr id="4" name="Stačiakampis 3">
            <a:extLst>
              <a:ext uri="{FF2B5EF4-FFF2-40B4-BE49-F238E27FC236}">
                <a16:creationId xmlns:a16="http://schemas.microsoft.com/office/drawing/2014/main" id="{7DBEC17B-C496-1045-0658-5170F9F224B1}"/>
              </a:ext>
            </a:extLst>
          </p:cNvPr>
          <p:cNvSpPr/>
          <p:nvPr/>
        </p:nvSpPr>
        <p:spPr>
          <a:xfrm>
            <a:off x="1399049" y="4245769"/>
            <a:ext cx="4015245" cy="2259465"/>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dirty="0"/>
          </a:p>
        </p:txBody>
      </p:sp>
      <p:sp>
        <p:nvSpPr>
          <p:cNvPr id="8" name="Title 1">
            <a:extLst>
              <a:ext uri="{FF2B5EF4-FFF2-40B4-BE49-F238E27FC236}">
                <a16:creationId xmlns:a16="http://schemas.microsoft.com/office/drawing/2014/main" id="{8B2FF9CE-C941-43F1-41F2-13A4121C13BF}"/>
              </a:ext>
            </a:extLst>
          </p:cNvPr>
          <p:cNvSpPr>
            <a:spLocks noGrp="1"/>
          </p:cNvSpPr>
          <p:nvPr>
            <p:ph type="title"/>
          </p:nvPr>
        </p:nvSpPr>
        <p:spPr>
          <a:xfrm>
            <a:off x="761801" y="192948"/>
            <a:ext cx="10591999" cy="1333848"/>
          </a:xfrm>
        </p:spPr>
        <p:txBody>
          <a:bodyPr>
            <a:normAutofit/>
          </a:bodyPr>
          <a:lstStyle/>
          <a:p>
            <a:pPr algn="ctr"/>
            <a:r>
              <a:rPr lang="lt-LT" sz="4000" b="1" dirty="0"/>
              <a:t>Skubieji apsaugomieji veiksmai</a:t>
            </a:r>
            <a:endParaRPr lang="lt-LT" sz="4000" dirty="0"/>
          </a:p>
        </p:txBody>
      </p:sp>
    </p:spTree>
    <p:extLst>
      <p:ext uri="{BB962C8B-B14F-4D97-AF65-F5344CB8AC3E}">
        <p14:creationId xmlns:p14="http://schemas.microsoft.com/office/powerpoint/2010/main" val="2797632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b="1" dirty="0"/>
              <a:t>Ankstyvieji apsaugomieji veiksmai </a:t>
            </a:r>
            <a:r>
              <a:rPr lang="lt-LT" sz="2400" dirty="0"/>
              <a:t>– įvykus branduolinei ar radiologinei avarijai </a:t>
            </a:r>
            <a:r>
              <a:rPr lang="lt-LT" sz="2400" b="1" dirty="0"/>
              <a:t>per kelias paras ar savaites</a:t>
            </a:r>
            <a:r>
              <a:rPr lang="lt-LT" sz="2400" dirty="0"/>
              <a:t> ir tol, kol yra veiksmingi, atliekami apsaugomieji veiksmai.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7" name="Title 1">
            <a:extLst>
              <a:ext uri="{FF2B5EF4-FFF2-40B4-BE49-F238E27FC236}">
                <a16:creationId xmlns:a16="http://schemas.microsoft.com/office/drawing/2014/main" id="{4280100E-AB98-F130-B7DC-A5ED9DC77488}"/>
              </a:ext>
            </a:extLst>
          </p:cNvPr>
          <p:cNvSpPr>
            <a:spLocks noGrp="1"/>
          </p:cNvSpPr>
          <p:nvPr>
            <p:ph type="title"/>
          </p:nvPr>
        </p:nvSpPr>
        <p:spPr>
          <a:xfrm>
            <a:off x="761801" y="192948"/>
            <a:ext cx="10591999" cy="1333848"/>
          </a:xfrm>
        </p:spPr>
        <p:txBody>
          <a:bodyPr>
            <a:normAutofit/>
          </a:bodyPr>
          <a:lstStyle/>
          <a:p>
            <a:pPr algn="ctr"/>
            <a:r>
              <a:rPr lang="lt-LT" b="1" dirty="0"/>
              <a:t>Gyventojų apsaugomieji veiksmai įvykus branduolinei avarijai (II)</a:t>
            </a:r>
            <a:endParaRPr lang="lt-LT" sz="4000" dirty="0"/>
          </a:p>
        </p:txBody>
      </p:sp>
    </p:spTree>
    <p:extLst>
      <p:ext uri="{BB962C8B-B14F-4D97-AF65-F5344CB8AC3E}">
        <p14:creationId xmlns:p14="http://schemas.microsoft.com/office/powerpoint/2010/main" val="12418887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sz="4000" b="1" dirty="0">
                <a:latin typeface="Switzer" pitchFamily="50" charset="-70"/>
              </a:rPr>
              <a:t>Branduolinės ar radiologinės avarijos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latin typeface="Switzer" pitchFamily="50" charset="-70"/>
              </a:rPr>
              <a:t>Branduolinė avarija</a:t>
            </a:r>
            <a:r>
              <a:rPr lang="lt-LT" sz="2400" dirty="0">
                <a:latin typeface="Switzer" pitchFamily="50" charset="-70"/>
              </a:rPr>
              <a:t> – tai bet kokia avarija branduoliniame energetikos objekte, dėl kurios aplinkoje gali pasklisti radioaktyviųjų medžiagų ir galinti sukelti žalingą poveikį žmonėms ir aplinkai.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51184247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3200" b="1" dirty="0"/>
              <a:t>Šie veiksmai yra:</a:t>
            </a:r>
          </a:p>
          <a:p>
            <a:pPr marL="0" indent="0">
              <a:buNone/>
            </a:pPr>
            <a:endParaRPr lang="lt-LT" sz="3200" b="1" dirty="0"/>
          </a:p>
          <a:p>
            <a:pPr marL="0" indent="0">
              <a:buNone/>
            </a:pPr>
            <a:r>
              <a:rPr lang="lt-LT" sz="2400" b="1" dirty="0"/>
              <a:t>Gyventojų perkėlimas</a:t>
            </a:r>
            <a:r>
              <a:rPr lang="lt-LT" sz="2400" dirty="0"/>
              <a:t> – tai reiškia, kad gyventojai būtų perkelti iš nustatytų gyventi nesaugių teritorijų į saugias teritorijas. </a:t>
            </a:r>
            <a:endParaRPr lang="lt-LT" sz="2400" b="1"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368AD2F8-4C27-50FC-4662-D7A280AAC9A7}"/>
              </a:ext>
            </a:extLst>
          </p:cNvPr>
          <p:cNvSpPr>
            <a:spLocks noGrp="1"/>
          </p:cNvSpPr>
          <p:nvPr>
            <p:ph type="title"/>
          </p:nvPr>
        </p:nvSpPr>
        <p:spPr>
          <a:xfrm>
            <a:off x="761801" y="192948"/>
            <a:ext cx="10591999" cy="1333848"/>
          </a:xfrm>
        </p:spPr>
        <p:txBody>
          <a:bodyPr>
            <a:normAutofit/>
          </a:bodyPr>
          <a:lstStyle/>
          <a:p>
            <a:pPr algn="ctr"/>
            <a:r>
              <a:rPr lang="lt-LT" b="1" dirty="0"/>
              <a:t>Ankstyvieji apsaugomieji veiksmai</a:t>
            </a:r>
            <a:endParaRPr lang="lt-LT" sz="4000" dirty="0"/>
          </a:p>
        </p:txBody>
      </p:sp>
    </p:spTree>
    <p:extLst>
      <p:ext uri="{BB962C8B-B14F-4D97-AF65-F5344CB8AC3E}">
        <p14:creationId xmlns:p14="http://schemas.microsoft.com/office/powerpoint/2010/main" val="8050567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t>Ilgalaikis radioaktyviosiomis medžiagomis užterštų maisto produktų vartojimo apribojimas </a:t>
            </a:r>
            <a:r>
              <a:rPr lang="lt-LT" sz="2400" dirty="0"/>
              <a:t>– tam tikrą laiko tarpą žmonėms būtų rekomenduojama nevartoti tam tikrų maisto produktų ir negerti vandens iš šulinių bei kitų telkinių, kurie galėjo būti užteršti.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F129612D-B79E-DFE2-CD7F-DD1E867E232F}"/>
              </a:ext>
            </a:extLst>
          </p:cNvPr>
          <p:cNvSpPr>
            <a:spLocks noGrp="1"/>
          </p:cNvSpPr>
          <p:nvPr>
            <p:ph type="title"/>
          </p:nvPr>
        </p:nvSpPr>
        <p:spPr>
          <a:xfrm>
            <a:off x="761801" y="192948"/>
            <a:ext cx="10591999" cy="1333848"/>
          </a:xfrm>
        </p:spPr>
        <p:txBody>
          <a:bodyPr>
            <a:normAutofit/>
          </a:bodyPr>
          <a:lstStyle/>
          <a:p>
            <a:pPr algn="ctr"/>
            <a:r>
              <a:rPr lang="lt-LT" b="1" dirty="0"/>
              <a:t>Ankstyvieji apsaugomieji veiksmai</a:t>
            </a:r>
            <a:endParaRPr lang="lt-LT" sz="4000" dirty="0"/>
          </a:p>
        </p:txBody>
      </p:sp>
    </p:spTree>
    <p:extLst>
      <p:ext uri="{BB962C8B-B14F-4D97-AF65-F5344CB8AC3E}">
        <p14:creationId xmlns:p14="http://schemas.microsoft.com/office/powerpoint/2010/main" val="3327429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Žmonių ir aplinkos radioaktyviojo užterštumo šalinimas (dezaktyvavimas)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Radioaktyviosios medžiagos nuo kūno paviršiaus lengvai pašalinamos plaunant </a:t>
            </a:r>
            <a:r>
              <a:rPr lang="lt-LT" sz="2400" b="1" dirty="0"/>
              <a:t>tekančiu kambario temperatūros vandeniu su muilu.</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3411471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Žmonių ir aplinkos radioaktyviojo užterštumo šalinimas (dezaktyvavimas)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t">
            <a:normAutofit/>
          </a:bodyPr>
          <a:lstStyle/>
          <a:p>
            <a:pPr marL="0" indent="0">
              <a:lnSpc>
                <a:spcPct val="100000"/>
              </a:lnSpc>
              <a:buNone/>
            </a:pPr>
            <a:r>
              <a:rPr lang="lt-LT" sz="2000" dirty="0"/>
              <a:t>Jeigu kyla įtarimas, kad žmogus buvo užterštas radioaktyviosiomis medžiagomis:</a:t>
            </a:r>
          </a:p>
          <a:p>
            <a:pPr marL="0" indent="0">
              <a:lnSpc>
                <a:spcPct val="100000"/>
              </a:lnSpc>
              <a:buNone/>
            </a:pPr>
            <a:r>
              <a:rPr lang="lt-LT" sz="2000" dirty="0"/>
              <a:t>Grįžus į namus reiktų atsargiai nusivilkti viršutinius drabužius, jų nepurtyti ir nevalyti, stengtis kuo mažiau liestis prie drabužių išorinio paviršiaus. Drabužius reiktų sudėti į </a:t>
            </a:r>
            <a:r>
              <a:rPr lang="lt-LT" sz="2000" b="1" dirty="0"/>
              <a:t>plastikinį maišelį</a:t>
            </a:r>
            <a:r>
              <a:rPr lang="lt-LT" sz="2000" dirty="0"/>
              <a:t> ir laikyti atokiau nuo žmonių ir gyvūnų.</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2067160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Žmonių ir aplinkos radioaktyviojo užterštumo šalinimas (dezaktyvavimas)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39" y="2189527"/>
            <a:ext cx="5178469" cy="4219661"/>
          </a:xfrm>
        </p:spPr>
        <p:txBody>
          <a:bodyPr anchor="t">
            <a:normAutofit/>
          </a:bodyPr>
          <a:lstStyle/>
          <a:p>
            <a:pPr marL="0" indent="0">
              <a:lnSpc>
                <a:spcPct val="100000"/>
              </a:lnSpc>
              <a:buNone/>
            </a:pPr>
            <a:r>
              <a:rPr lang="lt-LT" sz="2000" dirty="0"/>
              <a:t>Labai svarbu nusirengus nusiprausti </a:t>
            </a:r>
            <a:r>
              <a:rPr lang="lt-LT" sz="2000" b="1" dirty="0"/>
              <a:t>tekančiu kambario temperatūros vandeniu su muilu</a:t>
            </a:r>
            <a:r>
              <a:rPr lang="lt-LT" sz="2000" dirty="0"/>
              <a:t>, odos stipriai netrinant, tik gerai ją nuplaunant. Plaukus reiktų plauti muilu ar šampūnu, nenaudojant kondicionieriaus. Užterštas vanduo neturėtų patekti į akis, burną, nosį, ant žaizdų. Smulkias žaizdas ir nubrozdinimus rekomenduojama užklijuoti pleistru, kad prausiantis radioaktyviosios medžiagos nepatektų į organizmą. Tėvai ar kiti suaugusieji turėtų padėti nusiprausti vaikams.</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946516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Žmonių ir aplinkos radioaktyviojo užterštumo šalinimas (dezaktyvavimas)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Svarbu persivilkti švariais drabužiais. Saugu dėvėti švarius drabužius, kurie </a:t>
            </a:r>
            <a:r>
              <a:rPr lang="lt-LT" sz="2400" b="1" dirty="0"/>
              <a:t>kabėjo spintoje arba buvo laikomi stalčiuje </a:t>
            </a:r>
            <a:r>
              <a:rPr lang="lt-LT" sz="2400" dirty="0"/>
              <a:t>(taip jie buvo apsaugoti nuo radioaktyviojo užterštumo).</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647027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Žmonių ir aplinkos radioaktyviojo užterštumo šalinimas (dezaktyvavimas)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Kai bus paskelbta radioaktyviosiomis medžiagomis užterštų daiktų surinkimo vieta, ten reiktų nuvežti galimai užterštus drabužius.</a:t>
            </a:r>
          </a:p>
        </p:txBody>
      </p:sp>
      <p:pic>
        <p:nvPicPr>
          <p:cNvPr id="7" name="Paveikslėlis 6">
            <a:extLst>
              <a:ext uri="{FF2B5EF4-FFF2-40B4-BE49-F238E27FC236}">
                <a16:creationId xmlns:a16="http://schemas.microsoft.com/office/drawing/2014/main" id="{F514231F-2774-A061-BD47-2A4004F3C2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0292" y="2852666"/>
            <a:ext cx="5087508" cy="2864502"/>
          </a:xfrm>
          <a:prstGeom prst="rect">
            <a:avLst/>
          </a:prstGeom>
        </p:spPr>
      </p:pic>
    </p:spTree>
    <p:extLst>
      <p:ext uri="{BB962C8B-B14F-4D97-AF65-F5344CB8AC3E}">
        <p14:creationId xmlns:p14="http://schemas.microsoft.com/office/powerpoint/2010/main" val="7014259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Žmonių ir aplinkos radioaktyviojo užterštumo šalinimas (dezaktyvavimas)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Jei nebūtų galimybės naudotis dušu, tuomet </a:t>
            </a:r>
            <a:r>
              <a:rPr lang="lt-LT" sz="2400" b="1" dirty="0"/>
              <a:t>sudrėkintu švariu audiniu ar drėgnomis servetėlėmis</a:t>
            </a:r>
            <a:r>
              <a:rPr lang="lt-LT" sz="2400" dirty="0"/>
              <a:t> nuvalomos atviros kūno vietos, kurios nebuvo pridengtos drabužiais. Daugiau dėmesio reiktų skirti rankoms ir veidui. Svarbu išpūsti nosį, nusišluostyti akis ir išsivalyti ausis drėgna servetėle, švaria drėgna šluoste arba drėgnu rankšluosčiu.</a:t>
            </a:r>
          </a:p>
          <a:p>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3784226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Žmonių ir aplinkos radioaktyviojo užterštumo šalinimas (dezaktyvavimas)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Jei nebūtų galimybės persirengti švarių drabužių, nusivilktus dėvimus viršutinius drabužius reikėtų </a:t>
            </a:r>
            <a:r>
              <a:rPr lang="lt-LT" sz="2400" b="1" dirty="0"/>
              <a:t>išpurtyti arba nušluostyti</a:t>
            </a:r>
            <a:r>
              <a:rPr lang="lt-LT" sz="2400" dirty="0"/>
              <a:t> ir vėl jais apsivilkti. Tai atliekant, svarbu </a:t>
            </a:r>
            <a:r>
              <a:rPr lang="lt-LT" sz="2400" b="1" dirty="0"/>
              <a:t>stengtis neįkvėpti radioaktyviųjų medžiagų</a:t>
            </a:r>
            <a:r>
              <a:rPr lang="lt-LT" sz="2400" dirty="0"/>
              <a:t>. </a:t>
            </a:r>
          </a:p>
          <a:p>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03370110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Žmonių ir aplinkos radioaktyviojo užterštumo šalinimas (dezaktyvavimas)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t>Aplinkos radioaktyvusis užterštumas gali būti šalinamas tokiais būdais:</a:t>
            </a:r>
            <a:endParaRPr lang="lt-LT" sz="2400" dirty="0"/>
          </a:p>
          <a:p>
            <a:pPr>
              <a:buFont typeface="Arial" panose="020B0604020202020204" pitchFamily="34" charset="0"/>
              <a:buChar char="•"/>
            </a:pPr>
            <a:r>
              <a:rPr lang="lt-LT" sz="2400" dirty="0"/>
              <a:t>plaunant pastatus, gatves, šaligatvius ir kt.; </a:t>
            </a:r>
          </a:p>
          <a:p>
            <a:pPr>
              <a:buFont typeface="Arial" panose="020B0604020202020204" pitchFamily="34" charset="0"/>
              <a:buChar char="•"/>
            </a:pPr>
            <a:r>
              <a:rPr lang="lt-LT" sz="2400" dirty="0"/>
              <a:t>grėbiant lapus;</a:t>
            </a:r>
          </a:p>
          <a:p>
            <a:pPr>
              <a:buFont typeface="Arial" panose="020B0604020202020204" pitchFamily="34" charset="0"/>
              <a:buChar char="•"/>
            </a:pPr>
            <a:r>
              <a:rPr lang="lt-LT" sz="2400" dirty="0"/>
              <a:t>kasant grunto paviršius.</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5599207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sz="4000" b="1" dirty="0">
                <a:latin typeface="Switzer" pitchFamily="50" charset="-70"/>
              </a:rPr>
              <a:t>Branduolinės ar radiologinės avarijos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t>Branduolinė avarija gali įvykti:</a:t>
            </a:r>
          </a:p>
          <a:p>
            <a:pPr marL="0" indent="0">
              <a:buNone/>
            </a:pPr>
            <a:r>
              <a:rPr lang="lt-LT" sz="2400" dirty="0"/>
              <a:t>Atominėje elektrinėje, įvykus reaktoriaus aktyviosios zonos pažeidimui, neleistinam radioaktyviųjų medžiagų išmetimui į aplinką, transportuojant, saugant branduolinį kurą, taip pat susidarius ekstremaliosioms situacijoms uždarant atominę elektrinę ir pan.</a:t>
            </a:r>
            <a:endParaRPr lang="lt-LT" sz="2400" b="1"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3118599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Civilinės saugos signalai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Apie gresiančią ar susidariusią ekstremaliąją situaciją, apimant ir branduolinę avariją, gyventojai perspėjami įspėjamaisiais garsiniais signalais – kaukiančiomis sirenomis ir į mobiliuosius telefonus siunčiamais trumpaisiais pranešimais.</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5253378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Civilinės saugos signalai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t>Išgirdus kaukiančią sireną</a:t>
            </a:r>
            <a:r>
              <a:rPr lang="en-US" sz="2400" b="1" dirty="0"/>
              <a:t>,</a:t>
            </a:r>
            <a:r>
              <a:rPr lang="lt-LT" sz="2400" b="1" dirty="0"/>
              <a:t> būtina:</a:t>
            </a:r>
            <a:endParaRPr lang="lt-LT" sz="2400" dirty="0"/>
          </a:p>
          <a:p>
            <a:pPr>
              <a:buFont typeface="Arial" panose="020B0604020202020204" pitchFamily="34" charset="0"/>
              <a:buChar char="•"/>
            </a:pPr>
            <a:r>
              <a:rPr lang="lt-LT" sz="2400" dirty="0"/>
              <a:t>nedelsiant įsijungti Lietuvos radiją ar televiziją</a:t>
            </a:r>
            <a:r>
              <a:rPr lang="en-US" sz="2400" dirty="0"/>
              <a:t>;</a:t>
            </a:r>
            <a:endParaRPr lang="lt-LT" sz="2400" dirty="0"/>
          </a:p>
          <a:p>
            <a:pPr>
              <a:buFont typeface="Arial" panose="020B0604020202020204" pitchFamily="34" charset="0"/>
              <a:buChar char="•"/>
            </a:pPr>
            <a:r>
              <a:rPr lang="lt-LT" sz="2400" dirty="0"/>
              <a:t>išklausyti pranešimą;</a:t>
            </a:r>
          </a:p>
          <a:p>
            <a:pPr>
              <a:buFont typeface="Arial" panose="020B0604020202020204" pitchFamily="34" charset="0"/>
              <a:buChar char="•"/>
            </a:pPr>
            <a:r>
              <a:rPr lang="lt-LT" sz="2400" dirty="0"/>
              <a:t>vykdyti nurodymus ir rekomendacijas.</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260549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Civilinės saugos signalai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05740" y="2081883"/>
            <a:ext cx="5048060" cy="4070303"/>
          </a:xfrm>
        </p:spPr>
        <p:txBody>
          <a:bodyPr anchor="ctr">
            <a:normAutofit/>
          </a:bodyPr>
          <a:lstStyle/>
          <a:p>
            <a:pPr marL="0" indent="0">
              <a:buNone/>
            </a:pPr>
            <a:r>
              <a:rPr lang="fi-FI" sz="2400" dirty="0"/>
              <a:t>Išklausykite ir įsiminkite, kaip kaukia sirena.</a:t>
            </a:r>
            <a:endParaRPr lang="lt-LT" sz="2400" dirty="0"/>
          </a:p>
        </p:txBody>
      </p:sp>
      <p:pic>
        <p:nvPicPr>
          <p:cNvPr id="6" name="sirena">
            <a:hlinkClick r:id="" action="ppaction://media"/>
            <a:extLst>
              <a:ext uri="{FF2B5EF4-FFF2-40B4-BE49-F238E27FC236}">
                <a16:creationId xmlns:a16="http://schemas.microsoft.com/office/drawing/2014/main" id="{6BECD603-6BF6-20F5-D75D-FFD013FA8D1F}"/>
              </a:ext>
            </a:extLst>
          </p:cNvPr>
          <p:cNvPicPr>
            <a:picLocks noChangeAspect="1"/>
          </p:cNvPicPr>
          <p:nvPr>
            <a:audioFile r:link="rId2"/>
            <p:extLst>
              <p:ext uri="{DAA4B4D4-6D71-4841-9C94-3DE7FCFB9230}">
                <p14:media xmlns:p14="http://schemas.microsoft.com/office/powerpoint/2010/main" r:embed="rId1"/>
              </p:ext>
            </p:extLst>
          </p:nvPr>
        </p:nvPicPr>
        <p:blipFill>
          <a:blip r:embed="rId4">
            <a:extLst>
              <a:ext uri="{28A0092B-C50C-407E-A947-70E740481C1C}">
                <a14:useLocalDpi xmlns:a14="http://schemas.microsoft.com/office/drawing/2010/main" val="0"/>
              </a:ext>
            </a:extLst>
          </a:blip>
          <a:srcRect/>
          <a:stretch/>
        </p:blipFill>
        <p:spPr>
          <a:xfrm>
            <a:off x="1044609" y="2844775"/>
            <a:ext cx="4746592" cy="2675891"/>
          </a:xfrm>
          <a:prstGeom prst="rect">
            <a:avLst/>
          </a:prstGeom>
        </p:spPr>
      </p:pic>
    </p:spTree>
    <p:extLst>
      <p:ext uri="{BB962C8B-B14F-4D97-AF65-F5344CB8AC3E}">
        <p14:creationId xmlns:p14="http://schemas.microsoft.com/office/powerpoint/2010/main" val="192477774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629"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69B77B-06C3-B77B-F443-BF1ABE0064A4}"/>
              </a:ext>
            </a:extLst>
          </p:cNvPr>
          <p:cNvSpPr>
            <a:spLocks noGrp="1"/>
          </p:cNvSpPr>
          <p:nvPr>
            <p:ph idx="1"/>
          </p:nvPr>
        </p:nvSpPr>
        <p:spPr>
          <a:xfrm>
            <a:off x="6057800" y="2102939"/>
            <a:ext cx="5219307" cy="3448225"/>
          </a:xfrm>
        </p:spPr>
        <p:txBody>
          <a:bodyPr anchor="t">
            <a:normAutofit/>
          </a:bodyPr>
          <a:lstStyle/>
          <a:p>
            <a:pPr marL="0" indent="0">
              <a:buNone/>
            </a:pPr>
            <a:r>
              <a:rPr lang="lt-LT" sz="2400" dirty="0"/>
              <a:t>Kartu su įspėjamuoju garsiniu signalu gyventojai gali būti perspėjami ir balsu skelbiamais signalais.</a:t>
            </a:r>
          </a:p>
          <a:p>
            <a:pPr marL="0" indent="0">
              <a:buNone/>
            </a:pPr>
            <a:endParaRPr lang="lt-LT" sz="2400" dirty="0"/>
          </a:p>
          <a:p>
            <a:pPr marL="0" indent="0">
              <a:buNone/>
            </a:pPr>
            <a:r>
              <a:rPr lang="lt-LT" sz="2400" b="1" dirty="0"/>
              <a:t>Išklausyk kiekvieną iš jų:</a:t>
            </a:r>
            <a:endParaRPr lang="lt-LT" sz="2400" dirty="0"/>
          </a:p>
          <a:p>
            <a:pPr marL="0" indent="0">
              <a:buNone/>
            </a:pPr>
            <a:endParaRPr lang="lt-LT" sz="2400" dirty="0"/>
          </a:p>
          <a:p>
            <a:pPr marL="0" indent="0">
              <a:buNone/>
            </a:pPr>
            <a:r>
              <a:rPr lang="lt-LT" sz="2400" dirty="0"/>
              <a:t>„Dėmesio visiems“</a:t>
            </a:r>
          </a:p>
        </p:txBody>
      </p:sp>
      <p:pic>
        <p:nvPicPr>
          <p:cNvPr id="7" name="CS8demesiovisiems">
            <a:hlinkClick r:id="" action="ppaction://media"/>
            <a:extLst>
              <a:ext uri="{FF2B5EF4-FFF2-40B4-BE49-F238E27FC236}">
                <a16:creationId xmlns:a16="http://schemas.microsoft.com/office/drawing/2014/main" id="{078821C2-F756-36DE-F706-629B620E98EE}"/>
              </a:ext>
            </a:extLst>
          </p:cNvPr>
          <p:cNvPicPr>
            <a:picLocks noChangeAspect="1"/>
          </p:cNvPicPr>
          <p:nvPr>
            <a:audioFile r:link="rId1"/>
            <p:extLst>
              <p:ext uri="{DAA4B4D4-6D71-4841-9C94-3DE7FCFB9230}">
                <p14:media xmlns:p14="http://schemas.microsoft.com/office/powerpoint/2010/main" r:embed="rId2">
                  <p14:trim st="30000" end="116559.5918"/>
                </p14:media>
              </p:ext>
            </p:extLst>
          </p:nvPr>
        </p:nvPicPr>
        <p:blipFill>
          <a:blip r:embed="rId4">
            <a:extLst>
              <a:ext uri="{28A0092B-C50C-407E-A947-70E740481C1C}">
                <a14:useLocalDpi xmlns:a14="http://schemas.microsoft.com/office/drawing/2010/main" val="0"/>
              </a:ext>
            </a:extLst>
          </a:blip>
          <a:srcRect/>
          <a:stretch/>
        </p:blipFill>
        <p:spPr>
          <a:xfrm>
            <a:off x="959343" y="2393950"/>
            <a:ext cx="4794542" cy="2693559"/>
          </a:xfrm>
          <a:prstGeom prst="rect">
            <a:avLst/>
          </a:prstGeom>
        </p:spPr>
      </p:pic>
      <p:sp>
        <p:nvSpPr>
          <p:cNvPr id="6" name="Title 1">
            <a:extLst>
              <a:ext uri="{FF2B5EF4-FFF2-40B4-BE49-F238E27FC236}">
                <a16:creationId xmlns:a16="http://schemas.microsoft.com/office/drawing/2014/main" id="{711FF8EC-53DE-EA2E-98DE-61D6C9F3E175}"/>
              </a:ext>
            </a:extLst>
          </p:cNvPr>
          <p:cNvSpPr>
            <a:spLocks noGrp="1"/>
          </p:cNvSpPr>
          <p:nvPr>
            <p:ph type="title"/>
          </p:nvPr>
        </p:nvSpPr>
        <p:spPr>
          <a:xfrm>
            <a:off x="761801" y="352766"/>
            <a:ext cx="10591999" cy="1023584"/>
          </a:xfrm>
        </p:spPr>
        <p:txBody>
          <a:bodyPr>
            <a:normAutofit/>
          </a:bodyPr>
          <a:lstStyle/>
          <a:p>
            <a:pPr algn="ctr"/>
            <a:r>
              <a:rPr lang="lt-LT" b="1" dirty="0"/>
              <a:t>Civilinės saugos signalai</a:t>
            </a:r>
            <a:endParaRPr lang="lt-LT" sz="4000" dirty="0"/>
          </a:p>
        </p:txBody>
      </p:sp>
    </p:spTree>
    <p:extLst>
      <p:ext uri="{BB962C8B-B14F-4D97-AF65-F5344CB8AC3E}">
        <p14:creationId xmlns:p14="http://schemas.microsoft.com/office/powerpoint/2010/main" val="304449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Civilinės saugos signalai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166561" y="2120974"/>
            <a:ext cx="5048060" cy="3495010"/>
          </a:xfrm>
        </p:spPr>
        <p:txBody>
          <a:bodyPr anchor="ctr">
            <a:normAutofit/>
          </a:bodyPr>
          <a:lstStyle/>
          <a:p>
            <a:pPr marL="0" indent="0">
              <a:buNone/>
            </a:pPr>
            <a:endParaRPr lang="lt-LT" sz="2400" dirty="0"/>
          </a:p>
          <a:p>
            <a:r>
              <a:rPr lang="lt-LT" sz="2400" dirty="0"/>
              <a:t>„Cheminis pavojus“</a:t>
            </a:r>
          </a:p>
          <a:p>
            <a:r>
              <a:rPr lang="lt-LT" sz="2400" dirty="0"/>
              <a:t>„Radiacinis pavojus“</a:t>
            </a:r>
          </a:p>
          <a:p>
            <a:r>
              <a:rPr lang="lt-LT" sz="2400" dirty="0"/>
              <a:t>„Katastrofinis užtvindymas“</a:t>
            </a:r>
          </a:p>
        </p:txBody>
      </p:sp>
      <p:pic>
        <p:nvPicPr>
          <p:cNvPr id="6" name="cheminis">
            <a:hlinkClick r:id="" action="ppaction://media"/>
            <a:extLst>
              <a:ext uri="{FF2B5EF4-FFF2-40B4-BE49-F238E27FC236}">
                <a16:creationId xmlns:a16="http://schemas.microsoft.com/office/drawing/2014/main" id="{C9F30789-BCB7-2C86-D2A5-6BCE4E25FEE1}"/>
              </a:ext>
            </a:extLst>
          </p:cNvPr>
          <p:cNvPicPr>
            <a:picLocks noChangeAspect="1"/>
          </p:cNvPicPr>
          <p:nvPr>
            <a:audioFile r:link="rId2"/>
            <p:extLst>
              <p:ext uri="{DAA4B4D4-6D71-4841-9C94-3DE7FCFB9230}">
                <p14:media xmlns:p14="http://schemas.microsoft.com/office/powerpoint/2010/main" r:embed="rId1"/>
              </p:ext>
            </p:extLst>
          </p:nvPr>
        </p:nvPicPr>
        <p:blipFill>
          <a:blip r:embed="rId8">
            <a:extLst>
              <a:ext uri="{28A0092B-C50C-407E-A947-70E740481C1C}">
                <a14:useLocalDpi xmlns:a14="http://schemas.microsoft.com/office/drawing/2010/main" val="0"/>
              </a:ext>
            </a:extLst>
          </a:blip>
          <a:srcRect/>
          <a:stretch/>
        </p:blipFill>
        <p:spPr>
          <a:xfrm>
            <a:off x="1825527" y="2065270"/>
            <a:ext cx="2524759" cy="1418400"/>
          </a:xfrm>
          <a:prstGeom prst="rect">
            <a:avLst/>
          </a:prstGeom>
        </p:spPr>
      </p:pic>
      <p:pic>
        <p:nvPicPr>
          <p:cNvPr id="7" name="radiacinis">
            <a:hlinkClick r:id="" action="ppaction://media"/>
            <a:extLst>
              <a:ext uri="{FF2B5EF4-FFF2-40B4-BE49-F238E27FC236}">
                <a16:creationId xmlns:a16="http://schemas.microsoft.com/office/drawing/2014/main" id="{3D77A744-97C3-A757-6EF2-16055F6444C0}"/>
              </a:ext>
            </a:extLst>
          </p:cNvPr>
          <p:cNvPicPr>
            <a:picLocks noChangeAspect="1"/>
          </p:cNvPicPr>
          <p:nvPr>
            <a:audioFile r:link="rId4"/>
            <p:extLst>
              <p:ext uri="{DAA4B4D4-6D71-4841-9C94-3DE7FCFB9230}">
                <p14:media xmlns:p14="http://schemas.microsoft.com/office/powerpoint/2010/main" r:embed="rId3"/>
              </p:ext>
            </p:extLst>
          </p:nvPr>
        </p:nvPicPr>
        <p:blipFill>
          <a:blip r:embed="rId9">
            <a:extLst>
              <a:ext uri="{28A0092B-C50C-407E-A947-70E740481C1C}">
                <a14:useLocalDpi xmlns:a14="http://schemas.microsoft.com/office/drawing/2010/main" val="0"/>
              </a:ext>
            </a:extLst>
          </a:blip>
          <a:srcRect/>
          <a:stretch/>
        </p:blipFill>
        <p:spPr>
          <a:xfrm>
            <a:off x="1820901" y="3483403"/>
            <a:ext cx="2524759" cy="1418400"/>
          </a:xfrm>
          <a:prstGeom prst="rect">
            <a:avLst/>
          </a:prstGeom>
        </p:spPr>
      </p:pic>
      <p:pic>
        <p:nvPicPr>
          <p:cNvPr id="8" name="uztvindymas">
            <a:hlinkClick r:id="" action="ppaction://media"/>
            <a:extLst>
              <a:ext uri="{FF2B5EF4-FFF2-40B4-BE49-F238E27FC236}">
                <a16:creationId xmlns:a16="http://schemas.microsoft.com/office/drawing/2014/main" id="{658FD7C4-79DD-92DD-EBD9-5EE6E9F1E437}"/>
              </a:ext>
            </a:extLst>
          </p:cNvPr>
          <p:cNvPicPr>
            <a:picLocks noChangeAspect="1"/>
          </p:cNvPicPr>
          <p:nvPr>
            <a:audioFile r:link="rId6"/>
            <p:extLst>
              <p:ext uri="{DAA4B4D4-6D71-4841-9C94-3DE7FCFB9230}">
                <p14:media xmlns:p14="http://schemas.microsoft.com/office/powerpoint/2010/main" r:embed="rId5"/>
              </p:ext>
            </p:extLst>
          </p:nvPr>
        </p:nvPicPr>
        <p:blipFill>
          <a:blip r:embed="rId10">
            <a:extLst>
              <a:ext uri="{28A0092B-C50C-407E-A947-70E740481C1C}">
                <a14:useLocalDpi xmlns:a14="http://schemas.microsoft.com/office/drawing/2010/main" val="0"/>
              </a:ext>
            </a:extLst>
          </a:blip>
          <a:srcRect/>
          <a:stretch/>
        </p:blipFill>
        <p:spPr>
          <a:xfrm>
            <a:off x="1826499" y="4906784"/>
            <a:ext cx="2519161" cy="1418400"/>
          </a:xfrm>
          <a:prstGeom prst="rect">
            <a:avLst/>
          </a:prstGeom>
        </p:spPr>
      </p:pic>
    </p:spTree>
    <p:extLst>
      <p:ext uri="{BB962C8B-B14F-4D97-AF65-F5344CB8AC3E}">
        <p14:creationId xmlns:p14="http://schemas.microsoft.com/office/powerpoint/2010/main" val="142367314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864"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599" fill="hold"/>
                                        <p:tgtEl>
                                          <p:spTgt spid="7"/>
                                        </p:tgtEl>
                                      </p:cBhvr>
                                    </p:cmd>
                                  </p:childTnLst>
                                </p:cTn>
                              </p:par>
                            </p:childTnLst>
                          </p:cTn>
                        </p:par>
                      </p:childTnLst>
                    </p:cTn>
                  </p:par>
                </p:childTnLst>
              </p:cTn>
              <p:nextCondLst>
                <p:cond evt="onClick" delay="0">
                  <p:tgtEl>
                    <p:spTgt spid="7"/>
                  </p:tgtEl>
                </p:cond>
              </p:nextCondLst>
            </p:seq>
            <p:audio>
              <p:cMediaNode vol="8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9769" fill="hold"/>
                                        <p:tgtEl>
                                          <p:spTgt spid="8"/>
                                        </p:tgtEl>
                                      </p:cBhvr>
                                    </p:cmd>
                                  </p:childTnLst>
                                </p:cTn>
                              </p:par>
                            </p:childTnLst>
                          </p:cTn>
                        </p:par>
                      </p:childTnLst>
                    </p:cTn>
                  </p:par>
                </p:childTnLst>
              </p:cTn>
              <p:nextCondLst>
                <p:cond evt="onClick" delay="0">
                  <p:tgtEl>
                    <p:spTgt spid="8"/>
                  </p:tgtEl>
                </p:cond>
              </p:nextCondLst>
            </p:seq>
            <p:audio>
              <p:cMediaNode vol="57317">
                <p:cTn id="19"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Civilinės saugos signalai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r>
              <a:rPr lang="lt-LT" sz="2400" dirty="0"/>
              <a:t>„Potvynio pavojus“</a:t>
            </a:r>
          </a:p>
          <a:p>
            <a:r>
              <a:rPr lang="lt-LT" sz="2400" dirty="0"/>
              <a:t>„Uragano pavojus“</a:t>
            </a:r>
          </a:p>
          <a:p>
            <a:r>
              <a:rPr lang="lt-LT" sz="2400" dirty="0"/>
              <a:t>„Oro pavojus“</a:t>
            </a:r>
          </a:p>
          <a:p>
            <a:r>
              <a:rPr lang="lt-LT" sz="2400" dirty="0"/>
              <a:t>„</a:t>
            </a:r>
            <a:r>
              <a:rPr lang="lt-LT" sz="2400"/>
              <a:t>Perspėjimo sistemos patikrinimas</a:t>
            </a:r>
            <a:r>
              <a:rPr lang="lt-LT" sz="2400" dirty="0"/>
              <a:t>“</a:t>
            </a:r>
          </a:p>
        </p:txBody>
      </p:sp>
      <p:pic>
        <p:nvPicPr>
          <p:cNvPr id="7" name="potvynis">
            <a:hlinkClick r:id="" action="ppaction://media"/>
            <a:extLst>
              <a:ext uri="{FF2B5EF4-FFF2-40B4-BE49-F238E27FC236}">
                <a16:creationId xmlns:a16="http://schemas.microsoft.com/office/drawing/2014/main" id="{5864DFF1-D284-3F68-B5C6-1B75374617BE}"/>
              </a:ext>
            </a:extLst>
          </p:cNvPr>
          <p:cNvPicPr>
            <a:picLocks noChangeAspect="1"/>
          </p:cNvPicPr>
          <p:nvPr>
            <a:audioFile r:link="rId2"/>
            <p:extLst>
              <p:ext uri="{DAA4B4D4-6D71-4841-9C94-3DE7FCFB9230}">
                <p14:media xmlns:p14="http://schemas.microsoft.com/office/powerpoint/2010/main" r:embed="rId1"/>
              </p:ext>
            </p:extLst>
          </p:nvPr>
        </p:nvPicPr>
        <p:blipFill>
          <a:blip r:embed="rId10">
            <a:extLst>
              <a:ext uri="{28A0092B-C50C-407E-A947-70E740481C1C}">
                <a14:useLocalDpi xmlns:a14="http://schemas.microsoft.com/office/drawing/2010/main" val="0"/>
              </a:ext>
            </a:extLst>
          </a:blip>
          <a:srcRect/>
          <a:stretch/>
        </p:blipFill>
        <p:spPr>
          <a:xfrm>
            <a:off x="756973" y="2558349"/>
            <a:ext cx="2665735" cy="1497600"/>
          </a:xfrm>
          <a:prstGeom prst="rect">
            <a:avLst/>
          </a:prstGeom>
        </p:spPr>
      </p:pic>
      <p:pic>
        <p:nvPicPr>
          <p:cNvPr id="8" name="uragano">
            <a:hlinkClick r:id="" action="ppaction://media"/>
            <a:extLst>
              <a:ext uri="{FF2B5EF4-FFF2-40B4-BE49-F238E27FC236}">
                <a16:creationId xmlns:a16="http://schemas.microsoft.com/office/drawing/2014/main" id="{5AF5B871-B22C-F229-1751-34F206DEEA34}"/>
              </a:ext>
            </a:extLst>
          </p:cNvPr>
          <p:cNvPicPr>
            <a:picLocks noChangeAspect="1"/>
          </p:cNvPicPr>
          <p:nvPr>
            <a:audioFile r:link="rId4"/>
            <p:extLst>
              <p:ext uri="{DAA4B4D4-6D71-4841-9C94-3DE7FCFB9230}">
                <p14:media xmlns:p14="http://schemas.microsoft.com/office/powerpoint/2010/main" r:embed="rId3"/>
              </p:ext>
            </p:extLst>
          </p:nvPr>
        </p:nvPicPr>
        <p:blipFill>
          <a:blip r:embed="rId11">
            <a:extLst>
              <a:ext uri="{28A0092B-C50C-407E-A947-70E740481C1C}">
                <a14:useLocalDpi xmlns:a14="http://schemas.microsoft.com/office/drawing/2010/main" val="0"/>
              </a:ext>
            </a:extLst>
          </a:blip>
          <a:srcRect/>
          <a:stretch/>
        </p:blipFill>
        <p:spPr>
          <a:xfrm>
            <a:off x="3417847" y="2558349"/>
            <a:ext cx="2665735" cy="1497600"/>
          </a:xfrm>
          <a:prstGeom prst="rect">
            <a:avLst/>
          </a:prstGeom>
        </p:spPr>
      </p:pic>
      <p:pic>
        <p:nvPicPr>
          <p:cNvPr id="10" name="oro">
            <a:hlinkClick r:id="" action="ppaction://media"/>
            <a:extLst>
              <a:ext uri="{FF2B5EF4-FFF2-40B4-BE49-F238E27FC236}">
                <a16:creationId xmlns:a16="http://schemas.microsoft.com/office/drawing/2014/main" id="{D1DF27B7-2B4F-254C-1B83-7B90D78EEC87}"/>
              </a:ext>
            </a:extLst>
          </p:cNvPr>
          <p:cNvPicPr>
            <a:picLocks noChangeAspect="1"/>
          </p:cNvPicPr>
          <p:nvPr>
            <a:audioFile r:link="rId6"/>
            <p:extLst>
              <p:ext uri="{DAA4B4D4-6D71-4841-9C94-3DE7FCFB9230}">
                <p14:media xmlns:p14="http://schemas.microsoft.com/office/powerpoint/2010/main" r:embed="rId5"/>
              </p:ext>
            </p:extLst>
          </p:nvPr>
        </p:nvPicPr>
        <p:blipFill>
          <a:blip r:embed="rId12">
            <a:extLst>
              <a:ext uri="{28A0092B-C50C-407E-A947-70E740481C1C}">
                <a14:useLocalDpi xmlns:a14="http://schemas.microsoft.com/office/drawing/2010/main" val="0"/>
              </a:ext>
            </a:extLst>
          </a:blip>
          <a:srcRect/>
          <a:stretch/>
        </p:blipFill>
        <p:spPr>
          <a:xfrm>
            <a:off x="756973" y="4531168"/>
            <a:ext cx="2659825" cy="1497600"/>
          </a:xfrm>
          <a:prstGeom prst="rect">
            <a:avLst/>
          </a:prstGeom>
        </p:spPr>
      </p:pic>
      <p:pic>
        <p:nvPicPr>
          <p:cNvPr id="12" name="sistemos">
            <a:hlinkClick r:id="" action="ppaction://media"/>
            <a:extLst>
              <a:ext uri="{FF2B5EF4-FFF2-40B4-BE49-F238E27FC236}">
                <a16:creationId xmlns:a16="http://schemas.microsoft.com/office/drawing/2014/main" id="{5BB699BD-3A8C-6A13-A539-881A755585EE}"/>
              </a:ext>
            </a:extLst>
          </p:cNvPr>
          <p:cNvPicPr>
            <a:picLocks noChangeAspect="1"/>
          </p:cNvPicPr>
          <p:nvPr>
            <a:audioFile r:link="rId8"/>
            <p:extLst>
              <p:ext uri="{DAA4B4D4-6D71-4841-9C94-3DE7FCFB9230}">
                <p14:media xmlns:p14="http://schemas.microsoft.com/office/powerpoint/2010/main" r:embed="rId7"/>
              </p:ext>
            </p:extLst>
          </p:nvPr>
        </p:nvPicPr>
        <p:blipFill>
          <a:blip r:embed="rId13">
            <a:extLst>
              <a:ext uri="{28A0092B-C50C-407E-A947-70E740481C1C}">
                <a14:useLocalDpi xmlns:a14="http://schemas.microsoft.com/office/drawing/2010/main" val="0"/>
              </a:ext>
            </a:extLst>
          </a:blip>
          <a:srcRect/>
          <a:stretch/>
        </p:blipFill>
        <p:spPr>
          <a:xfrm>
            <a:off x="3416798" y="4530918"/>
            <a:ext cx="2665735" cy="1497600"/>
          </a:xfrm>
          <a:prstGeom prst="rect">
            <a:avLst/>
          </a:prstGeom>
        </p:spPr>
      </p:pic>
    </p:spTree>
    <p:extLst>
      <p:ext uri="{BB962C8B-B14F-4D97-AF65-F5344CB8AC3E}">
        <p14:creationId xmlns:p14="http://schemas.microsoft.com/office/powerpoint/2010/main" val="21972413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1"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175" fill="hold"/>
                                        <p:tgtEl>
                                          <p:spTgt spid="8"/>
                                        </p:tgtEl>
                                      </p:cBhvr>
                                    </p:cmd>
                                  </p:childTnLst>
                                </p:cTn>
                              </p:par>
                            </p:childTnLst>
                          </p:cTn>
                        </p:par>
                      </p:childTnLst>
                    </p:cTn>
                  </p:par>
                </p:childTnLst>
              </p:cTn>
              <p:nextCondLst>
                <p:cond evt="onClick" delay="0">
                  <p:tgtEl>
                    <p:spTgt spid="8"/>
                  </p:tgtEl>
                </p:cond>
              </p:nextCondLst>
            </p:seq>
            <p:audio>
              <p:cMediaNode vol="80000">
                <p:cTn id="13" fill="hold" display="0">
                  <p:stCondLst>
                    <p:cond delay="indefinite"/>
                  </p:stCondLst>
                  <p:endCondLst>
                    <p:cond evt="onStopAudio" delay="0">
                      <p:tgtEl>
                        <p:sldTgt/>
                      </p:tgtEl>
                    </p:cond>
                  </p:endCondLst>
                </p:cTn>
                <p:tgtEl>
                  <p:spTgt spid="8"/>
                </p:tgtEl>
              </p:cMediaNode>
            </p:audio>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0151" fill="hold"/>
                                        <p:tgtEl>
                                          <p:spTgt spid="10"/>
                                        </p:tgtEl>
                                      </p:cBhvr>
                                    </p:cmd>
                                  </p:childTnLst>
                                </p:cTn>
                              </p:par>
                            </p:childTnLst>
                          </p:cTn>
                        </p:par>
                      </p:childTnLst>
                    </p:cTn>
                  </p:par>
                </p:childTnLst>
              </p:cTn>
              <p:nextCondLst>
                <p:cond evt="onClick" delay="0">
                  <p:tgtEl>
                    <p:spTgt spid="10"/>
                  </p:tgtEl>
                </p:cond>
              </p:nextCondLst>
            </p:seq>
            <p:audio>
              <p:cMediaNode vol="80000">
                <p:cTn id="19" fill="hold" display="0">
                  <p:stCondLst>
                    <p:cond delay="indefinite"/>
                  </p:stCondLst>
                  <p:endCondLst>
                    <p:cond evt="onStopAudio" delay="0">
                      <p:tgtEl>
                        <p:sldTgt/>
                      </p:tgtEl>
                    </p:cond>
                  </p:endCondLst>
                </p:cTn>
                <p:tgtEl>
                  <p:spTgt spid="10"/>
                </p:tgtEl>
              </p:cMediaNode>
            </p:audio>
            <p:seq concurrent="1" nextAc="seek">
              <p:cTn id="20" restart="whenNotActive" fill="hold" evtFilter="cancelBubble" nodeType="interactiveSeq">
                <p:stCondLst>
                  <p:cond evt="onClick" delay="0">
                    <p:tgtEl>
                      <p:spTgt spid="1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8318" fill="hold"/>
                                        <p:tgtEl>
                                          <p:spTgt spid="12"/>
                                        </p:tgtEl>
                                      </p:cBhvr>
                                    </p:cmd>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1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Civilinės saugos signalai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895740" y="2249766"/>
            <a:ext cx="5048060" cy="4070303"/>
          </a:xfrm>
        </p:spPr>
        <p:txBody>
          <a:bodyPr anchor="ctr">
            <a:normAutofit/>
          </a:bodyPr>
          <a:lstStyle/>
          <a:p>
            <a:pPr marL="0" indent="0">
              <a:buNone/>
            </a:pPr>
            <a:r>
              <a:rPr lang="lt-LT" sz="2400" b="1" dirty="0"/>
              <a:t>Prisimink!</a:t>
            </a:r>
          </a:p>
          <a:p>
            <a:pPr marL="0" indent="0">
              <a:buNone/>
            </a:pPr>
            <a:r>
              <a:rPr lang="lt-LT" sz="2400" dirty="0"/>
              <a:t>Balsu skelbiami civilinės saugos signalai perspėja apie konkretų pavojų. Branduolinės avarijos atveju gyventojai bus perspėjami civilinės saugos signalu – „Radiacinis pavojus“. Daugiau apie kiekvieną iš jų galima paskaityti </a:t>
            </a:r>
            <a:r>
              <a:rPr lang="lt-LT" sz="2400" dirty="0">
                <a:hlinkClick r:id="rId2"/>
              </a:rPr>
              <a:t>www.lt72.lt</a:t>
            </a:r>
            <a:r>
              <a:rPr lang="lt-LT" sz="2400" dirty="0"/>
              <a:t> </a:t>
            </a:r>
          </a:p>
          <a:p>
            <a:endParaRPr lang="lt-LT" sz="2400" dirty="0"/>
          </a:p>
        </p:txBody>
      </p:sp>
      <p:pic>
        <p:nvPicPr>
          <p:cNvPr id="5" name="Paveikslėlis 4" descr="Paveikslėlis, kuriame yra ekrano kopija, Šriftas, linija, simbolis&#10;&#10;Automatiškai sugeneruotas aprašymas">
            <a:hlinkClick r:id="rId2"/>
            <a:extLst>
              <a:ext uri="{FF2B5EF4-FFF2-40B4-BE49-F238E27FC236}">
                <a16:creationId xmlns:a16="http://schemas.microsoft.com/office/drawing/2014/main" id="{4C2A5573-DE17-5AA9-3CEC-3909FAD6F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3412" y="3813527"/>
            <a:ext cx="4926788" cy="942780"/>
          </a:xfrm>
          <a:prstGeom prst="rect">
            <a:avLst/>
          </a:prstGeom>
        </p:spPr>
      </p:pic>
    </p:spTree>
    <p:extLst>
      <p:ext uri="{BB962C8B-B14F-4D97-AF65-F5344CB8AC3E}">
        <p14:creationId xmlns:p14="http://schemas.microsoft.com/office/powerpoint/2010/main" val="42425346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Telefono konfigūravimas gyventojų perspėjimui mobiliuoju telefonu gauti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39" y="2081883"/>
            <a:ext cx="5048060" cy="4070303"/>
          </a:xfrm>
        </p:spPr>
        <p:txBody>
          <a:bodyPr anchor="ctr">
            <a:normAutofit/>
          </a:bodyPr>
          <a:lstStyle/>
          <a:p>
            <a:pPr marL="0" indent="0">
              <a:buNone/>
            </a:pPr>
            <a:r>
              <a:rPr lang="lt-LT" sz="2400" dirty="0"/>
              <a:t>Perspėjimo pranešimus gali priimti tie mobilieji telefonai, kuriuose yra įjungta pranešimų priėmimo funkcija.</a:t>
            </a:r>
          </a:p>
          <a:p>
            <a:pPr marL="0" indent="0">
              <a:buNone/>
            </a:pPr>
            <a:endParaRPr lang="lt-LT" sz="2400" dirty="0"/>
          </a:p>
          <a:p>
            <a:pPr marL="0" indent="0">
              <a:buNone/>
            </a:pPr>
            <a:r>
              <a:rPr lang="lt-LT" sz="2400" dirty="0"/>
              <a:t>Perspėjimo pranešimus galima gauti skirtingomis kalbomis.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115525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Telefono konfigūravimas gyventojų perspėjimui mobiliuoju telefonu gauti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887351" y="2249766"/>
            <a:ext cx="5048060" cy="4070303"/>
          </a:xfrm>
        </p:spPr>
        <p:txBody>
          <a:bodyPr anchor="ctr">
            <a:norm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lt-LT" sz="2400" b="1" dirty="0"/>
              <a:t>Kaip pasitikrinti ir kaip nustatyti perspėjimo funkciją mobiliajame telefone, rasi čia: </a:t>
            </a:r>
            <a:r>
              <a:rPr kumimoji="0" lang="lt-LT" sz="2400" b="0" i="0" u="none" strike="noStrike" kern="1200" cap="none" spc="0" normalizeH="0" baseline="0" noProof="0" dirty="0">
                <a:ln>
                  <a:noFill/>
                </a:ln>
                <a:solidFill>
                  <a:prstClr val="black"/>
                </a:solidFill>
                <a:effectLst/>
                <a:uLnTx/>
                <a:uFillTx/>
                <a:latin typeface="Switzer" pitchFamily="50" charset="-70"/>
                <a:ea typeface="+mn-ea"/>
                <a:cs typeface="+mn-cs"/>
                <a:hlinkClick r:id="rId2"/>
              </a:rPr>
              <a:t>www.lt72.lt</a:t>
            </a:r>
            <a:r>
              <a:rPr kumimoji="0" lang="lt-LT" sz="2400" b="0" i="0" u="none" strike="noStrike" kern="1200" cap="none" spc="0" normalizeH="0" baseline="0" noProof="0" dirty="0">
                <a:ln>
                  <a:noFill/>
                </a:ln>
                <a:solidFill>
                  <a:prstClr val="black"/>
                </a:solidFill>
                <a:effectLst/>
                <a:uLnTx/>
                <a:uFillTx/>
                <a:latin typeface="Switzer" pitchFamily="50" charset="-70"/>
                <a:ea typeface="+mn-ea"/>
                <a:cs typeface="+mn-cs"/>
              </a:rPr>
              <a:t> </a:t>
            </a:r>
          </a:p>
          <a:p>
            <a:pPr marL="0" indent="0">
              <a:buNone/>
            </a:pPr>
            <a:endParaRPr lang="lt-LT" sz="2400" dirty="0"/>
          </a:p>
        </p:txBody>
      </p:sp>
      <p:pic>
        <p:nvPicPr>
          <p:cNvPr id="4" name="Paveikslėlis 3" descr="Paveikslėlis, kuriame yra ekrano kopija, Šriftas, linija, simbolis&#10;&#10;Automatiškai sugeneruotas aprašymas">
            <a:hlinkClick r:id="rId3"/>
            <a:extLst>
              <a:ext uri="{FF2B5EF4-FFF2-40B4-BE49-F238E27FC236}">
                <a16:creationId xmlns:a16="http://schemas.microsoft.com/office/drawing/2014/main" id="{83BB9DDA-B959-268D-6409-18D2F18AC5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00311" y="3813527"/>
            <a:ext cx="4926788" cy="942780"/>
          </a:xfrm>
          <a:prstGeom prst="rect">
            <a:avLst/>
          </a:prstGeom>
        </p:spPr>
      </p:pic>
    </p:spTree>
    <p:extLst>
      <p:ext uri="{BB962C8B-B14F-4D97-AF65-F5344CB8AC3E}">
        <p14:creationId xmlns:p14="http://schemas.microsoft.com/office/powerpoint/2010/main" val="19909752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Telefono konfigūravimas gyventojų perspėjimui mobiliuoju telefonu gauti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t>Prisimink! </a:t>
            </a:r>
          </a:p>
          <a:p>
            <a:pPr marL="0" indent="0">
              <a:buNone/>
            </a:pPr>
            <a:r>
              <a:rPr lang="lt-LT" sz="2400" dirty="0"/>
              <a:t>Ar viskas atlikta teisingai, galima sužinoti gyventojų perspėjimo sistemos patikrinimo metu. Apie šį patikrinimą gyventojai yra informuojami iš anksto per visuomenės informavimo priemones.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49655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sz="4000" b="1" dirty="0">
                <a:latin typeface="Switzer" pitchFamily="50" charset="-70"/>
              </a:rPr>
              <a:t>Branduolinės ar radiologinės avarijos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t>Branduolinė avarija gali įvykti:</a:t>
            </a:r>
          </a:p>
          <a:p>
            <a:pPr marL="0" indent="0">
              <a:buNone/>
            </a:pPr>
            <a:r>
              <a:rPr lang="lt-LT" sz="2400" dirty="0"/>
              <a:t>Povandeniniuose laivuose, ledlaužiuose ir kituose laivuose, kur naudojami branduoliniai reaktoriai.</a:t>
            </a:r>
            <a:endParaRPr lang="lt-LT" sz="2400" b="1" dirty="0"/>
          </a:p>
          <a:p>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60488593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Svarbiausios atsakingų institucijų funkcijos įvykus branduolinei avarijai, naudingos nuorodos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989901" y="2249766"/>
            <a:ext cx="10440299" cy="4070303"/>
          </a:xfrm>
        </p:spPr>
        <p:txBody>
          <a:bodyPr anchor="t">
            <a:normAutofit/>
          </a:bodyPr>
          <a:lstStyle/>
          <a:p>
            <a:pPr marL="0" indent="0">
              <a:lnSpc>
                <a:spcPct val="100000"/>
              </a:lnSpc>
              <a:buNone/>
            </a:pPr>
            <a:r>
              <a:rPr lang="lt-LT" sz="2400" dirty="0"/>
              <a:t>Branduolinės avarijos atveju </a:t>
            </a:r>
            <a:r>
              <a:rPr lang="lt-LT" sz="2400" b="1" dirty="0"/>
              <a:t>Valstybiniame gyventojų apsaugos plane branduolinės ar radiologinės avarijos atveju</a:t>
            </a:r>
            <a:r>
              <a:rPr lang="lt-LT" sz="2400" dirty="0"/>
              <a:t> detaliai aprašomas apsaugomųjų veiksmų organizavimas ir vykdymas, valstybės lygio ekstremaliosios situacijos valdymo organizavimas ir atsakingų institucijų funkcijos. Susidarius tokiai sudėtingai situacijai dalyvauja daugelis valstybės ir savivaldybių institucijų, taip pat į pagalbą pasitelkiamos nevyriausybinės organizacijos ir savanoriai. </a:t>
            </a:r>
          </a:p>
        </p:txBody>
      </p:sp>
    </p:spTree>
    <p:extLst>
      <p:ext uri="{BB962C8B-B14F-4D97-AF65-F5344CB8AC3E}">
        <p14:creationId xmlns:p14="http://schemas.microsoft.com/office/powerpoint/2010/main" val="19681504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Svarbiausios atsakingų institucijų funkcijos įvykus branduolinei avarijai, naudingos nuorodos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5980014" y="2027054"/>
            <a:ext cx="5450186" cy="4418251"/>
          </a:xfrm>
        </p:spPr>
        <p:txBody>
          <a:bodyPr anchor="ctr">
            <a:normAutofit/>
          </a:bodyPr>
          <a:lstStyle/>
          <a:p>
            <a:pPr>
              <a:lnSpc>
                <a:spcPct val="100000"/>
              </a:lnSpc>
              <a:buFont typeface="Arial" panose="020B0604020202020204" pitchFamily="34" charset="0"/>
              <a:buChar char="•"/>
            </a:pPr>
            <a:r>
              <a:rPr lang="lt-LT" sz="2000" dirty="0"/>
              <a:t>Vykdo jonizuojančiosios spinduliuotės lygio stebėseną (gama monitoringą) ir ankstyvąjį perspėjimą apie nustatytą aplinkos gama dozės galios lygio viršijimą. </a:t>
            </a:r>
          </a:p>
          <a:p>
            <a:pPr>
              <a:lnSpc>
                <a:spcPct val="100000"/>
              </a:lnSpc>
              <a:buFont typeface="Arial" panose="020B0604020202020204" pitchFamily="34" charset="0"/>
              <a:buChar char="•"/>
            </a:pPr>
            <a:r>
              <a:rPr lang="lt-LT" sz="2000" dirty="0"/>
              <a:t>Prognozuoja gyventojų </a:t>
            </a:r>
            <a:r>
              <a:rPr lang="lt-LT" sz="2000" dirty="0" err="1"/>
              <a:t>apšvitą</a:t>
            </a:r>
            <a:r>
              <a:rPr lang="lt-LT" sz="2000" dirty="0"/>
              <a:t> ir branduolinės ir (ar) radiologinės avarijos padarinių galimą poveikį gyventojams. </a:t>
            </a:r>
          </a:p>
          <a:p>
            <a:pPr>
              <a:lnSpc>
                <a:spcPct val="100000"/>
              </a:lnSpc>
              <a:buFont typeface="Arial" panose="020B0604020202020204" pitchFamily="34" charset="0"/>
              <a:buChar char="•"/>
            </a:pPr>
            <a:r>
              <a:rPr lang="lt-LT" sz="2000" dirty="0"/>
              <a:t>Teikia rekomendacijas dėl apsaugomųjų veiksmų taikymo. </a:t>
            </a:r>
          </a:p>
          <a:p>
            <a:pPr>
              <a:lnSpc>
                <a:spcPct val="100000"/>
              </a:lnSpc>
              <a:buFont typeface="Arial" panose="020B0604020202020204" pitchFamily="34" charset="0"/>
              <a:buChar char="•"/>
            </a:pPr>
            <a:r>
              <a:rPr lang="lt-LT" sz="2000" dirty="0"/>
              <a:t>Organizuoja ir koordinuoja radiologinius tyrimus, dalyvauja juos atliekant.</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49766"/>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tekstas, Šriftas, Grafika&#10;&#10;Automatiškai sugeneruotas aprašymas">
            <a:hlinkClick r:id="rId3"/>
            <a:extLst>
              <a:ext uri="{FF2B5EF4-FFF2-40B4-BE49-F238E27FC236}">
                <a16:creationId xmlns:a16="http://schemas.microsoft.com/office/drawing/2014/main" id="{3854B21B-B89C-777D-834D-87A62D7CBC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8137" y="5163802"/>
            <a:ext cx="3745793" cy="716788"/>
          </a:xfrm>
          <a:prstGeom prst="rect">
            <a:avLst/>
          </a:prstGeom>
        </p:spPr>
      </p:pic>
    </p:spTree>
    <p:extLst>
      <p:ext uri="{BB962C8B-B14F-4D97-AF65-F5344CB8AC3E}">
        <p14:creationId xmlns:p14="http://schemas.microsoft.com/office/powerpoint/2010/main" val="39833270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Svarbiausios atsakingų institucijų funkcijos </a:t>
            </a:r>
            <a:r>
              <a:rPr kumimoji="0" lang="lt-LT" sz="4000" b="1" i="0" u="none" strike="noStrike" kern="1200" cap="none" spc="0" normalizeH="0" baseline="0" noProof="0" dirty="0">
                <a:ln>
                  <a:noFill/>
                </a:ln>
                <a:solidFill>
                  <a:prstClr val="black"/>
                </a:solidFill>
                <a:effectLst/>
                <a:uLnTx/>
                <a:uFillTx/>
                <a:latin typeface="Switzer" pitchFamily="50" charset="-70"/>
                <a:ea typeface="+mj-ea"/>
                <a:cs typeface="+mj-cs"/>
              </a:rPr>
              <a:t>įvykus branduolinei avarijai</a:t>
            </a:r>
            <a:r>
              <a:rPr lang="lt-LT" b="1" dirty="0"/>
              <a:t>, naudingos nuorodos</a:t>
            </a:r>
            <a:endParaRPr lang="lt-LT" sz="40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49766"/>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Šriftas, tekstas, linija&#10;&#10;Automatiškai sugeneruotas aprašymas">
            <a:hlinkClick r:id="rId3"/>
            <a:extLst>
              <a:ext uri="{FF2B5EF4-FFF2-40B4-BE49-F238E27FC236}">
                <a16:creationId xmlns:a16="http://schemas.microsoft.com/office/drawing/2014/main" id="{B718A00C-E10E-51C0-069E-3C4570CF34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63802"/>
            <a:ext cx="3743768" cy="716400"/>
          </a:xfrm>
          <a:prstGeom prst="rect">
            <a:avLst/>
          </a:prstGeom>
        </p:spPr>
      </p:pic>
      <p:sp>
        <p:nvSpPr>
          <p:cNvPr id="6" name="Content Placeholder 2">
            <a:extLst>
              <a:ext uri="{FF2B5EF4-FFF2-40B4-BE49-F238E27FC236}">
                <a16:creationId xmlns:a16="http://schemas.microsoft.com/office/drawing/2014/main" id="{71C4C053-2586-5BB1-B505-7C9CF584F6F8}"/>
              </a:ext>
            </a:extLst>
          </p:cNvPr>
          <p:cNvSpPr txBox="1">
            <a:spLocks/>
          </p:cNvSpPr>
          <p:nvPr/>
        </p:nvSpPr>
        <p:spPr>
          <a:xfrm>
            <a:off x="5980014" y="2027054"/>
            <a:ext cx="5450186" cy="441825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witzer" pitchFamily="50" charset="-7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witzer" pitchFamily="50" charset="-7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witzer" pitchFamily="50" charset="-7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tzer" pitchFamily="50" charset="-7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tzer" pitchFamily="50" charset="-7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lt-LT" sz="2000" dirty="0"/>
              <a:t>Perspėja ir informuoja gyventojus, valstybės ir savivaldybių institucijas ir įstaigas apie gresiančią ar susidariusią valstybės lygio ekstremaliąją situaciją, galimus jos padarinius, šalinimo priemones ir apsisaugojimo nuo valstybės lygio ekstremaliosios situacijos būdus. </a:t>
            </a:r>
          </a:p>
          <a:p>
            <a:pPr>
              <a:buFont typeface="Arial" panose="020B0604020202020204" pitchFamily="34" charset="0"/>
              <a:buChar char="•"/>
            </a:pPr>
            <a:r>
              <a:rPr lang="lt-LT" sz="2000" dirty="0"/>
              <a:t>Atlieka radioaktyviosiomis medžiagomis užterštos teritorijos įvertinimą (žvalgybą).</a:t>
            </a:r>
          </a:p>
          <a:p>
            <a:pPr>
              <a:buFont typeface="Arial" panose="020B0604020202020204" pitchFamily="34" charset="0"/>
              <a:buChar char="•"/>
            </a:pPr>
            <a:r>
              <a:rPr lang="lt-LT" sz="2000" dirty="0"/>
              <a:t>Padeda savivaldybėms organizuoti gyventojų evakavimą ir dezaktyvavimą. </a:t>
            </a:r>
          </a:p>
        </p:txBody>
      </p:sp>
    </p:spTree>
    <p:extLst>
      <p:ext uri="{BB962C8B-B14F-4D97-AF65-F5344CB8AC3E}">
        <p14:creationId xmlns:p14="http://schemas.microsoft.com/office/powerpoint/2010/main" val="14320987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Svarbiausios atsakingų institucijų funkcijos </a:t>
            </a:r>
            <a:r>
              <a:rPr kumimoji="0" lang="lt-LT" sz="4000" b="1" i="0" u="none" strike="noStrike" kern="1200" cap="none" spc="0" normalizeH="0" baseline="0" noProof="0" dirty="0">
                <a:ln>
                  <a:noFill/>
                </a:ln>
                <a:solidFill>
                  <a:prstClr val="black"/>
                </a:solidFill>
                <a:effectLst/>
                <a:uLnTx/>
                <a:uFillTx/>
                <a:latin typeface="Switzer" pitchFamily="50" charset="-70"/>
                <a:ea typeface="+mj-ea"/>
                <a:cs typeface="+mj-cs"/>
              </a:rPr>
              <a:t>įvykus branduolinei avarijai</a:t>
            </a:r>
            <a:r>
              <a:rPr lang="lt-LT" b="1" dirty="0"/>
              <a:t>, naudingos nuorodos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183429" y="2249766"/>
            <a:ext cx="5048060" cy="4070303"/>
          </a:xfrm>
        </p:spPr>
        <p:txBody>
          <a:bodyPr anchor="ctr">
            <a:normAutofit/>
          </a:bodyPr>
          <a:lstStyle/>
          <a:p>
            <a:r>
              <a:rPr lang="lt-LT" sz="2400" dirty="0"/>
              <a:t>Vertina situaciją ir prognozuoja avarijos eigą bei teikia informaciją kitoms institucijoms apie avariją.</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49766"/>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Šriftas, tekstas, Grafika&#10;&#10;Automatiškai sugeneruotas aprašymas">
            <a:hlinkClick r:id="rId3"/>
            <a:extLst>
              <a:ext uri="{FF2B5EF4-FFF2-40B4-BE49-F238E27FC236}">
                <a16:creationId xmlns:a16="http://schemas.microsoft.com/office/drawing/2014/main" id="{F43A8773-0AAF-1BA3-0D0D-AFE84941D0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63802"/>
            <a:ext cx="3743768" cy="716400"/>
          </a:xfrm>
          <a:prstGeom prst="rect">
            <a:avLst/>
          </a:prstGeom>
        </p:spPr>
      </p:pic>
    </p:spTree>
    <p:extLst>
      <p:ext uri="{BB962C8B-B14F-4D97-AF65-F5344CB8AC3E}">
        <p14:creationId xmlns:p14="http://schemas.microsoft.com/office/powerpoint/2010/main" val="4282665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Svarbiausios atsakingų institucijų funkcijos </a:t>
            </a:r>
            <a:r>
              <a:rPr kumimoji="0" lang="lt-LT" sz="4000" b="1" i="0" u="none" strike="noStrike" kern="1200" cap="none" spc="0" normalizeH="0" baseline="0" noProof="0" dirty="0">
                <a:ln>
                  <a:noFill/>
                </a:ln>
                <a:solidFill>
                  <a:prstClr val="black"/>
                </a:solidFill>
                <a:effectLst/>
                <a:uLnTx/>
                <a:uFillTx/>
                <a:latin typeface="Switzer" pitchFamily="50" charset="-70"/>
                <a:ea typeface="+mj-ea"/>
                <a:cs typeface="+mj-cs"/>
              </a:rPr>
              <a:t>įvykus branduolinei avarijai</a:t>
            </a:r>
            <a:r>
              <a:rPr lang="lt-LT" b="1" dirty="0"/>
              <a:t>, naudingos nuorodos</a:t>
            </a:r>
            <a:endParaRPr lang="lt-LT" sz="40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49766"/>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Šriftas, ekrano kopija, tekstas, linija&#10;&#10;Automatiškai sugeneruotas aprašymas">
            <a:hlinkClick r:id="rId3"/>
            <a:extLst>
              <a:ext uri="{FF2B5EF4-FFF2-40B4-BE49-F238E27FC236}">
                <a16:creationId xmlns:a16="http://schemas.microsoft.com/office/drawing/2014/main" id="{6FBFA20C-3F15-180D-8DA0-9F8CFEF14B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63802"/>
            <a:ext cx="3743768" cy="716400"/>
          </a:xfrm>
          <a:prstGeom prst="rect">
            <a:avLst/>
          </a:prstGeom>
        </p:spPr>
      </p:pic>
      <p:sp>
        <p:nvSpPr>
          <p:cNvPr id="7" name="Content Placeholder 2">
            <a:extLst>
              <a:ext uri="{FF2B5EF4-FFF2-40B4-BE49-F238E27FC236}">
                <a16:creationId xmlns:a16="http://schemas.microsoft.com/office/drawing/2014/main" id="{FB92B9B0-4E48-C74A-D93B-41C62E0B9D2E}"/>
              </a:ext>
            </a:extLst>
          </p:cNvPr>
          <p:cNvSpPr txBox="1">
            <a:spLocks/>
          </p:cNvSpPr>
          <p:nvPr/>
        </p:nvSpPr>
        <p:spPr>
          <a:xfrm>
            <a:off x="5980014" y="2027054"/>
            <a:ext cx="5450186" cy="441825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witzer" pitchFamily="50" charset="-7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witzer" pitchFamily="50" charset="-7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witzer" pitchFamily="50" charset="-7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tzer" pitchFamily="50" charset="-7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tzer" pitchFamily="50" charset="-7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lt-LT" sz="2400" dirty="0"/>
              <a:t>Užtikrina eismo reguliavimą gyventojų evakavimo metu ir jam pasibaigus. </a:t>
            </a:r>
          </a:p>
          <a:p>
            <a:pPr>
              <a:buFont typeface="Arial" panose="020B0604020202020204" pitchFamily="34" charset="0"/>
              <a:buChar char="•"/>
            </a:pPr>
            <a:r>
              <a:rPr lang="lt-LT" sz="2400" dirty="0"/>
              <a:t>Užtveria ir blokuoja radionuklidais užterštą teritoriją, užtikrina jos perimetro apsaugą. </a:t>
            </a:r>
          </a:p>
          <a:p>
            <a:pPr>
              <a:buFont typeface="Arial" panose="020B0604020202020204" pitchFamily="34" charset="0"/>
              <a:buChar char="•"/>
            </a:pPr>
            <a:r>
              <a:rPr lang="lt-LT" sz="2400" dirty="0"/>
              <a:t>Užtikrina viešąją tvarką gyventojų susitelkimo vietose. </a:t>
            </a:r>
          </a:p>
        </p:txBody>
      </p:sp>
    </p:spTree>
    <p:extLst>
      <p:ext uri="{BB962C8B-B14F-4D97-AF65-F5344CB8AC3E}">
        <p14:creationId xmlns:p14="http://schemas.microsoft.com/office/powerpoint/2010/main" val="13693014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Svarbiausios atsakingų institucijų funkcijos </a:t>
            </a:r>
            <a:r>
              <a:rPr kumimoji="0" lang="lt-LT" sz="4000" b="1" i="0" u="none" strike="noStrike" kern="1200" cap="none" spc="0" normalizeH="0" baseline="0" noProof="0" dirty="0">
                <a:ln>
                  <a:noFill/>
                </a:ln>
                <a:solidFill>
                  <a:prstClr val="black"/>
                </a:solidFill>
                <a:effectLst/>
                <a:uLnTx/>
                <a:uFillTx/>
                <a:latin typeface="Switzer" pitchFamily="50" charset="-70"/>
                <a:ea typeface="+mj-ea"/>
                <a:cs typeface="+mj-cs"/>
              </a:rPr>
              <a:t>įvykus branduolinei avarijai</a:t>
            </a:r>
            <a:r>
              <a:rPr lang="lt-LT" b="1" dirty="0"/>
              <a:t>, naudingos nuorodos</a:t>
            </a:r>
            <a:endParaRPr lang="lt-LT" sz="40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51299"/>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Šriftas, tekstas, linija&#10;&#10;Automatiškai sugeneruotas aprašymas">
            <a:hlinkClick r:id="rId3"/>
            <a:extLst>
              <a:ext uri="{FF2B5EF4-FFF2-40B4-BE49-F238E27FC236}">
                <a16:creationId xmlns:a16="http://schemas.microsoft.com/office/drawing/2014/main" id="{4951F5F0-5B5E-F254-F96D-3A4C1FFBFC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65335"/>
            <a:ext cx="3743768" cy="716400"/>
          </a:xfrm>
          <a:prstGeom prst="rect">
            <a:avLst/>
          </a:prstGeom>
        </p:spPr>
      </p:pic>
      <p:sp>
        <p:nvSpPr>
          <p:cNvPr id="4" name="Content Placeholder 2">
            <a:extLst>
              <a:ext uri="{FF2B5EF4-FFF2-40B4-BE49-F238E27FC236}">
                <a16:creationId xmlns:a16="http://schemas.microsoft.com/office/drawing/2014/main" id="{ABDBE262-81E0-6D77-AB22-390D6BA9302E}"/>
              </a:ext>
            </a:extLst>
          </p:cNvPr>
          <p:cNvSpPr txBox="1">
            <a:spLocks/>
          </p:cNvSpPr>
          <p:nvPr/>
        </p:nvSpPr>
        <p:spPr>
          <a:xfrm>
            <a:off x="5980014" y="2027054"/>
            <a:ext cx="5450186" cy="4418251"/>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witzer" pitchFamily="50" charset="-7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witzer" pitchFamily="50" charset="-7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witzer" pitchFamily="50" charset="-7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tzer" pitchFamily="50" charset="-7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tzer" pitchFamily="50" charset="-7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Arial" panose="020B0604020202020204" pitchFamily="34" charset="0"/>
              <a:buChar char="•"/>
            </a:pPr>
            <a:r>
              <a:rPr lang="lt-LT" sz="2400" dirty="0"/>
              <a:t>Teikia rekomendacijas gyventojams dėl kalio jodido tablečių vartojimo. </a:t>
            </a:r>
          </a:p>
          <a:p>
            <a:pPr>
              <a:buFont typeface="Arial" panose="020B0604020202020204" pitchFamily="34" charset="0"/>
              <a:buChar char="•"/>
            </a:pPr>
            <a:r>
              <a:rPr lang="lt-LT" sz="2400" dirty="0"/>
              <a:t>Koordinuoja asmens sveikatos priežiūros įstaigų veiklą.</a:t>
            </a:r>
          </a:p>
        </p:txBody>
      </p:sp>
    </p:spTree>
    <p:extLst>
      <p:ext uri="{BB962C8B-B14F-4D97-AF65-F5344CB8AC3E}">
        <p14:creationId xmlns:p14="http://schemas.microsoft.com/office/powerpoint/2010/main" val="4841613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Svarbiausios atsakingų institucijų funkcijos </a:t>
            </a:r>
            <a:r>
              <a:rPr kumimoji="0" lang="lt-LT" sz="4000" b="1" i="0" u="none" strike="noStrike" kern="1200" cap="none" spc="0" normalizeH="0" baseline="0" noProof="0" dirty="0">
                <a:ln>
                  <a:noFill/>
                </a:ln>
                <a:solidFill>
                  <a:prstClr val="black"/>
                </a:solidFill>
                <a:effectLst/>
                <a:uLnTx/>
                <a:uFillTx/>
                <a:latin typeface="Switzer" pitchFamily="50" charset="-70"/>
                <a:ea typeface="+mj-ea"/>
                <a:cs typeface="+mj-cs"/>
              </a:rPr>
              <a:t>įvykus branduolinei avarijai</a:t>
            </a:r>
            <a:r>
              <a:rPr lang="lt-LT" b="1" dirty="0"/>
              <a:t>, naudingos nuorodos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r>
              <a:rPr lang="lt-LT" sz="2400" dirty="0"/>
              <a:t>Telkia karinius vienetus pagalbai civilinės saugos pajėgoms teikti.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49766"/>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Šriftas, tekstas, Grafika&#10;&#10;Automatiškai sugeneruotas aprašymas">
            <a:hlinkClick r:id="rId3"/>
            <a:extLst>
              <a:ext uri="{FF2B5EF4-FFF2-40B4-BE49-F238E27FC236}">
                <a16:creationId xmlns:a16="http://schemas.microsoft.com/office/drawing/2014/main" id="{1D2EA976-52F5-A005-7519-D0ACAA253F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63802"/>
            <a:ext cx="3743768" cy="716400"/>
          </a:xfrm>
          <a:prstGeom prst="rect">
            <a:avLst/>
          </a:prstGeom>
        </p:spPr>
      </p:pic>
    </p:spTree>
    <p:extLst>
      <p:ext uri="{BB962C8B-B14F-4D97-AF65-F5344CB8AC3E}">
        <p14:creationId xmlns:p14="http://schemas.microsoft.com/office/powerpoint/2010/main" val="25393823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Svarbiausios atsakingų institucijų funkcijos </a:t>
            </a:r>
            <a:r>
              <a:rPr kumimoji="0" lang="lt-LT" sz="4000" b="1" i="0" u="none" strike="noStrike" kern="1200" cap="none" spc="0" normalizeH="0" baseline="0" noProof="0" dirty="0">
                <a:ln>
                  <a:noFill/>
                </a:ln>
                <a:solidFill>
                  <a:prstClr val="black"/>
                </a:solidFill>
                <a:effectLst/>
                <a:uLnTx/>
                <a:uFillTx/>
                <a:latin typeface="Switzer" pitchFamily="50" charset="-70"/>
                <a:ea typeface="+mj-ea"/>
                <a:cs typeface="+mj-cs"/>
              </a:rPr>
              <a:t>įvykus branduolinei avarijai</a:t>
            </a:r>
            <a:r>
              <a:rPr lang="lt-LT" b="1" dirty="0"/>
              <a:t>, naudingos nuorodos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r>
              <a:rPr lang="lt-LT" sz="2400" dirty="0"/>
              <a:t>Teikia pasiūlymus dėl socialinės paramos teikimo evakuotiems ir nukentėjusiems gyventojams.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72354"/>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Šriftas, tekstas, Grafika&#10;&#10;Automatiškai sugeneruotas aprašymas">
            <a:hlinkClick r:id="rId3"/>
            <a:extLst>
              <a:ext uri="{FF2B5EF4-FFF2-40B4-BE49-F238E27FC236}">
                <a16:creationId xmlns:a16="http://schemas.microsoft.com/office/drawing/2014/main" id="{4DCC45C4-4F1F-49A5-364E-081B0D42CC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85609"/>
            <a:ext cx="3743768" cy="716400"/>
          </a:xfrm>
          <a:prstGeom prst="rect">
            <a:avLst/>
          </a:prstGeom>
        </p:spPr>
      </p:pic>
    </p:spTree>
    <p:extLst>
      <p:ext uri="{BB962C8B-B14F-4D97-AF65-F5344CB8AC3E}">
        <p14:creationId xmlns:p14="http://schemas.microsoft.com/office/powerpoint/2010/main" val="15134395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Svarbiausios atsakingų institucijų funkcijos </a:t>
            </a:r>
            <a:r>
              <a:rPr kumimoji="0" lang="lt-LT" sz="4000" b="1" i="0" u="none" strike="noStrike" kern="1200" cap="none" spc="0" normalizeH="0" baseline="0" noProof="0" dirty="0">
                <a:ln>
                  <a:noFill/>
                </a:ln>
                <a:solidFill>
                  <a:prstClr val="black"/>
                </a:solidFill>
                <a:effectLst/>
                <a:uLnTx/>
                <a:uFillTx/>
                <a:latin typeface="Switzer" pitchFamily="50" charset="-70"/>
                <a:ea typeface="+mj-ea"/>
                <a:cs typeface="+mj-cs"/>
              </a:rPr>
              <a:t>įvykus branduolinei avarijai</a:t>
            </a:r>
            <a:r>
              <a:rPr lang="lt-LT" b="1" dirty="0"/>
              <a:t>, naudingos nuorodos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r>
              <a:rPr lang="lt-LT" sz="2400" dirty="0"/>
              <a:t>Teikia institucijoms specializuotas hidrometeorologines prognozes.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0" y="2249766"/>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pic>
        <p:nvPicPr>
          <p:cNvPr id="5" name="Paveikslėlis 4" descr="Paveikslėlis, kuriame yra ekrano kopija, Šriftas, tekstas, Grafika&#10;&#10;Automatiškai sugeneruotas aprašymas">
            <a:hlinkClick r:id="rId3"/>
            <a:extLst>
              <a:ext uri="{FF2B5EF4-FFF2-40B4-BE49-F238E27FC236}">
                <a16:creationId xmlns:a16="http://schemas.microsoft.com/office/drawing/2014/main" id="{9F541990-3802-563D-183F-BC1E78DE3C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79150" y="5163802"/>
            <a:ext cx="3743768" cy="716400"/>
          </a:xfrm>
          <a:prstGeom prst="rect">
            <a:avLst/>
          </a:prstGeom>
        </p:spPr>
      </p:pic>
    </p:spTree>
    <p:extLst>
      <p:ext uri="{BB962C8B-B14F-4D97-AF65-F5344CB8AC3E}">
        <p14:creationId xmlns:p14="http://schemas.microsoft.com/office/powerpoint/2010/main" val="5213216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Svarbiausios atsakingų institucijų funkcijos </a:t>
            </a:r>
            <a:r>
              <a:rPr kumimoji="0" lang="lt-LT" sz="4000" b="1" i="0" u="none" strike="noStrike" kern="1200" cap="none" spc="0" normalizeH="0" baseline="0" noProof="0" dirty="0">
                <a:ln>
                  <a:noFill/>
                </a:ln>
                <a:solidFill>
                  <a:prstClr val="black"/>
                </a:solidFill>
                <a:effectLst/>
                <a:uLnTx/>
                <a:uFillTx/>
                <a:latin typeface="Switzer" pitchFamily="50" charset="-70"/>
                <a:ea typeface="+mj-ea"/>
                <a:cs typeface="+mj-cs"/>
              </a:rPr>
              <a:t>įvykus branduolinei avarijai</a:t>
            </a:r>
            <a:r>
              <a:rPr lang="lt-LT" b="1" dirty="0"/>
              <a:t>, naudingos nuorodos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1033025" y="2249766"/>
            <a:ext cx="5048060" cy="4070303"/>
          </a:xfrm>
        </p:spPr>
        <p:txBody>
          <a:bodyPr anchor="ctr">
            <a:normAutofit/>
          </a:bodyPr>
          <a:lstStyle/>
          <a:p>
            <a:pPr marL="0" indent="0">
              <a:buNone/>
            </a:pPr>
            <a:r>
              <a:rPr lang="lt-LT" sz="2400" dirty="0"/>
              <a:t>Daugiau informacijos apie pasirengimą ekstremaliosioms situacijoms rasi:</a:t>
            </a:r>
          </a:p>
          <a:p>
            <a:endParaRPr lang="lt-LT" sz="2400" dirty="0"/>
          </a:p>
          <a:p>
            <a:pPr marL="0" indent="0">
              <a:buNone/>
            </a:pPr>
            <a:r>
              <a:rPr lang="lt-LT" sz="2400" dirty="0"/>
              <a:t>Daugiau informacijos apie atsakingų institucijų funkcijas branduolinės avarijos atveju rasi:</a:t>
            </a:r>
          </a:p>
        </p:txBody>
      </p:sp>
      <p:pic>
        <p:nvPicPr>
          <p:cNvPr id="4" name="Paveikslėlis 3" descr="Paveikslėlis, kuriame yra ekrano kopija, Šriftas, linija, simbolis&#10;&#10;Automatiškai sugeneruotas aprašymas">
            <a:hlinkClick r:id="rId2"/>
            <a:extLst>
              <a:ext uri="{FF2B5EF4-FFF2-40B4-BE49-F238E27FC236}">
                <a16:creationId xmlns:a16="http://schemas.microsoft.com/office/drawing/2014/main" id="{F953CBAF-B9FC-8C33-5BB8-7BE50C11BB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2140" y="2957610"/>
            <a:ext cx="4926788" cy="942780"/>
          </a:xfrm>
          <a:prstGeom prst="rect">
            <a:avLst/>
          </a:prstGeom>
        </p:spPr>
      </p:pic>
      <p:pic>
        <p:nvPicPr>
          <p:cNvPr id="6" name="Paveikslėlis 5" descr="Paveikslėlis, kuriame yra tekstas, Šriftas, ekrano kopija&#10;&#10;Automatiškai sugeneruotas aprašymas">
            <a:hlinkClick r:id="rId4"/>
            <a:extLst>
              <a:ext uri="{FF2B5EF4-FFF2-40B4-BE49-F238E27FC236}">
                <a16:creationId xmlns:a16="http://schemas.microsoft.com/office/drawing/2014/main" id="{DC414D6F-2E98-0F4A-A9B3-5E3F588A15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2140" y="4499781"/>
            <a:ext cx="4926788" cy="1258204"/>
          </a:xfrm>
          <a:prstGeom prst="rect">
            <a:avLst/>
          </a:prstGeom>
        </p:spPr>
      </p:pic>
    </p:spTree>
    <p:extLst>
      <p:ext uri="{BB962C8B-B14F-4D97-AF65-F5344CB8AC3E}">
        <p14:creationId xmlns:p14="http://schemas.microsoft.com/office/powerpoint/2010/main" val="691788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sz="4000" b="1" dirty="0">
                <a:latin typeface="Switzer" pitchFamily="50" charset="-70"/>
              </a:rPr>
              <a:t>Branduolinės ar radiologinės avarijos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39" y="2080469"/>
            <a:ext cx="5261779" cy="4530055"/>
          </a:xfrm>
        </p:spPr>
        <p:txBody>
          <a:bodyPr anchor="t">
            <a:normAutofit lnSpcReduction="10000"/>
          </a:bodyPr>
          <a:lstStyle/>
          <a:p>
            <a:pPr marL="0" indent="0">
              <a:lnSpc>
                <a:spcPct val="120000"/>
              </a:lnSpc>
              <a:buNone/>
            </a:pPr>
            <a:r>
              <a:rPr lang="lt-LT" sz="1600" dirty="0"/>
              <a:t>Įvykus branduolinei ar radiologinei avarijai žmogus gali patirti išorinę ir (ar) vidinę jonizuojančiosios spinduliuotės </a:t>
            </a:r>
            <a:r>
              <a:rPr lang="lt-LT" sz="1600" dirty="0" err="1"/>
              <a:t>apšvitą</a:t>
            </a:r>
            <a:r>
              <a:rPr lang="lt-LT" sz="1600" dirty="0"/>
              <a:t>. Jeigu gaunama didelė </a:t>
            </a:r>
            <a:r>
              <a:rPr lang="lt-LT" sz="1600" dirty="0" err="1"/>
              <a:t>apšvitos</a:t>
            </a:r>
            <a:r>
              <a:rPr lang="lt-LT" sz="1600" dirty="0"/>
              <a:t> dozė, per trumpą laiką išsivysto ūmūs pažeidimai. Pirmiausia pažeidžiami kaulų čiulpai ir skrandžio bei žarnyno ląstelės. Poveikis gali pasireikšti </a:t>
            </a:r>
            <a:r>
              <a:rPr lang="lt-LT" sz="1600" b="1" dirty="0"/>
              <a:t>per pirmąsias kelias valandas</a:t>
            </a:r>
            <a:r>
              <a:rPr lang="lt-LT" sz="1600" dirty="0"/>
              <a:t>. Kaulų čiulpai pradeda gaminti mažiau kraujo kūnelių, saugančių organizmą nuo infekcijų. </a:t>
            </a:r>
          </a:p>
          <a:p>
            <a:pPr marL="0" indent="0">
              <a:lnSpc>
                <a:spcPct val="120000"/>
              </a:lnSpc>
              <a:buNone/>
            </a:pPr>
            <a:r>
              <a:rPr lang="lt-LT" sz="1600" dirty="0"/>
              <a:t>Jonizuojančiosios spinduliuotės paveikti žmonės tampa neatsparūs infekcinėms ligoms, tačiau, esant gerai medicinos priežiūrai, pasveiksta ir gavę dideles dozes. Nedidelės jonizuojančiosios spinduliuotės dozės gali sukelti onkologinius susirgimus ar genetinius pažeidimus (įvairias paveldimas ligas). Žala gali išryškėti </a:t>
            </a:r>
            <a:r>
              <a:rPr lang="lt-LT" sz="1600" b="1" dirty="0"/>
              <a:t>praėjus daugeliui metų</a:t>
            </a:r>
            <a:r>
              <a:rPr lang="lt-LT" sz="1600" dirty="0"/>
              <a:t> po patirtos </a:t>
            </a:r>
            <a:r>
              <a:rPr lang="lt-LT" sz="1600" dirty="0" err="1"/>
              <a:t>apšvitos</a:t>
            </a:r>
            <a:r>
              <a:rPr lang="lt-LT" sz="1600" dirty="0"/>
              <a:t>.</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89854110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r>
              <a:rPr lang="lt-LT" b="1" dirty="0"/>
              <a:t>Svarbiausios atsakingų institucijų funkcijos </a:t>
            </a:r>
            <a:r>
              <a:rPr kumimoji="0" lang="lt-LT" sz="4000" b="1" i="0" u="none" strike="noStrike" kern="1200" cap="none" spc="0" normalizeH="0" baseline="0" noProof="0" dirty="0">
                <a:ln>
                  <a:noFill/>
                </a:ln>
                <a:solidFill>
                  <a:prstClr val="black"/>
                </a:solidFill>
                <a:effectLst/>
                <a:uLnTx/>
                <a:uFillTx/>
                <a:latin typeface="Switzer" pitchFamily="50" charset="-70"/>
                <a:ea typeface="+mj-ea"/>
                <a:cs typeface="+mj-cs"/>
              </a:rPr>
              <a:t>įvykus branduolinei avarijai</a:t>
            </a:r>
            <a:r>
              <a:rPr lang="lt-LT" b="1" dirty="0"/>
              <a:t>, naudingos nuorodos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864066" y="2249766"/>
            <a:ext cx="10566134" cy="4070303"/>
          </a:xfrm>
        </p:spPr>
        <p:txBody>
          <a:bodyPr anchor="ctr">
            <a:normAutofit/>
          </a:bodyPr>
          <a:lstStyle/>
          <a:p>
            <a:pPr marL="0" indent="0">
              <a:buNone/>
            </a:pPr>
            <a:r>
              <a:rPr lang="lt-LT" sz="2400" b="1" dirty="0"/>
              <a:t>Prisimink!</a:t>
            </a:r>
          </a:p>
          <a:p>
            <a:pPr marL="0" indent="0">
              <a:buNone/>
            </a:pPr>
            <a:r>
              <a:rPr lang="lt-LT" sz="2400" dirty="0"/>
              <a:t>Savivaldybės, bendradarbiaudamos su valstybės institucijomis, planuoja gyventojų apsaugos priemones, numato kolektyvinės apsaugos statinius, organizuoja gyventojų perspėjimą ir evakavimą, kartu su civilinės saugos pajėgomis atlieka gyventojų dezaktyvavimą ir kitus gyventojų apsaugomuosius veiksmus.</a:t>
            </a:r>
          </a:p>
          <a:p>
            <a:pPr marL="0" indent="0">
              <a:buNone/>
            </a:pPr>
            <a:endParaRPr lang="lt-LT" sz="2400" dirty="0"/>
          </a:p>
        </p:txBody>
      </p:sp>
    </p:spTree>
    <p:extLst>
      <p:ext uri="{BB962C8B-B14F-4D97-AF65-F5344CB8AC3E}">
        <p14:creationId xmlns:p14="http://schemas.microsoft.com/office/powerpoint/2010/main" val="35186806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t-BR" b="1" dirty="0"/>
              <a:t>Maisto ir geriamojo vandens rezervo sudarymas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000" dirty="0"/>
              <a:t>Gresiant ar susidarius ekstremaliajai situacijai, maisto ir vandens atsargos gali būti ribotos ir jų tiekimas gali būti sutrikęs, todėl reikia turėti pasiruošus maisto atsargų bent 72 valandoms, kol bus pradėta teikti pagalbą.</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1475561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t-BR" b="1" dirty="0"/>
              <a:t>Maisto ir geriamojo vandens rezervo sudarymas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27972" y="2010871"/>
            <a:ext cx="5146534" cy="4595676"/>
          </a:xfrm>
        </p:spPr>
        <p:txBody>
          <a:bodyPr anchor="ctr">
            <a:normAutofit fontScale="62500" lnSpcReduction="20000"/>
          </a:bodyPr>
          <a:lstStyle/>
          <a:p>
            <a:pPr marL="0" indent="0">
              <a:lnSpc>
                <a:spcPct val="120000"/>
              </a:lnSpc>
              <a:spcBef>
                <a:spcPts val="0"/>
              </a:spcBef>
              <a:buNone/>
            </a:pPr>
            <a:r>
              <a:rPr lang="lt-LT" b="1" dirty="0"/>
              <a:t>Namie, sausoje ir tamsioje vietoje, rekomenduojami laikyti šie produktai:</a:t>
            </a:r>
          </a:p>
          <a:p>
            <a:pPr marL="0" indent="0">
              <a:lnSpc>
                <a:spcPct val="120000"/>
              </a:lnSpc>
              <a:spcBef>
                <a:spcPts val="0"/>
              </a:spcBef>
              <a:buNone/>
            </a:pPr>
            <a:endParaRPr lang="lt-LT" b="1" dirty="0"/>
          </a:p>
          <a:p>
            <a:pPr>
              <a:lnSpc>
                <a:spcPct val="120000"/>
              </a:lnSpc>
              <a:spcBef>
                <a:spcPts val="0"/>
              </a:spcBef>
            </a:pPr>
            <a:r>
              <a:rPr lang="lt-LT" dirty="0"/>
              <a:t>Mėsos konservai </a:t>
            </a:r>
          </a:p>
          <a:p>
            <a:pPr>
              <a:lnSpc>
                <a:spcPct val="120000"/>
              </a:lnSpc>
              <a:spcBef>
                <a:spcPts val="0"/>
              </a:spcBef>
            </a:pPr>
            <a:r>
              <a:rPr lang="lt-LT" dirty="0"/>
              <a:t>Daržovių konservai (ankštinės daržovės – itin vertingas pasirinkimas)</a:t>
            </a:r>
          </a:p>
          <a:p>
            <a:pPr>
              <a:lnSpc>
                <a:spcPct val="120000"/>
              </a:lnSpc>
              <a:spcBef>
                <a:spcPts val="0"/>
              </a:spcBef>
            </a:pPr>
            <a:r>
              <a:rPr lang="fi-FI" dirty="0"/>
              <a:t>Kiti konservuoti produktai (sutirštintas pienas, vaisiai) </a:t>
            </a:r>
            <a:endParaRPr lang="lt-LT" dirty="0"/>
          </a:p>
          <a:p>
            <a:pPr>
              <a:lnSpc>
                <a:spcPct val="120000"/>
              </a:lnSpc>
              <a:spcBef>
                <a:spcPts val="0"/>
              </a:spcBef>
            </a:pPr>
            <a:r>
              <a:rPr lang="lt-LT" dirty="0"/>
              <a:t>Birios kruopos </a:t>
            </a:r>
          </a:p>
          <a:p>
            <a:pPr>
              <a:lnSpc>
                <a:spcPct val="120000"/>
              </a:lnSpc>
              <a:spcBef>
                <a:spcPts val="0"/>
              </a:spcBef>
            </a:pPr>
            <a:r>
              <a:rPr lang="lt-LT" dirty="0"/>
              <a:t>Aliejus </a:t>
            </a:r>
          </a:p>
          <a:p>
            <a:pPr>
              <a:lnSpc>
                <a:spcPct val="120000"/>
              </a:lnSpc>
              <a:spcBef>
                <a:spcPts val="0"/>
              </a:spcBef>
            </a:pPr>
            <a:r>
              <a:rPr lang="lt-LT" dirty="0"/>
              <a:t>Cukrus </a:t>
            </a:r>
          </a:p>
          <a:p>
            <a:pPr>
              <a:lnSpc>
                <a:spcPct val="120000"/>
              </a:lnSpc>
              <a:spcBef>
                <a:spcPts val="0"/>
              </a:spcBef>
            </a:pPr>
            <a:r>
              <a:rPr lang="lt-LT" dirty="0"/>
              <a:t>Prieskoniai (žolelių mišiniai) </a:t>
            </a:r>
          </a:p>
          <a:p>
            <a:pPr>
              <a:lnSpc>
                <a:spcPct val="120000"/>
              </a:lnSpc>
              <a:spcBef>
                <a:spcPts val="0"/>
              </a:spcBef>
            </a:pPr>
            <a:r>
              <a:rPr lang="lt-LT" dirty="0"/>
              <a:t>Druska </a:t>
            </a:r>
          </a:p>
          <a:p>
            <a:pPr>
              <a:lnSpc>
                <a:spcPct val="120000"/>
              </a:lnSpc>
              <a:spcBef>
                <a:spcPts val="0"/>
              </a:spcBef>
            </a:pPr>
            <a:r>
              <a:rPr lang="lt-LT" dirty="0"/>
              <a:t>Medus </a:t>
            </a:r>
          </a:p>
          <a:p>
            <a:pPr>
              <a:lnSpc>
                <a:spcPct val="120000"/>
              </a:lnSpc>
              <a:spcBef>
                <a:spcPts val="0"/>
              </a:spcBef>
            </a:pPr>
            <a:r>
              <a:rPr lang="lt-LT" dirty="0"/>
              <a:t>Arbata </a:t>
            </a:r>
          </a:p>
        </p:txBody>
      </p:sp>
      <p:grpSp>
        <p:nvGrpSpPr>
          <p:cNvPr id="27" name="Grupė 26">
            <a:extLst>
              <a:ext uri="{FF2B5EF4-FFF2-40B4-BE49-F238E27FC236}">
                <a16:creationId xmlns:a16="http://schemas.microsoft.com/office/drawing/2014/main" id="{E9D835E4-FEE1-D960-4007-BE2EE410CD7B}"/>
              </a:ext>
            </a:extLst>
          </p:cNvPr>
          <p:cNvGrpSpPr/>
          <p:nvPr/>
        </p:nvGrpSpPr>
        <p:grpSpPr>
          <a:xfrm>
            <a:off x="629174" y="2165879"/>
            <a:ext cx="5612816" cy="4440668"/>
            <a:chOff x="366970" y="1939375"/>
            <a:chExt cx="5891798" cy="4661389"/>
          </a:xfrm>
        </p:grpSpPr>
        <p:pic>
          <p:nvPicPr>
            <p:cNvPr id="5" name="Paveikslėlis 4" descr="Paveikslėlis, kuriame yra kavos puodelis, puodelis, valgomieji reikmenys, animacija&#10;&#10;Automatiškai sugeneruotas aprašymas">
              <a:extLst>
                <a:ext uri="{FF2B5EF4-FFF2-40B4-BE49-F238E27FC236}">
                  <a16:creationId xmlns:a16="http://schemas.microsoft.com/office/drawing/2014/main" id="{E5D5C983-E687-AF0A-7DAC-01766D906D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6970" y="5495025"/>
              <a:ext cx="1963851" cy="1105739"/>
            </a:xfrm>
            <a:prstGeom prst="rect">
              <a:avLst/>
            </a:prstGeom>
          </p:spPr>
        </p:pic>
        <p:pic>
          <p:nvPicPr>
            <p:cNvPr id="7" name="Paveikslėlis 6" descr="Paveikslėlis, kuriame yra Vaikų piešiniai, kompaktinis diskas&#10;&#10;Automatiškai sugeneruotas aprašymas">
              <a:extLst>
                <a:ext uri="{FF2B5EF4-FFF2-40B4-BE49-F238E27FC236}">
                  <a16:creationId xmlns:a16="http://schemas.microsoft.com/office/drawing/2014/main" id="{294B55CF-5D97-1F3D-10B3-0B1EF6B116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224" y="1947075"/>
              <a:ext cx="1963848" cy="1105737"/>
            </a:xfrm>
            <a:prstGeom prst="rect">
              <a:avLst/>
            </a:prstGeom>
          </p:spPr>
        </p:pic>
        <p:pic>
          <p:nvPicPr>
            <p:cNvPr id="10" name="Paveikslėlis 9" descr="Paveikslėlis, kuriame yra maistas&#10;&#10;Automatiškai sugeneruoto aprašo patikimumas mažas">
              <a:extLst>
                <a:ext uri="{FF2B5EF4-FFF2-40B4-BE49-F238E27FC236}">
                  <a16:creationId xmlns:a16="http://schemas.microsoft.com/office/drawing/2014/main" id="{7A77AE4F-D22F-2038-3EE3-CDC2DEAA4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31072" y="1939375"/>
              <a:ext cx="1963848" cy="1105737"/>
            </a:xfrm>
            <a:prstGeom prst="rect">
              <a:avLst/>
            </a:prstGeom>
          </p:spPr>
        </p:pic>
        <p:pic>
          <p:nvPicPr>
            <p:cNvPr id="13" name="Paveikslėlis 12">
              <a:extLst>
                <a:ext uri="{FF2B5EF4-FFF2-40B4-BE49-F238E27FC236}">
                  <a16:creationId xmlns:a16="http://schemas.microsoft.com/office/drawing/2014/main" id="{890BE038-2540-5C5F-6C48-77E7C70A5B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4920" y="1956081"/>
              <a:ext cx="1963848" cy="1105737"/>
            </a:xfrm>
            <a:prstGeom prst="rect">
              <a:avLst/>
            </a:prstGeom>
          </p:spPr>
        </p:pic>
        <p:pic>
          <p:nvPicPr>
            <p:cNvPr id="16" name="Paveikslėlis 15" descr="Paveikslėlis, kuriame yra medaus korys, Stačiakampis, rašas, ekrano kopija&#10;&#10;Automatiškai sugeneruotas aprašymas">
              <a:extLst>
                <a:ext uri="{FF2B5EF4-FFF2-40B4-BE49-F238E27FC236}">
                  <a16:creationId xmlns:a16="http://schemas.microsoft.com/office/drawing/2014/main" id="{553FDCFF-31DA-9A20-9E89-3B3E39BC3EC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7224" y="3147047"/>
              <a:ext cx="1963848" cy="1105737"/>
            </a:xfrm>
            <a:prstGeom prst="rect">
              <a:avLst/>
            </a:prstGeom>
          </p:spPr>
        </p:pic>
        <p:pic>
          <p:nvPicPr>
            <p:cNvPr id="18" name="Paveikslėlis 17" descr="Paveikslėlis, kuriame yra gėrimas, geltonas, Plastikinis butelis, butelis&#10;&#10;Automatiškai sugeneruotas aprašymas">
              <a:extLst>
                <a:ext uri="{FF2B5EF4-FFF2-40B4-BE49-F238E27FC236}">
                  <a16:creationId xmlns:a16="http://schemas.microsoft.com/office/drawing/2014/main" id="{069C01AE-45C4-615E-BA6B-476FD192672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31069" y="3147045"/>
              <a:ext cx="1963851" cy="1105739"/>
            </a:xfrm>
            <a:prstGeom prst="rect">
              <a:avLst/>
            </a:prstGeom>
          </p:spPr>
        </p:pic>
        <p:pic>
          <p:nvPicPr>
            <p:cNvPr id="20" name="Paveikslėlis 19">
              <a:extLst>
                <a:ext uri="{FF2B5EF4-FFF2-40B4-BE49-F238E27FC236}">
                  <a16:creationId xmlns:a16="http://schemas.microsoft.com/office/drawing/2014/main" id="{BF8D7646-A6DC-D20C-3E13-800D56794BB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294917" y="3097748"/>
              <a:ext cx="1963848" cy="1105738"/>
            </a:xfrm>
            <a:prstGeom prst="rect">
              <a:avLst/>
            </a:prstGeom>
          </p:spPr>
        </p:pic>
        <p:pic>
          <p:nvPicPr>
            <p:cNvPr id="22" name="Paveikslėlis 21" descr="Paveikslėlis, kuriame yra Virtuviniai įrankiai, morka, daržovė, maistas&#10;&#10;Automatiškai sugeneruotas aprašymas">
              <a:extLst>
                <a:ext uri="{FF2B5EF4-FFF2-40B4-BE49-F238E27FC236}">
                  <a16:creationId xmlns:a16="http://schemas.microsoft.com/office/drawing/2014/main" id="{644D324E-146B-A7A3-C6E8-00BEDFE4056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973" y="4305800"/>
              <a:ext cx="1963848" cy="1105737"/>
            </a:xfrm>
            <a:prstGeom prst="rect">
              <a:avLst/>
            </a:prstGeom>
          </p:spPr>
        </p:pic>
        <p:pic>
          <p:nvPicPr>
            <p:cNvPr id="24" name="Paveikslėlis 23" descr="Paveikslėlis, kuriame yra plastikas&#10;&#10;Automatiškai sugeneruotas aprašymas">
              <a:extLst>
                <a:ext uri="{FF2B5EF4-FFF2-40B4-BE49-F238E27FC236}">
                  <a16:creationId xmlns:a16="http://schemas.microsoft.com/office/drawing/2014/main" id="{048A9A81-938A-E9D5-5BA4-24F2BEF55AA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331069" y="4321036"/>
              <a:ext cx="1963848" cy="1105737"/>
            </a:xfrm>
            <a:prstGeom prst="rect">
              <a:avLst/>
            </a:prstGeom>
          </p:spPr>
        </p:pic>
        <p:pic>
          <p:nvPicPr>
            <p:cNvPr id="26" name="Paveikslėlis 25" descr="Paveikslėlis, kuriame yra butelis, plastikas&#10;&#10;Automatiškai sugeneruotas aprašymas">
              <a:extLst>
                <a:ext uri="{FF2B5EF4-FFF2-40B4-BE49-F238E27FC236}">
                  <a16:creationId xmlns:a16="http://schemas.microsoft.com/office/drawing/2014/main" id="{6BA746F7-8F9D-A342-B4B0-FAAA030F8E6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294917" y="4321036"/>
              <a:ext cx="1963848" cy="1105737"/>
            </a:xfrm>
            <a:prstGeom prst="rect">
              <a:avLst/>
            </a:prstGeom>
          </p:spPr>
        </p:pic>
      </p:grpSp>
    </p:spTree>
    <p:extLst>
      <p:ext uri="{BB962C8B-B14F-4D97-AF65-F5344CB8AC3E}">
        <p14:creationId xmlns:p14="http://schemas.microsoft.com/office/powerpoint/2010/main" val="13289565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pt-BR" b="1" dirty="0"/>
              <a:t>Maisto ir geriamojo vandens rezervo sudarymas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000" dirty="0"/>
              <a:t>Nepamiršk mėgstamų maisto produktų (jų vartojimas padės jaustis geriau). </a:t>
            </a:r>
            <a:endParaRPr lang="en-US" sz="2000" dirty="0"/>
          </a:p>
          <a:p>
            <a:pPr marL="0" indent="0">
              <a:buNone/>
            </a:pPr>
            <a:r>
              <a:rPr lang="lt-LT" sz="2000" dirty="0"/>
              <a:t>Naujas nupirktas maisto atsargas rekomenduojama rikiuoti už jau turimų atsargų – taip galima lengviau atskirti trumpiau galiojančius produktus! Kaupiant atsargas pirmenybę reikėtų teikti įprastiems produktams, vartojamiems šeimoje.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3776618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Vandens atsargos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000" dirty="0"/>
              <a:t>Rekomenduojama parai 2 litrai geriamojo vandens vienam asmeniui ir 2 litrai vandens maistui ruošti, higienai. Žmogui per 72 valandas reikia turėti apie 12 litrų vandens. Vandenį reiktų laikyti supilstytą į mažos talpos buteliukus.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169478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fontScale="90000"/>
          </a:bodyPr>
          <a:lstStyle/>
          <a:p>
            <a:pPr algn="ctr"/>
            <a:br>
              <a:rPr lang="lt-LT" b="1" dirty="0"/>
            </a:br>
            <a:r>
              <a:rPr lang="lt-LT" b="1" dirty="0"/>
              <a:t>Svarbūs dokumentai </a:t>
            </a:r>
            <a:br>
              <a:rPr lang="pt-BR" b="1" dirty="0"/>
            </a:b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000" dirty="0"/>
              <a:t>Kartu su tėvais paruoškite svarbius dokumentus tam atvejui, jei reikėtų evakuotis: </a:t>
            </a:r>
          </a:p>
          <a:p>
            <a:pPr>
              <a:buFont typeface="Arial" panose="020B0604020202020204" pitchFamily="34" charset="0"/>
              <a:buChar char="•"/>
            </a:pPr>
            <a:r>
              <a:rPr lang="lt-LT" sz="2000" dirty="0"/>
              <a:t>asmens tapatybę patvirtinančius dokumentus – pasą ar asmens tapatybės kortelę; </a:t>
            </a:r>
          </a:p>
          <a:p>
            <a:pPr>
              <a:buFont typeface="Arial" panose="020B0604020202020204" pitchFamily="34" charset="0"/>
              <a:buChar char="•"/>
            </a:pPr>
            <a:r>
              <a:rPr lang="lt-LT" sz="2000" dirty="0"/>
              <a:t>gimimo liudijimą;</a:t>
            </a:r>
          </a:p>
          <a:p>
            <a:pPr>
              <a:buFont typeface="Arial" panose="020B0604020202020204" pitchFamily="34" charset="0"/>
              <a:buChar char="•"/>
            </a:pPr>
            <a:r>
              <a:rPr lang="lt-LT" sz="2000" dirty="0"/>
              <a:t>artimųjų nuotraukas;</a:t>
            </a:r>
          </a:p>
          <a:p>
            <a:pPr>
              <a:buFont typeface="Arial" panose="020B0604020202020204" pitchFamily="34" charset="0"/>
              <a:buChar char="•"/>
            </a:pPr>
            <a:r>
              <a:rPr lang="lt-LT" sz="2000" dirty="0"/>
              <a:t>banko korteles;</a:t>
            </a:r>
          </a:p>
          <a:p>
            <a:pPr>
              <a:buFont typeface="Arial" panose="020B0604020202020204" pitchFamily="34" charset="0"/>
              <a:buChar char="•"/>
            </a:pPr>
            <a:r>
              <a:rPr lang="lt-LT" sz="2000" dirty="0"/>
              <a:t>grynuosius pinigus.</a:t>
            </a:r>
          </a:p>
          <a:p>
            <a:endParaRPr lang="lt-LT" sz="20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90153706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tačiakampis 13">
            <a:extLst>
              <a:ext uri="{FF2B5EF4-FFF2-40B4-BE49-F238E27FC236}">
                <a16:creationId xmlns:a16="http://schemas.microsoft.com/office/drawing/2014/main" id="{C7787921-05A1-EF00-541D-3A926AE1BA68}"/>
              </a:ext>
            </a:extLst>
          </p:cNvPr>
          <p:cNvSpPr/>
          <p:nvPr/>
        </p:nvSpPr>
        <p:spPr>
          <a:xfrm>
            <a:off x="836433" y="2793508"/>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10" name="Content Placeholder 2">
            <a:extLst>
              <a:ext uri="{FF2B5EF4-FFF2-40B4-BE49-F238E27FC236}">
                <a16:creationId xmlns:a16="http://schemas.microsoft.com/office/drawing/2014/main" id="{922130A3-F94D-6D5A-239A-07C782564B74}"/>
              </a:ext>
            </a:extLst>
          </p:cNvPr>
          <p:cNvSpPr txBox="1">
            <a:spLocks/>
          </p:cNvSpPr>
          <p:nvPr/>
        </p:nvSpPr>
        <p:spPr>
          <a:xfrm>
            <a:off x="6702071" y="2342241"/>
            <a:ext cx="4265370" cy="3902635"/>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witzer" pitchFamily="50" charset="-7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witzer" pitchFamily="50" charset="-7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witzer" pitchFamily="50" charset="-7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tzer" pitchFamily="50" charset="-7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witzer" pitchFamily="50" charset="-7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lt-LT" sz="2400" b="1" dirty="0"/>
              <a:t>Išvykimo krepšys </a:t>
            </a:r>
            <a:r>
              <a:rPr lang="lt-LT" sz="2400" dirty="0"/>
              <a:t>padės ekstremaliosios situacijos atveju išgyventi pačias svarbiausias pirmas 3 paras </a:t>
            </a:r>
            <a:r>
              <a:rPr lang="en-US" sz="2400" dirty="0">
                <a:solidFill>
                  <a:srgbClr val="000000"/>
                </a:solidFill>
                <a:latin typeface="Open Sans" panose="020B0606030504020204" pitchFamily="34" charset="0"/>
              </a:rPr>
              <a:t>–</a:t>
            </a:r>
            <a:r>
              <a:rPr lang="lt-LT" sz="2400" dirty="0"/>
              <a:t> </a:t>
            </a:r>
            <a:r>
              <a:rPr lang="lt-LT" sz="2400" b="1" dirty="0"/>
              <a:t>72 val.</a:t>
            </a:r>
            <a:r>
              <a:rPr lang="lt-LT" sz="2400" dirty="0"/>
              <a:t> </a:t>
            </a:r>
          </a:p>
          <a:p>
            <a:endParaRPr lang="lt-LT" sz="2000" dirty="0"/>
          </a:p>
        </p:txBody>
      </p:sp>
      <p:sp>
        <p:nvSpPr>
          <p:cNvPr id="12" name="Title 1">
            <a:extLst>
              <a:ext uri="{FF2B5EF4-FFF2-40B4-BE49-F238E27FC236}">
                <a16:creationId xmlns:a16="http://schemas.microsoft.com/office/drawing/2014/main" id="{B60C3436-F9A8-A111-B66B-354BA2405E1B}"/>
              </a:ext>
            </a:extLst>
          </p:cNvPr>
          <p:cNvSpPr>
            <a:spLocks noGrp="1"/>
          </p:cNvSpPr>
          <p:nvPr>
            <p:ph type="title"/>
          </p:nvPr>
        </p:nvSpPr>
        <p:spPr>
          <a:xfrm>
            <a:off x="761801" y="352766"/>
            <a:ext cx="10591999" cy="1023584"/>
          </a:xfrm>
        </p:spPr>
        <p:txBody>
          <a:bodyPr>
            <a:normAutofit/>
          </a:bodyPr>
          <a:lstStyle/>
          <a:p>
            <a:pPr algn="ctr"/>
            <a:r>
              <a:rPr lang="lt-LT" b="1" dirty="0"/>
              <a:t>Išvykimo krepšys</a:t>
            </a:r>
            <a:endParaRPr lang="lt-LT" sz="4000" dirty="0"/>
          </a:p>
        </p:txBody>
      </p:sp>
    </p:spTree>
    <p:extLst>
      <p:ext uri="{BB962C8B-B14F-4D97-AF65-F5344CB8AC3E}">
        <p14:creationId xmlns:p14="http://schemas.microsoft.com/office/powerpoint/2010/main" val="5248458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Išvykimo krepšys</a:t>
            </a:r>
            <a:endParaRPr lang="lt-LT" sz="4000" dirty="0"/>
          </a:p>
        </p:txBody>
      </p:sp>
      <p:sp>
        <p:nvSpPr>
          <p:cNvPr id="6" name="Content Placeholder 2">
            <a:extLst>
              <a:ext uri="{FF2B5EF4-FFF2-40B4-BE49-F238E27FC236}">
                <a16:creationId xmlns:a16="http://schemas.microsoft.com/office/drawing/2014/main" id="{CA8A133C-66C4-EE42-7544-C927E9554D8E}"/>
              </a:ext>
            </a:extLst>
          </p:cNvPr>
          <p:cNvSpPr>
            <a:spLocks noGrp="1"/>
          </p:cNvSpPr>
          <p:nvPr>
            <p:ph idx="1"/>
          </p:nvPr>
        </p:nvSpPr>
        <p:spPr>
          <a:xfrm>
            <a:off x="6599992" y="2342241"/>
            <a:ext cx="4753808" cy="3902635"/>
          </a:xfrm>
        </p:spPr>
        <p:txBody>
          <a:bodyPr anchor="ctr">
            <a:normAutofit/>
          </a:bodyPr>
          <a:lstStyle/>
          <a:p>
            <a:pPr marL="0" indent="0">
              <a:buNone/>
            </a:pPr>
            <a:r>
              <a:rPr lang="lt-LT" sz="2400" b="1" dirty="0"/>
              <a:t>Ekstremalioji situacija</a:t>
            </a:r>
            <a:r>
              <a:rPr lang="lt-LT" sz="2400" dirty="0"/>
              <a:t> – tai tokia situacija, dėl kurios gali kilti pavojus žmonių sveikatai, gyvybei, turtui ar aplinkai. Pavyzdžiui, labai stiprus uraganas, potvynis, avarija, įvykusi atominėje elektrinėje, ir pan. </a:t>
            </a:r>
          </a:p>
          <a:p>
            <a:pPr marL="0" indent="0">
              <a:buNone/>
            </a:pPr>
            <a:r>
              <a:rPr lang="lt-LT" sz="2400" dirty="0"/>
              <a:t>Šiame krepšyje turi būti sudėti svarbūs dokumentai, maisto produktai ir vanduo, šilti drabužiai, batai bei kiti būtiniausi daiktai. </a:t>
            </a:r>
          </a:p>
          <a:p>
            <a:endParaRPr lang="lt-LT" sz="2000" dirty="0"/>
          </a:p>
        </p:txBody>
      </p:sp>
      <p:pic>
        <p:nvPicPr>
          <p:cNvPr id="7" name="Picture 4" descr="A green backpack with black straps&#10;&#10;Description automatically generated">
            <a:extLst>
              <a:ext uri="{FF2B5EF4-FFF2-40B4-BE49-F238E27FC236}">
                <a16:creationId xmlns:a16="http://schemas.microsoft.com/office/drawing/2014/main" id="{5FA91A62-B7FF-8427-88D4-86BDD2C231AD}"/>
              </a:ext>
            </a:extLst>
          </p:cNvPr>
          <p:cNvPicPr>
            <a:picLocks noChangeAspect="1"/>
          </p:cNvPicPr>
          <p:nvPr/>
        </p:nvPicPr>
        <p:blipFill rotWithShape="1">
          <a:blip r:embed="rId2">
            <a:extLst>
              <a:ext uri="{28A0092B-C50C-407E-A947-70E740481C1C}">
                <a14:useLocalDpi xmlns:a14="http://schemas.microsoft.com/office/drawing/2010/main" val="0"/>
              </a:ext>
            </a:extLst>
          </a:blip>
          <a:srcRect r="1147"/>
          <a:stretch/>
        </p:blipFill>
        <p:spPr>
          <a:xfrm>
            <a:off x="1085365" y="2764045"/>
            <a:ext cx="4850955" cy="2760303"/>
          </a:xfrm>
          <a:prstGeom prst="rect">
            <a:avLst/>
          </a:prstGeom>
        </p:spPr>
      </p:pic>
    </p:spTree>
    <p:extLst>
      <p:ext uri="{BB962C8B-B14F-4D97-AF65-F5344CB8AC3E}">
        <p14:creationId xmlns:p14="http://schemas.microsoft.com/office/powerpoint/2010/main" val="336564068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Išvykimo krepšys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251731" y="2249766"/>
            <a:ext cx="5178469" cy="4070303"/>
          </a:xfrm>
        </p:spPr>
        <p:txBody>
          <a:bodyPr anchor="ctr">
            <a:normAutofit/>
          </a:bodyPr>
          <a:lstStyle/>
          <a:p>
            <a:pPr marL="0" indent="0">
              <a:buNone/>
            </a:pPr>
            <a:r>
              <a:rPr lang="lt-LT" sz="2000" dirty="0"/>
              <a:t>Kartu su tėvais pasirūpink savo išvykimo krepšiu, kuriame </a:t>
            </a:r>
            <a:r>
              <a:rPr lang="lt-LT" sz="2000" b="1" dirty="0"/>
              <a:t>turėtų būti</a:t>
            </a:r>
            <a:r>
              <a:rPr lang="lt-LT" sz="2000" dirty="0"/>
              <a:t>:</a:t>
            </a:r>
          </a:p>
          <a:p>
            <a:r>
              <a:rPr lang="lt-LT" sz="2000" b="1" dirty="0"/>
              <a:t>Keli buteliukai su vandeniu</a:t>
            </a:r>
            <a:r>
              <a:rPr lang="lt-LT" sz="2000" dirty="0"/>
              <a:t>.</a:t>
            </a:r>
            <a:endParaRPr lang="lt-LT" sz="2000" b="1" dirty="0"/>
          </a:p>
          <a:p>
            <a:r>
              <a:rPr lang="lt-LT" sz="2000" b="1" dirty="0"/>
              <a:t>Maisto produktų.</a:t>
            </a:r>
            <a:r>
              <a:rPr lang="lt-LT" sz="2000" dirty="0"/>
              <a:t> Pavyzdžiui: juodas šokoladas, javainių batonėliai, džiovintų uogų ir riešutų mišinys, sultys, užpilama grūdų košė.</a:t>
            </a:r>
          </a:p>
          <a:p>
            <a:r>
              <a:rPr lang="lt-LT" sz="2000" b="1" dirty="0"/>
              <a:t>Mobilusis telefonas, mobiliojo telefono kroviklis, išorinė nešiojamoji baterija </a:t>
            </a:r>
            <a:r>
              <a:rPr lang="lt-LT" sz="2000" dirty="0"/>
              <a:t>(angl. </a:t>
            </a:r>
            <a:r>
              <a:rPr lang="lt-LT" sz="2000" i="1" dirty="0" err="1"/>
              <a:t>power</a:t>
            </a:r>
            <a:r>
              <a:rPr lang="lt-LT" sz="2000" i="1" dirty="0"/>
              <a:t> bank</a:t>
            </a:r>
            <a:r>
              <a:rPr lang="lt-LT" sz="2000" dirty="0"/>
              <a:t>).</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1593428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Išvykimo krepšys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096000" y="2249766"/>
            <a:ext cx="5334200" cy="4070303"/>
          </a:xfrm>
        </p:spPr>
        <p:txBody>
          <a:bodyPr anchor="ctr">
            <a:normAutofit/>
          </a:bodyPr>
          <a:lstStyle/>
          <a:p>
            <a:r>
              <a:rPr lang="lt-LT" sz="2000" b="1" dirty="0"/>
              <a:t>Šviesos (energijos) šaltinių.</a:t>
            </a:r>
            <a:r>
              <a:rPr lang="lt-LT" sz="2000" dirty="0"/>
              <a:t> Prožektorius, šviečiančios lazdelės, atsarginiai elementai.</a:t>
            </a:r>
          </a:p>
          <a:p>
            <a:r>
              <a:rPr lang="lt-LT" sz="2000" b="1" dirty="0"/>
              <a:t>Drabužiai, batai. </a:t>
            </a:r>
            <a:r>
              <a:rPr lang="lt-LT" sz="2000" dirty="0"/>
              <a:t>Neperšlampama ir apsauganti nuo vėjo striukė, šiltas megztinis, šiltos kelnės, kojinės, apatiniai, šilta kepurė, skarelė.</a:t>
            </a:r>
          </a:p>
          <a:p>
            <a:r>
              <a:rPr lang="lt-LT" sz="2000" b="1" dirty="0"/>
              <a:t>Asmens higienos reikmenys.</a:t>
            </a:r>
            <a:r>
              <a:rPr lang="lt-LT" sz="2000" dirty="0"/>
              <a:t> Tualetinio popieriaus ritinėlis, drėgnos servetėlės, muilas, dantų pasta, dantų šepetėlis, šukos.</a:t>
            </a:r>
          </a:p>
          <a:p>
            <a:r>
              <a:rPr lang="pt-BR" sz="2000" b="1" dirty="0"/>
              <a:t>Stalo žaidimas ar skaitoma knyga. </a:t>
            </a:r>
            <a:endParaRPr lang="lt-LT" sz="2000" dirty="0"/>
          </a:p>
        </p:txBody>
      </p:sp>
      <p:pic>
        <p:nvPicPr>
          <p:cNvPr id="5" name="Picture 4" descr="A green backpack with black straps&#10;&#10;Description automatically generated">
            <a:extLst>
              <a:ext uri="{FF2B5EF4-FFF2-40B4-BE49-F238E27FC236}">
                <a16:creationId xmlns:a16="http://schemas.microsoft.com/office/drawing/2014/main" id="{65C6FC36-8C2D-DD0E-9B4F-E80304DE2FD0}"/>
              </a:ext>
            </a:extLst>
          </p:cNvPr>
          <p:cNvPicPr>
            <a:picLocks noChangeAspect="1"/>
          </p:cNvPicPr>
          <p:nvPr/>
        </p:nvPicPr>
        <p:blipFill rotWithShape="1">
          <a:blip r:embed="rId2">
            <a:extLst>
              <a:ext uri="{28A0092B-C50C-407E-A947-70E740481C1C}">
                <a14:useLocalDpi xmlns:a14="http://schemas.microsoft.com/office/drawing/2010/main" val="0"/>
              </a:ext>
            </a:extLst>
          </a:blip>
          <a:srcRect r="1147"/>
          <a:stretch/>
        </p:blipFill>
        <p:spPr>
          <a:xfrm>
            <a:off x="958906" y="2783500"/>
            <a:ext cx="4850955" cy="2760303"/>
          </a:xfrm>
          <a:prstGeom prst="rect">
            <a:avLst/>
          </a:prstGeom>
        </p:spPr>
      </p:pic>
    </p:spTree>
    <p:extLst>
      <p:ext uri="{BB962C8B-B14F-4D97-AF65-F5344CB8AC3E}">
        <p14:creationId xmlns:p14="http://schemas.microsoft.com/office/powerpoint/2010/main" val="38747773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sz="4000" b="1" dirty="0">
                <a:latin typeface="Switzer" pitchFamily="50" charset="-70"/>
              </a:rPr>
              <a:t>Branduolinės ar radiologinės avarijos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Branduolinės avarijos Baltarusijos atominėje elektrinėje atveju aplinkoje pasklidusios radioaktyviosios medžiagos pasiektų Lietuvą ir galėtų užteršti Lietuvos dirvožemį, vandenį, taip patekdamos ir ant maisto produktų. Taip pat užterštų pastatus, kitą Lietuvos gyventojų turtą. Taigi, poveikis būtų išties didelis, todėl </a:t>
            </a:r>
            <a:r>
              <a:rPr lang="lt-LT" sz="2400" b="1" dirty="0"/>
              <a:t>būti pasiruošus galimoms tokio tipo avarijoms yra būtina.</a:t>
            </a:r>
            <a:r>
              <a:rPr lang="lt-LT" sz="2400" dirty="0"/>
              <a:t>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1296600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Išvykimo krepšys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5866726" y="2081884"/>
            <a:ext cx="5563474" cy="4423350"/>
          </a:xfrm>
        </p:spPr>
        <p:txBody>
          <a:bodyPr anchor="ctr">
            <a:normAutofit fontScale="85000" lnSpcReduction="10000"/>
          </a:bodyPr>
          <a:lstStyle/>
          <a:p>
            <a:pPr>
              <a:lnSpc>
                <a:spcPct val="120000"/>
              </a:lnSpc>
            </a:pPr>
            <a:r>
              <a:rPr lang="lt-LT" sz="2400" b="1" dirty="0"/>
              <a:t>Vaistai ir saugos priemonės.</a:t>
            </a:r>
            <a:r>
              <a:rPr lang="lt-LT" sz="2400" dirty="0"/>
              <a:t> Švilpukas, atšvaitų juostos, skirtos uždėti ant rankų, vienkartinės medicininės kaukės ir respiratoriai, įvairių dydžių pleistrai, elastinis bintas, bintas, kalio jodido tabletės, tavo vartojami vaistai.</a:t>
            </a:r>
          </a:p>
          <a:p>
            <a:pPr>
              <a:lnSpc>
                <a:spcPct val="120000"/>
              </a:lnSpc>
            </a:pPr>
            <a:r>
              <a:rPr lang="lt-LT" sz="2400" b="1" dirty="0"/>
              <a:t>Antklodė ir pagalvėlė.</a:t>
            </a:r>
            <a:r>
              <a:rPr lang="lt-LT" sz="2400" dirty="0"/>
              <a:t> Šilta antklodė, pripučiama kelioninė pagalvėlė.</a:t>
            </a:r>
          </a:p>
          <a:p>
            <a:pPr>
              <a:lnSpc>
                <a:spcPct val="120000"/>
              </a:lnSpc>
            </a:pPr>
            <a:r>
              <a:rPr lang="lt-LT" sz="2400" b="1" dirty="0"/>
              <a:t>Svarbūs dokumentai.</a:t>
            </a:r>
            <a:r>
              <a:rPr lang="lt-LT" sz="2400" dirty="0"/>
              <a:t> Informacinis lapas „Svarbi informacija“, kuriame būtų surašyta informacija apie tave. Tavo gimimo metai, tavo gyvenamosios vietos adresas, tavo tėvų ir kitų šeimos narių kontaktinė informacija su nuotraukomis.</a:t>
            </a:r>
          </a:p>
        </p:txBody>
      </p:sp>
      <p:pic>
        <p:nvPicPr>
          <p:cNvPr id="4" name="Picture 3" descr="A green backpack with black straps&#10;&#10;Description automatically generated">
            <a:extLst>
              <a:ext uri="{FF2B5EF4-FFF2-40B4-BE49-F238E27FC236}">
                <a16:creationId xmlns:a16="http://schemas.microsoft.com/office/drawing/2014/main" id="{76A5A6C3-1528-322A-03DD-A30379EF1A53}"/>
              </a:ext>
            </a:extLst>
          </p:cNvPr>
          <p:cNvPicPr>
            <a:picLocks noChangeAspect="1"/>
          </p:cNvPicPr>
          <p:nvPr/>
        </p:nvPicPr>
        <p:blipFill rotWithShape="1">
          <a:blip r:embed="rId2">
            <a:extLst>
              <a:ext uri="{28A0092B-C50C-407E-A947-70E740481C1C}">
                <a14:useLocalDpi xmlns:a14="http://schemas.microsoft.com/office/drawing/2010/main" val="0"/>
              </a:ext>
            </a:extLst>
          </a:blip>
          <a:srcRect r="1147"/>
          <a:stretch/>
        </p:blipFill>
        <p:spPr>
          <a:xfrm>
            <a:off x="958906" y="2783500"/>
            <a:ext cx="4850955" cy="2760303"/>
          </a:xfrm>
          <a:prstGeom prst="rect">
            <a:avLst/>
          </a:prstGeom>
        </p:spPr>
      </p:pic>
    </p:spTree>
    <p:extLst>
      <p:ext uri="{BB962C8B-B14F-4D97-AF65-F5344CB8AC3E}">
        <p14:creationId xmlns:p14="http://schemas.microsoft.com/office/powerpoint/2010/main" val="155207542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Išvykimo krepšys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t>Prisimink!</a:t>
            </a:r>
          </a:p>
          <a:p>
            <a:pPr marL="0" indent="0">
              <a:buNone/>
            </a:pPr>
            <a:r>
              <a:rPr lang="lt-LT" sz="2400" dirty="0"/>
              <a:t>Šeimoje turėtumėte susitarti, kas bus atsakingas už išvykimo krepšį ar krepšius nelaimės atveju.</a:t>
            </a:r>
          </a:p>
        </p:txBody>
      </p:sp>
      <p:pic>
        <p:nvPicPr>
          <p:cNvPr id="4" name="Picture 3" descr="A green backpack with black straps&#10;&#10;Description automatically generated">
            <a:extLst>
              <a:ext uri="{FF2B5EF4-FFF2-40B4-BE49-F238E27FC236}">
                <a16:creationId xmlns:a16="http://schemas.microsoft.com/office/drawing/2014/main" id="{4F665B56-4A3C-2EED-C708-DF662B567C35}"/>
              </a:ext>
            </a:extLst>
          </p:cNvPr>
          <p:cNvPicPr>
            <a:picLocks noChangeAspect="1"/>
          </p:cNvPicPr>
          <p:nvPr/>
        </p:nvPicPr>
        <p:blipFill rotWithShape="1">
          <a:blip r:embed="rId2">
            <a:extLst>
              <a:ext uri="{28A0092B-C50C-407E-A947-70E740481C1C}">
                <a14:useLocalDpi xmlns:a14="http://schemas.microsoft.com/office/drawing/2010/main" val="0"/>
              </a:ext>
            </a:extLst>
          </a:blip>
          <a:srcRect r="1147"/>
          <a:stretch/>
        </p:blipFill>
        <p:spPr>
          <a:xfrm>
            <a:off x="958906" y="2783500"/>
            <a:ext cx="4850955" cy="2760303"/>
          </a:xfrm>
          <a:prstGeom prst="rect">
            <a:avLst/>
          </a:prstGeom>
        </p:spPr>
      </p:pic>
    </p:spTree>
    <p:extLst>
      <p:ext uri="{BB962C8B-B14F-4D97-AF65-F5344CB8AC3E}">
        <p14:creationId xmlns:p14="http://schemas.microsoft.com/office/powerpoint/2010/main" val="21771573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Šeimos plano parengimas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Netikėtų situacijų atvejais būti pasiruošus ir žinoti, kaip elgtis, padės šeimos planas. Sudaryti šeimos planą padės atsakymai į šiuos klausimus.</a:t>
            </a:r>
          </a:p>
        </p:txBody>
      </p:sp>
      <p:sp>
        <p:nvSpPr>
          <p:cNvPr id="8" name="Stačiakampis 7">
            <a:extLst>
              <a:ext uri="{FF2B5EF4-FFF2-40B4-BE49-F238E27FC236}">
                <a16:creationId xmlns:a16="http://schemas.microsoft.com/office/drawing/2014/main" id="{9A964A51-DF7A-2779-8262-B33EC304F5EA}"/>
              </a:ext>
            </a:extLst>
          </p:cNvPr>
          <p:cNvSpPr/>
          <p:nvPr/>
        </p:nvSpPr>
        <p:spPr>
          <a:xfrm>
            <a:off x="761801" y="2785145"/>
            <a:ext cx="5178469" cy="2914036"/>
          </a:xfrm>
          <a:prstGeom prst="rect">
            <a:avLst/>
          </a:prstGeom>
          <a:blipFill dpi="0" rotWithShape="1">
            <a:blip r:embed="rId2" r:link="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1503524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Šeimos plano parengimas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1001463" y="2249766"/>
            <a:ext cx="5048060" cy="4070303"/>
          </a:xfrm>
        </p:spPr>
        <p:txBody>
          <a:bodyPr anchor="ctr">
            <a:normAutofit/>
          </a:bodyPr>
          <a:lstStyle/>
          <a:p>
            <a:pPr marL="0" indent="0">
              <a:buNone/>
            </a:pPr>
            <a:endParaRPr lang="lt-LT" sz="2400" b="1" dirty="0"/>
          </a:p>
          <a:p>
            <a:pPr marL="0" indent="0">
              <a:buNone/>
            </a:pPr>
            <a:r>
              <a:rPr lang="lt-LT" sz="2400" b="1" dirty="0"/>
              <a:t>Juos rasi čia:</a:t>
            </a:r>
            <a:endParaRPr lang="lt-LT" sz="2400" dirty="0"/>
          </a:p>
          <a:p>
            <a:pPr marL="0" indent="0">
              <a:buNone/>
            </a:pPr>
            <a:endParaRPr lang="lt-LT" sz="2400" dirty="0"/>
          </a:p>
          <a:p>
            <a:endParaRPr lang="lt-LT" sz="2400" dirty="0"/>
          </a:p>
          <a:p>
            <a:endParaRPr lang="lt-LT" sz="2400" dirty="0"/>
          </a:p>
          <a:p>
            <a:pPr marL="0" indent="0">
              <a:buNone/>
            </a:pPr>
            <a:r>
              <a:rPr lang="lt-LT" sz="2400" dirty="0"/>
              <a:t>Su tėvais ir kitais šeimos nariais parenk šeimos planą. Parsisiųsti šeimos plano pavyzdį galima čia: </a:t>
            </a:r>
          </a:p>
        </p:txBody>
      </p:sp>
      <p:pic>
        <p:nvPicPr>
          <p:cNvPr id="5" name="Paveikslėlis 4" descr="Paveikslėlis, kuriame yra ekrano kopija, Šriftas, linija, simbolis&#10;&#10;Automatiškai sugeneruotas aprašymas">
            <a:hlinkClick r:id="rId2"/>
            <a:extLst>
              <a:ext uri="{FF2B5EF4-FFF2-40B4-BE49-F238E27FC236}">
                <a16:creationId xmlns:a16="http://schemas.microsoft.com/office/drawing/2014/main" id="{4B54E580-393F-C3BF-5654-FB21BB4681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81432" y="2962215"/>
            <a:ext cx="4878658" cy="933570"/>
          </a:xfrm>
          <a:prstGeom prst="rect">
            <a:avLst/>
          </a:prstGeom>
        </p:spPr>
      </p:pic>
      <p:pic>
        <p:nvPicPr>
          <p:cNvPr id="7" name="Paveikslėlis 6" descr="Paveikslėlis, kuriame yra Šriftas, tekstas, ekrano kopija, linija&#10;&#10;Automatiškai sugeneruotas aprašymas">
            <a:hlinkClick r:id="rId4"/>
            <a:extLst>
              <a:ext uri="{FF2B5EF4-FFF2-40B4-BE49-F238E27FC236}">
                <a16:creationId xmlns:a16="http://schemas.microsoft.com/office/drawing/2014/main" id="{D828BE24-D413-66AE-3C46-1697D3ADDF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1432" y="4903573"/>
            <a:ext cx="4878658" cy="933570"/>
          </a:xfrm>
          <a:prstGeom prst="rect">
            <a:avLst/>
          </a:prstGeom>
        </p:spPr>
      </p:pic>
    </p:spTree>
    <p:extLst>
      <p:ext uri="{BB962C8B-B14F-4D97-AF65-F5344CB8AC3E}">
        <p14:creationId xmlns:p14="http://schemas.microsoft.com/office/powerpoint/2010/main" val="8608343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Gyvenamosios vietos parengimas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081884"/>
            <a:ext cx="5048060" cy="4238186"/>
          </a:xfrm>
        </p:spPr>
        <p:txBody>
          <a:bodyPr anchor="ctr">
            <a:normAutofit/>
          </a:bodyPr>
          <a:lstStyle/>
          <a:p>
            <a:pPr marL="0" indent="0">
              <a:lnSpc>
                <a:spcPct val="100000"/>
              </a:lnSpc>
              <a:buNone/>
            </a:pPr>
            <a:r>
              <a:rPr lang="lt-LT" sz="2000" dirty="0"/>
              <a:t>Svarbiausi veiksmai, kurių reiktų imtis, kad gyvenamoji vieta būtų parengta. Jei rekomenduojama likti ar slėptis patalpoje, svarbiausia yra ją užsandarinti. Reikėtų uždaryti duris, langus, orlaides, nepamiršti ir balkono durų. Uždengti dūmtraukius, vėdinimo ir kitas angas. Viską sandariai uždarius, langus ir duris reikėtų apklijuoti lipnia juosta. Plastikiniai langai ir durys paprastai yra sandarūs, tačiau įtariant, kad tarša gali patekti į vidų, galima papildomai apklijuoti ir juos.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10625461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Gyvenamosios vietos parengimas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Slėptis rekomenduojama namo viduje, kuo toliau nuo išorinių pastato sienų ar stogo, kartu pasiimant ir naminius gyvūnus.</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2554009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Skydliaukės blokavimas jodu</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Įvykus branduolinei avarijai aplinkoje gali pasklisti radioaktyvusis jodas, kuris kaupiasi skydliaukėje. Apsaugoti ją galima laiku ir tinkamai vartojant stabiliojo jodo preparatus.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1555228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Skydliaukės blokavimas jodu</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Kalio jodido tabletėse yra stabiliojo jodo, kuris prisotina skydliaukę ir neleidžia patekti į ją radioaktyviajam jodui. Tai sumažina skydliaukės ligų riziką.</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18494143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Skydliaukės blokavimas jodu</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Kalio jodido tabletės skydliaukės apsaugai vartojamos tik tada, kai aplinkoje pasklinda radioaktyviojo jodo ir tik tada, kai jas vartoti rekomenduoja Sveikatos apsaugos ministerija. </a:t>
            </a:r>
          </a:p>
        </p:txBody>
      </p:sp>
      <p:pic>
        <p:nvPicPr>
          <p:cNvPr id="7" name="Paveikslėlis 6">
            <a:extLst>
              <a:ext uri="{FF2B5EF4-FFF2-40B4-BE49-F238E27FC236}">
                <a16:creationId xmlns:a16="http://schemas.microsoft.com/office/drawing/2014/main" id="{65D5764E-EF97-4D5F-93B9-681756B80C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7916" y="2806211"/>
            <a:ext cx="5006308" cy="2818782"/>
          </a:xfrm>
          <a:prstGeom prst="rect">
            <a:avLst/>
          </a:prstGeom>
        </p:spPr>
      </p:pic>
    </p:spTree>
    <p:extLst>
      <p:ext uri="{BB962C8B-B14F-4D97-AF65-F5344CB8AC3E}">
        <p14:creationId xmlns:p14="http://schemas.microsoft.com/office/powerpoint/2010/main" val="32325992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Skydliaukės blokavimas jodu</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064981" y="2249766"/>
            <a:ext cx="5365219" cy="4070303"/>
          </a:xfrm>
        </p:spPr>
        <p:txBody>
          <a:bodyPr anchor="ctr">
            <a:normAutofit/>
          </a:bodyPr>
          <a:lstStyle/>
          <a:p>
            <a:pPr marL="0" indent="0">
              <a:lnSpc>
                <a:spcPct val="100000"/>
              </a:lnSpc>
              <a:buNone/>
            </a:pPr>
            <a:r>
              <a:rPr lang="lt-LT" sz="2000" dirty="0"/>
              <a:t>Kalio jodido tabletes rekomenduojama vartoti likus mažiau nei 24 valandoms iki galimo radioaktyviojo jodo įkvėpimo ar patekimo su maistu. Blokuoti skydliaukę kalio jodidu dar yra veiksminga praėjus 2 valandoms nuo radioaktyviojo jodo įkvėpimo ar patekimo su maistu, bet ne vėliau, nei praėjus 8 valandoms.</a:t>
            </a:r>
          </a:p>
          <a:p>
            <a:pPr marL="0" indent="0">
              <a:lnSpc>
                <a:spcPct val="100000"/>
              </a:lnSpc>
              <a:buNone/>
            </a:pPr>
            <a:r>
              <a:rPr lang="lt-LT" sz="2000" dirty="0"/>
              <a:t>Naudoti kalio jodido tabletes kitu, nei nurodyta, laiku gali būti </a:t>
            </a:r>
            <a:r>
              <a:rPr lang="lt-LT" sz="2000" b="1" dirty="0"/>
              <a:t>žalinga.</a:t>
            </a:r>
            <a:endParaRPr lang="lt-LT" sz="20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1635014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sz="4000" b="1" dirty="0">
                <a:latin typeface="Switzer" pitchFamily="50" charset="-70"/>
              </a:rPr>
              <a:t>Branduolinės ar radiologinės avarijos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lnSpcReduction="10000"/>
          </a:bodyPr>
          <a:lstStyle/>
          <a:p>
            <a:pPr marL="0" indent="0">
              <a:buNone/>
            </a:pPr>
            <a:r>
              <a:rPr lang="lt-LT" sz="2400" b="1" dirty="0"/>
              <a:t>Radiologinė avarija</a:t>
            </a:r>
            <a:r>
              <a:rPr lang="lt-LT" sz="2400" dirty="0"/>
              <a:t> – dėl įrenginių gedimo ar technologinių procesų pažeidimo kilęs įvykis, dėl kurio padarinių būtina imtis neatidėliotinų veiksmų, kurie sumažintų žalingą jonizuojančiosios spinduliuotės poveikį žmonėms, jų turtui ir aplinkai. Radiologinių avarijų įvyksta naudojant jonizuojančiosios spinduliuotės šaltinius medicinoje, pramonėje, žemės ūkyje ir moksle. Šaltiniai gali būti pamesti, pavogti ar kitaip netinkamai kontroliuojami.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6297765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Skydliaukės blokavimas jodu</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5498537" y="1946135"/>
            <a:ext cx="6044713" cy="4488221"/>
          </a:xfrm>
        </p:spPr>
        <p:txBody>
          <a:bodyPr anchor="ctr">
            <a:noAutofit/>
          </a:bodyPr>
          <a:lstStyle/>
          <a:p>
            <a:pPr marL="0" indent="0">
              <a:lnSpc>
                <a:spcPct val="100000"/>
              </a:lnSpc>
              <a:buNone/>
            </a:pPr>
            <a:r>
              <a:rPr lang="lt-LT" sz="2400" b="1" dirty="0"/>
              <a:t>Prisimink!</a:t>
            </a:r>
          </a:p>
          <a:p>
            <a:pPr marL="0" indent="0">
              <a:lnSpc>
                <a:spcPct val="100000"/>
              </a:lnSpc>
              <a:buNone/>
            </a:pPr>
            <a:r>
              <a:rPr lang="lt-LT" sz="1800" dirty="0"/>
              <a:t>Skydliaukės apsaugai branduolinės ar radiologinės avarijos metu vaistinėse parduodami spiritiniai ar vandeniniai jodo tirpalai, purškalai su jodu, maisto papildai su jodu yra netinkami. Šie preparatai neapsaugotų skydliaukės nuo žalingo radioaktyviojo jodo poveikio dėl juose esančio mažo stabiliojo jodo kiekio. </a:t>
            </a:r>
          </a:p>
          <a:p>
            <a:pPr marL="0" indent="0">
              <a:lnSpc>
                <a:spcPct val="100000"/>
              </a:lnSpc>
              <a:buNone/>
            </a:pPr>
            <a:r>
              <a:rPr lang="lt-LT" sz="1800" dirty="0"/>
              <a:t>Spiritinis jodo tirpalas yra vartojamas tik išoriškai, t. y. tepamas ant odos. Jo veiklioji medžiaga yra ne kalio jodidas, o tiesiog jodas, kuris yra stipriai oksiduojančiai ir toksiškai veikianti medžiaga, galinti sukelti cheminių audinių nudegimų ir apsinuodijimą, todėl jokiais būdais jo negalima gerti, net ir skiedžiant vandeniu.</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98663063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Skydliaukės blokavimas jodu</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t>Kokia kalio jodido paros dozė priklausytų tau?</a:t>
            </a:r>
            <a:endParaRPr lang="lt-LT" sz="24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76088425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Evakavimas(is)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785145"/>
            <a:ext cx="5048060" cy="2914036"/>
          </a:xfrm>
        </p:spPr>
        <p:txBody>
          <a:bodyPr anchor="ctr">
            <a:normAutofit/>
          </a:bodyPr>
          <a:lstStyle/>
          <a:p>
            <a:pPr marL="0" indent="0">
              <a:buNone/>
            </a:pPr>
            <a:r>
              <a:rPr lang="lt-LT" sz="2400" dirty="0"/>
              <a:t>Įvykus branduolinei ar radiologinei avarijai, siekiant apsaugoti gyventojus, gali būti rekomenduojama skubiai evakuotis.</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3385598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Evakavimas(is)</a:t>
            </a:r>
            <a:endParaRPr lang="lt-LT" sz="4000"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5510676" y="2051331"/>
            <a:ext cx="6049933" cy="4341377"/>
          </a:xfrm>
        </p:spPr>
        <p:txBody>
          <a:bodyPr anchor="ctr">
            <a:noAutofit/>
          </a:bodyPr>
          <a:lstStyle/>
          <a:p>
            <a:pPr marL="0" indent="0">
              <a:lnSpc>
                <a:spcPct val="100000"/>
              </a:lnSpc>
              <a:spcBef>
                <a:spcPts val="0"/>
              </a:spcBef>
              <a:buNone/>
            </a:pPr>
            <a:r>
              <a:rPr lang="lt-LT" sz="1800" b="1" dirty="0"/>
              <a:t>Informacija, teikiama paskelbus gyventojų evakavimą: </a:t>
            </a:r>
          </a:p>
          <a:p>
            <a:pPr marL="0" indent="0">
              <a:lnSpc>
                <a:spcPct val="100000"/>
              </a:lnSpc>
              <a:spcBef>
                <a:spcPts val="0"/>
              </a:spcBef>
              <a:buNone/>
            </a:pPr>
            <a:endParaRPr lang="lt-LT" sz="1800" dirty="0"/>
          </a:p>
          <a:p>
            <a:pPr>
              <a:lnSpc>
                <a:spcPct val="100000"/>
              </a:lnSpc>
              <a:spcBef>
                <a:spcPts val="0"/>
              </a:spcBef>
              <a:buFont typeface="Arial" panose="020B0604020202020204" pitchFamily="34" charset="0"/>
              <a:buChar char="•"/>
            </a:pPr>
            <a:r>
              <a:rPr lang="lt-LT" sz="1800" dirty="0"/>
              <a:t>per kiek laiko privaloma išvykti iš nesaugios teritorijos;</a:t>
            </a:r>
          </a:p>
          <a:p>
            <a:pPr>
              <a:lnSpc>
                <a:spcPct val="100000"/>
              </a:lnSpc>
              <a:spcBef>
                <a:spcPts val="0"/>
              </a:spcBef>
              <a:buFont typeface="Arial" panose="020B0604020202020204" pitchFamily="34" charset="0"/>
              <a:buChar char="•"/>
            </a:pPr>
            <a:r>
              <a:rPr lang="lt-LT" sz="1800" dirty="0"/>
              <a:t>kaip bus evakuojami gyventojai, neturintys savo transporto;</a:t>
            </a:r>
          </a:p>
          <a:p>
            <a:pPr>
              <a:lnSpc>
                <a:spcPct val="100000"/>
              </a:lnSpc>
              <a:spcBef>
                <a:spcPts val="0"/>
              </a:spcBef>
              <a:buFont typeface="Arial" panose="020B0604020202020204" pitchFamily="34" charset="0"/>
              <a:buChar char="•"/>
            </a:pPr>
            <a:r>
              <a:rPr lang="lt-LT" sz="1800" dirty="0"/>
              <a:t>kur yra jų evakavimo punktai (gyventojų surinkimo punktai);</a:t>
            </a:r>
          </a:p>
          <a:p>
            <a:pPr>
              <a:lnSpc>
                <a:spcPct val="100000"/>
              </a:lnSpc>
              <a:spcBef>
                <a:spcPts val="0"/>
              </a:spcBef>
              <a:buFont typeface="Arial" panose="020B0604020202020204" pitchFamily="34" charset="0"/>
              <a:buChar char="•"/>
            </a:pPr>
            <a:r>
              <a:rPr lang="lt-LT" sz="1800" dirty="0"/>
              <a:t>kur yra tarpiniai gyventojų evakavimo punktai (jeigu reikia atlikti dezaktyvavimą);</a:t>
            </a:r>
          </a:p>
          <a:p>
            <a:pPr>
              <a:lnSpc>
                <a:spcPct val="100000"/>
              </a:lnSpc>
              <a:spcBef>
                <a:spcPts val="0"/>
              </a:spcBef>
              <a:buFont typeface="Arial" panose="020B0604020202020204" pitchFamily="34" charset="0"/>
              <a:buChar char="•"/>
            </a:pPr>
            <a:r>
              <a:rPr lang="lt-LT" sz="1800" dirty="0"/>
              <a:t>kur reikia evakuotis ir kur yra gyventojų priėmimo punktai;</a:t>
            </a:r>
          </a:p>
          <a:p>
            <a:pPr>
              <a:lnSpc>
                <a:spcPct val="100000"/>
              </a:lnSpc>
              <a:spcBef>
                <a:spcPts val="0"/>
              </a:spcBef>
              <a:buFont typeface="Arial" panose="020B0604020202020204" pitchFamily="34" charset="0"/>
              <a:buChar char="•"/>
            </a:pPr>
            <a:r>
              <a:rPr lang="lt-LT" sz="1800" dirty="0"/>
              <a:t>ką pasiimti;</a:t>
            </a:r>
          </a:p>
          <a:p>
            <a:pPr>
              <a:lnSpc>
                <a:spcPct val="100000"/>
              </a:lnSpc>
              <a:spcBef>
                <a:spcPts val="0"/>
              </a:spcBef>
              <a:buFont typeface="Arial" panose="020B0604020202020204" pitchFamily="34" charset="0"/>
              <a:buChar char="•"/>
            </a:pPr>
            <a:r>
              <a:rPr lang="lt-LT" sz="1800" dirty="0"/>
              <a:t>kokių saugumo priemonių imtis prieš paliekant namus;</a:t>
            </a:r>
          </a:p>
          <a:p>
            <a:pPr>
              <a:lnSpc>
                <a:spcPct val="100000"/>
              </a:lnSpc>
              <a:spcBef>
                <a:spcPts val="0"/>
              </a:spcBef>
              <a:buFont typeface="Arial" panose="020B0604020202020204" pitchFamily="34" charset="0"/>
              <a:buChar char="•"/>
            </a:pPr>
            <a:r>
              <a:rPr lang="lt-LT" sz="1800" dirty="0"/>
              <a:t>kokiais keliais (evakavimosi maršrutais) vykti.</a:t>
            </a:r>
          </a:p>
        </p:txBody>
      </p:sp>
    </p:spTree>
    <p:extLst>
      <p:ext uri="{BB962C8B-B14F-4D97-AF65-F5344CB8AC3E}">
        <p14:creationId xmlns:p14="http://schemas.microsoft.com/office/powerpoint/2010/main" val="27043139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Evakavimas(is)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095999" y="2258407"/>
            <a:ext cx="5048060" cy="4070303"/>
          </a:xfrm>
        </p:spPr>
        <p:txBody>
          <a:bodyPr anchor="ctr">
            <a:normAutofit/>
          </a:bodyPr>
          <a:lstStyle/>
          <a:p>
            <a:pPr marL="0" indent="0">
              <a:buNone/>
            </a:pPr>
            <a:r>
              <a:rPr lang="lt-LT" sz="2400" b="1" dirty="0"/>
              <a:t>Ką daryti, jeigu pareigūnai nurodė evakuotis?</a:t>
            </a:r>
          </a:p>
          <a:p>
            <a:r>
              <a:rPr lang="lt-LT" sz="2400" dirty="0"/>
              <a:t>Pasiimti būtiniausius reikmenis, kurių gali prireikti evakuojantis ir apsistojus kitoje vietoje.</a:t>
            </a:r>
            <a:endParaRPr lang="lt-LT" sz="2400" b="1"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116825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Evakavimas(is)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t>Ką daryti, jeigu pareigūnai nurodė evakuotis?</a:t>
            </a:r>
          </a:p>
          <a:p>
            <a:r>
              <a:rPr lang="lt-LT" sz="2400" dirty="0"/>
              <a:t>Persirengti drabužiais, kurie suteiks tam tikrą apsaugą (ilgos kelnės, neperšlampama striukė, guminiai batai, kepurė). </a:t>
            </a:r>
            <a:endParaRPr lang="lt-LT" sz="2400" b="1" dirty="0"/>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2518256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Evakavimas(is)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t>Ką daryti, jeigu pareigūnai nurodė evakuotis?</a:t>
            </a:r>
          </a:p>
          <a:p>
            <a:r>
              <a:rPr lang="lt-LT" sz="2400" dirty="0"/>
              <a:t>Išvažiavimui pasirinkti rekomenduojamus kelius, nebandyti sutrumpinti kelio, nes kiti keliai gali būti užblokuoti.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06081889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Evakavimas(is)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442745" y="2249766"/>
            <a:ext cx="4911056" cy="4070303"/>
          </a:xfrm>
        </p:spPr>
        <p:txBody>
          <a:bodyPr anchor="ctr">
            <a:normAutofit/>
          </a:bodyPr>
          <a:lstStyle/>
          <a:p>
            <a:pPr marL="0" indent="0">
              <a:buNone/>
            </a:pPr>
            <a:r>
              <a:rPr lang="lt-LT" sz="2400" b="1" dirty="0"/>
              <a:t>Ką daryti, jeigu pareigūnai nurodė evakuotis?</a:t>
            </a:r>
          </a:p>
          <a:p>
            <a:r>
              <a:rPr lang="lt-LT" sz="2400" dirty="0"/>
              <a:t>Šeima turėtų vykti vienu automobiliu, nes tai sumažina riziką, kad šeimos nariai pasimes (išvykimo keliai turi būti apgalvoti iš anksto).</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23412781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Evakavimas(is)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t>Ką daryti, jeigu pareigūnai nurodė evakuotis?</a:t>
            </a:r>
          </a:p>
          <a:p>
            <a:r>
              <a:rPr lang="lt-LT" sz="2400" dirty="0"/>
              <a:t>Neturint galimybių saugiai apsistoti pas draugus ar giminaičius, reikėtų vykti į pareigūnų nurodytas vietas </a:t>
            </a:r>
            <a:r>
              <a:rPr lang="lt-LT" sz="2400" dirty="0">
                <a:effectLst/>
                <a:latin typeface="Switzer"/>
                <a:ea typeface="Calibri" panose="020F0502020204030204" pitchFamily="34" charset="0"/>
              </a:rPr>
              <a:t>–</a:t>
            </a:r>
            <a:r>
              <a:rPr lang="lt-LT" sz="2400" dirty="0"/>
              <a:t> kolektyvinės apsaugos statinius, kur bus suteiktas prieglobstis ir būtina pagalba.</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0999813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Evakavimas(is)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t>Ką daryti, jeigu pareigūnai nurodė evakuotis?</a:t>
            </a:r>
          </a:p>
          <a:p>
            <a:r>
              <a:rPr lang="lt-LT" sz="2400" dirty="0"/>
              <a:t>Neturint galimybių išvykti savo automobiliu, iš anksto reikėtų sužinoti, kur artimiausi gyventojų surinkimo punktai, iš kurių gyventojai, įvykus branduolinei avarijai, bus evakuojami organizuotai.</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824412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sz="4000" b="1" dirty="0">
                <a:latin typeface="Switzer" pitchFamily="50" charset="-70"/>
              </a:rPr>
              <a:t>Branduolinės ar radiologinės avarijos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lnSpcReduction="10000"/>
          </a:bodyPr>
          <a:lstStyle/>
          <a:p>
            <a:pPr marL="0" indent="0">
              <a:buNone/>
            </a:pPr>
            <a:r>
              <a:rPr lang="lt-LT" sz="2400" dirty="0"/>
              <a:t>Jonizuojančioji spinduliuotė </a:t>
            </a:r>
            <a:r>
              <a:rPr lang="lt-LT" sz="2400" b="1" dirty="0"/>
              <a:t>veikia kūno ląsteles</a:t>
            </a:r>
            <a:r>
              <a:rPr lang="lt-LT" sz="2400" dirty="0"/>
              <a:t> – jos yra pažeidžiamos arba žūva. Pažeistos ląstelės gali atsinaujinti, tačiau patirdamas labai didelę </a:t>
            </a:r>
            <a:r>
              <a:rPr lang="lt-LT" sz="2400" dirty="0" err="1"/>
              <a:t>apšvitą</a:t>
            </a:r>
            <a:r>
              <a:rPr lang="lt-LT" sz="2400" dirty="0"/>
              <a:t> organizmas nespėja jų atkurti, žmogaus organizme žūva tiek ląstelių, kad gali sutrikti organų veikla ir kilti pavojus gyvybei. Iš pažeistų kūno ląstelių gali pradėti vystytis piktybiniai navikai. Tokia tikimybė yra nedidelė, nes žmogaus organizmas turi apsaugos mechanizmų, skirtų pažeistoms ląstelėms neutralizuoti.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2057504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Evakavimas(is)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t>Ką daryti, jeigu pareigūnai nurodė evakuotis?</a:t>
            </a:r>
          </a:p>
          <a:p>
            <a:r>
              <a:rPr lang="lt-LT" sz="2400" dirty="0"/>
              <a:t>Prieš išvykstant reiktų apsaugoti savo namus (užsukti vandens ir dujų sklendes, išjungti (ištraukti iš elektros lizdų) visus elektros prietaisus, išimti produktus iš šaldytuvų ir šaldiklių, uždaryti langus</a:t>
            </a:r>
            <a:r>
              <a:rPr lang="en-US" sz="2400" dirty="0"/>
              <a:t>, </a:t>
            </a:r>
            <a:r>
              <a:rPr lang="lt-LT" sz="2400" dirty="0"/>
              <a:t>įnešti į namus lauko baldus, vaikų žaislus</a:t>
            </a:r>
            <a:r>
              <a:rPr lang="en-US" sz="2400" dirty="0"/>
              <a:t>, </a:t>
            </a:r>
            <a:r>
              <a:rPr lang="lt-LT" sz="2400" dirty="0"/>
              <a:t>uždaryti ir užrakinti duris</a:t>
            </a:r>
            <a:r>
              <a:rPr lang="en-US" sz="2400" dirty="0"/>
              <a:t>)</a:t>
            </a:r>
            <a:r>
              <a:rPr lang="lt-LT" sz="2400" dirty="0"/>
              <a:t>.</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12139904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Evakavimas(is)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39" y="1929469"/>
            <a:ext cx="5245001" cy="4479720"/>
          </a:xfrm>
        </p:spPr>
        <p:txBody>
          <a:bodyPr anchor="ctr">
            <a:normAutofit/>
          </a:bodyPr>
          <a:lstStyle/>
          <a:p>
            <a:pPr marL="0" indent="0">
              <a:lnSpc>
                <a:spcPct val="100000"/>
              </a:lnSpc>
              <a:buNone/>
            </a:pPr>
            <a:r>
              <a:rPr lang="lt-LT" sz="2000" b="1" dirty="0"/>
              <a:t>Kolektyvinės apsaugos statiniai </a:t>
            </a:r>
            <a:r>
              <a:rPr lang="lt-LT" sz="2000" dirty="0"/>
              <a:t>yra skirti gyventojams laikinai prisiglausti saugantis nuo žalingo aplinkos poveikio bei evakuotų gyventojų apsaugai ekstremaliųjų situacijų metu. Įprastomis gyvenimo sąlygomis minimi statiniai naudojami įvairiems visuomenės poreikiams. Ekstremaliųjų situacijų metu juos galima pritaikyti gyventojams apsaugoti nuo atsiradusių gyvybei ar sveikatai pavojingų veiksnių. </a:t>
            </a:r>
          </a:p>
          <a:p>
            <a:pPr marL="0" indent="0">
              <a:lnSpc>
                <a:spcPct val="100000"/>
              </a:lnSpc>
              <a:buNone/>
            </a:pPr>
            <a:r>
              <a:rPr lang="lt-LT" sz="2000" dirty="0"/>
              <a:t>Dažniausiai tokie statiniai yra mokyklos, gimnazijos, kultūros, sporto centrai, požeminės automobilių stovėjimo aikštelės.</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8097590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Evakavimas(is)</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929296" y="2249766"/>
            <a:ext cx="5048060" cy="4070303"/>
          </a:xfrm>
        </p:spPr>
        <p:txBody>
          <a:bodyPr anchor="ctr">
            <a:normAutofit lnSpcReduction="10000"/>
          </a:bodyPr>
          <a:lstStyle/>
          <a:p>
            <a:pPr marL="0" indent="0">
              <a:buNone/>
            </a:pPr>
            <a:r>
              <a:rPr lang="lt-LT" sz="2400" b="1" dirty="0"/>
              <a:t>Įsivaizduok ir pagalvok!</a:t>
            </a:r>
          </a:p>
          <a:p>
            <a:pPr marL="0" indent="0">
              <a:buNone/>
            </a:pPr>
            <a:r>
              <a:rPr lang="lt-LT" sz="2400" dirty="0"/>
              <a:t>Ilgesniam laikui atsidūrei kolektyvinės apsaugos statinyje. Ką ten veiktum, kokiais darbais galėtum prisidėti, jeigu žinotum, kad artimiausias tris paras praleisi kolektyvinės apsaugos statinyje</a:t>
            </a:r>
            <a:r>
              <a:rPr lang="en-US" sz="2400" dirty="0"/>
              <a:t>?</a:t>
            </a:r>
            <a:r>
              <a:rPr lang="lt-LT" sz="2400" dirty="0"/>
              <a:t> </a:t>
            </a:r>
          </a:p>
          <a:p>
            <a:pPr marL="0" indent="0">
              <a:buNone/>
            </a:pPr>
            <a:endParaRPr lang="lt-LT" sz="2400" dirty="0"/>
          </a:p>
          <a:p>
            <a:pPr marL="0" indent="0">
              <a:buNone/>
            </a:pPr>
            <a:r>
              <a:rPr lang="lt-LT" sz="2400" dirty="0"/>
              <a:t>Žemėlapyje susirask arčiausiai tavo namų ar tėvų darbovietės esantį kolektyvinės apsaugos statinį. </a:t>
            </a:r>
          </a:p>
          <a:p>
            <a:endParaRPr lang="lt-LT" sz="2400" dirty="0"/>
          </a:p>
        </p:txBody>
      </p:sp>
      <p:pic>
        <p:nvPicPr>
          <p:cNvPr id="5" name="Paveikslėlis 4" descr="Paveikslėlis, kuriame yra Šriftas, ekrano kopija, tekstas, Grafika&#10;&#10;Automatiškai sugeneruotas aprašymas">
            <a:hlinkClick r:id="rId2"/>
            <a:extLst>
              <a:ext uri="{FF2B5EF4-FFF2-40B4-BE49-F238E27FC236}">
                <a16:creationId xmlns:a16="http://schemas.microsoft.com/office/drawing/2014/main" id="{D02CF06E-9362-A777-6983-E75EC9577F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69274" y="3810260"/>
            <a:ext cx="4960926" cy="949313"/>
          </a:xfrm>
          <a:prstGeom prst="rect">
            <a:avLst/>
          </a:prstGeom>
        </p:spPr>
      </p:pic>
    </p:spTree>
    <p:extLst>
      <p:ext uri="{BB962C8B-B14F-4D97-AF65-F5344CB8AC3E}">
        <p14:creationId xmlns:p14="http://schemas.microsoft.com/office/powerpoint/2010/main" val="23051625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Autofit/>
          </a:bodyPr>
          <a:lstStyle/>
          <a:p>
            <a:pPr algn="ctr"/>
            <a:r>
              <a:rPr lang="lt-LT" sz="3200" b="1" dirty="0"/>
              <a:t>Evakuojamų gyventojų radioaktyviojo užterštumo kontrolės ir dezaktyvavimo vykdymas</a:t>
            </a:r>
            <a:endParaRPr lang="lt-LT" sz="32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057800" y="1969294"/>
            <a:ext cx="5700782" cy="4344084"/>
          </a:xfrm>
        </p:spPr>
        <p:txBody>
          <a:bodyPr anchor="ctr">
            <a:noAutofit/>
          </a:bodyPr>
          <a:lstStyle/>
          <a:p>
            <a:pPr marL="0" indent="0">
              <a:lnSpc>
                <a:spcPct val="110000"/>
              </a:lnSpc>
              <a:buNone/>
            </a:pPr>
            <a:r>
              <a:rPr lang="lt-LT" sz="2000" b="1" dirty="0"/>
              <a:t>Evakuojami asmenys gali būti užteršti radioaktyviosiomis medžiagomis, todėl vienas iš evakavimo žingsnių – dezaktyvavimas.</a:t>
            </a:r>
            <a:r>
              <a:rPr lang="lt-LT" sz="2000" dirty="0"/>
              <a:t> </a:t>
            </a:r>
          </a:p>
          <a:p>
            <a:pPr marL="0" indent="0">
              <a:lnSpc>
                <a:spcPct val="110000"/>
              </a:lnSpc>
              <a:buNone/>
            </a:pPr>
            <a:r>
              <a:rPr lang="lt-LT" sz="2000" b="1" dirty="0"/>
              <a:t>Dezaktyvavimas</a:t>
            </a:r>
            <a:r>
              <a:rPr lang="lt-LT" sz="2000" dirty="0"/>
              <a:t> – radioaktyviųjų medžiagų pašalinimas nuo odos ir asmeninių daiktų. Šis procesas atliekamas žmonių dezaktyvavimo punkte. Dezaktyvavimo punktai įrengiami prie išvažiavimų iš radioaktyviosiomis medžiagomis užterštų teritorijų. </a:t>
            </a:r>
            <a:endParaRPr lang="en-US" sz="2000" dirty="0"/>
          </a:p>
          <a:p>
            <a:pPr marL="0" indent="0">
              <a:lnSpc>
                <a:spcPct val="110000"/>
              </a:lnSpc>
              <a:buNone/>
            </a:pPr>
            <a:r>
              <a:rPr lang="lt-LT" sz="2000" dirty="0"/>
              <a:t>Informaciją apie dezaktyvavimo punktų vietas (tarpinius gyventojų evakavimo punktus) pateiktų savivaldybės, patenkančios į radioaktyviosiomis medžiagomis užterštą teritoriją, administracija.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6224052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Atvykęs į dezaktyvavimo punktą žmogus turėtų būti užregistruotas (jei registracija nebuvo atlikta gyventojų surinkimo punkte) ir specialiais matavimo prietaisais įvertintas jo odos ir asmeninių daiktų užterštumas radioaktyviosiomis medžiagomis. Jeigu užterštumas nebūtų nustatytas, žmogus galėtų palikti punktą.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D30A8FA3-4B66-403A-F630-C24CEF33E15A}"/>
              </a:ext>
            </a:extLst>
          </p:cNvPr>
          <p:cNvSpPr>
            <a:spLocks noGrp="1"/>
          </p:cNvSpPr>
          <p:nvPr>
            <p:ph type="title"/>
          </p:nvPr>
        </p:nvSpPr>
        <p:spPr>
          <a:xfrm>
            <a:off x="761801" y="352766"/>
            <a:ext cx="10591999" cy="1023584"/>
          </a:xfrm>
        </p:spPr>
        <p:txBody>
          <a:bodyPr>
            <a:noAutofit/>
          </a:bodyPr>
          <a:lstStyle/>
          <a:p>
            <a:pPr algn="ctr"/>
            <a:r>
              <a:rPr lang="lt-LT" sz="3200" b="1" dirty="0"/>
              <a:t>Evakuojamų gyventojų radioaktyviojo užterštumo kontrolės ir dezaktyvavimo vykdymas</a:t>
            </a:r>
            <a:endParaRPr lang="lt-LT" sz="3200" dirty="0"/>
          </a:p>
        </p:txBody>
      </p:sp>
    </p:spTree>
    <p:extLst>
      <p:ext uri="{BB962C8B-B14F-4D97-AF65-F5344CB8AC3E}">
        <p14:creationId xmlns:p14="http://schemas.microsoft.com/office/powerpoint/2010/main" val="244869394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081884"/>
            <a:ext cx="5178468" cy="4238186"/>
          </a:xfrm>
        </p:spPr>
        <p:txBody>
          <a:bodyPr anchor="ctr">
            <a:normAutofit/>
          </a:bodyPr>
          <a:lstStyle/>
          <a:p>
            <a:pPr marL="0" indent="0">
              <a:buNone/>
            </a:pPr>
            <a:r>
              <a:rPr lang="lt-LT" sz="2400" dirty="0"/>
              <a:t>Nustačius, kad asmeniniai daiktai užteršti radioaktyviosiomis medžiagomis, būtų išduoti švarūs drabužiai ir avalynė. Nustačius radioaktyviųjų medžiagų ant žmogaus odos, jos būtų nuplautos vandeniu ir muilu. </a:t>
            </a:r>
          </a:p>
          <a:p>
            <a:pPr marL="0" indent="0">
              <a:buNone/>
            </a:pPr>
            <a:r>
              <a:rPr lang="lt-LT" sz="2400" dirty="0"/>
              <a:t>Taip pat žmogui būtų atliktas ir skydliaukės radioaktyviojo užterštumo matavimas bei skirtos kalio jodido tabletės tuo atveju, jei žmogus nebuvo jų suvartojęs iki šiol.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DFE35944-C381-1DFC-DC56-6D1A1FF176BA}"/>
              </a:ext>
            </a:extLst>
          </p:cNvPr>
          <p:cNvSpPr>
            <a:spLocks noGrp="1"/>
          </p:cNvSpPr>
          <p:nvPr>
            <p:ph type="title"/>
          </p:nvPr>
        </p:nvSpPr>
        <p:spPr>
          <a:xfrm>
            <a:off x="761801" y="352766"/>
            <a:ext cx="10591999" cy="1023584"/>
          </a:xfrm>
        </p:spPr>
        <p:txBody>
          <a:bodyPr>
            <a:noAutofit/>
          </a:bodyPr>
          <a:lstStyle/>
          <a:p>
            <a:pPr algn="ctr"/>
            <a:r>
              <a:rPr lang="lt-LT" sz="3200" b="1" dirty="0"/>
              <a:t>Evakuojamų gyventojų radioaktyviojo užterštumo kontrolės ir dezaktyvavimo vykdymas</a:t>
            </a:r>
            <a:endParaRPr lang="lt-LT" sz="3200" dirty="0"/>
          </a:p>
        </p:txBody>
      </p:sp>
    </p:spTree>
    <p:extLst>
      <p:ext uri="{BB962C8B-B14F-4D97-AF65-F5344CB8AC3E}">
        <p14:creationId xmlns:p14="http://schemas.microsoft.com/office/powerpoint/2010/main" val="22923134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Pašalinus užterštumą, gyventojai būtų vežami iki gyventojų priėmimo punktų (kolektyvinės apsaugos statinių) ir ten laikinai apgyvendinti, kol bus nustatyta, kad saugu grįžti namo.</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
        <p:nvSpPr>
          <p:cNvPr id="6" name="Title 1">
            <a:extLst>
              <a:ext uri="{FF2B5EF4-FFF2-40B4-BE49-F238E27FC236}">
                <a16:creationId xmlns:a16="http://schemas.microsoft.com/office/drawing/2014/main" id="{9FE0AC80-93C3-18B3-71D1-BF0CC929F1D8}"/>
              </a:ext>
            </a:extLst>
          </p:cNvPr>
          <p:cNvSpPr>
            <a:spLocks noGrp="1"/>
          </p:cNvSpPr>
          <p:nvPr>
            <p:ph type="title"/>
          </p:nvPr>
        </p:nvSpPr>
        <p:spPr>
          <a:xfrm>
            <a:off x="838199" y="268787"/>
            <a:ext cx="10515600" cy="1325563"/>
          </a:xfrm>
        </p:spPr>
        <p:txBody>
          <a:bodyPr>
            <a:noAutofit/>
          </a:bodyPr>
          <a:lstStyle/>
          <a:p>
            <a:pPr algn="ctr"/>
            <a:r>
              <a:rPr lang="lt-LT" sz="3200" b="1" dirty="0"/>
              <a:t>Evakuojamų gyventojų radioaktyviojo užterštumo kontrolės ir dezaktyvavimo vykdymas</a:t>
            </a:r>
            <a:endParaRPr lang="lt-LT" sz="3200" dirty="0"/>
          </a:p>
        </p:txBody>
      </p:sp>
    </p:spTree>
    <p:extLst>
      <p:ext uri="{BB962C8B-B14F-4D97-AF65-F5344CB8AC3E}">
        <p14:creationId xmlns:p14="http://schemas.microsoft.com/office/powerpoint/2010/main" val="37917962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Grįžimas į savo gyvenamąją vietą</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164360"/>
            <a:ext cx="5178468" cy="4219662"/>
          </a:xfrm>
        </p:spPr>
        <p:txBody>
          <a:bodyPr anchor="ctr">
            <a:normAutofit/>
          </a:bodyPr>
          <a:lstStyle/>
          <a:p>
            <a:pPr marL="0" indent="0">
              <a:buNone/>
            </a:pPr>
            <a:r>
              <a:rPr lang="lt-LT" sz="2400" dirty="0"/>
              <a:t>Grįžti į savo gyvenamąją vietą po branduolinės ar radiologinės avarijos būtų saugu tik tuomet, kai branduolinė ar radiologinė avarija būtų laikoma pasibaigusia. Kitaip tariant, kai radioaktyviosiomis medžiagomis paveiktoje teritorijoje vėl būtų galima atnaujinti socialinę ir ekonominę veiklą. </a:t>
            </a:r>
          </a:p>
          <a:p>
            <a:pPr marL="0" indent="0">
              <a:buNone/>
            </a:pPr>
            <a:r>
              <a:rPr lang="lt-LT" sz="2400" b="1" dirty="0"/>
              <a:t>Kokios sąlygos leistų branduolinę ar radiologinę avariją laikyti pasibaigusia?</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45114706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Grįžimas į savo gyvenamąją vietą</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Gyventojų apsaugomieji veiksmai yra įgyvendinti.</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90828738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Grįžimas į savo gyvenamąją vietą</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Avarinę </a:t>
            </a:r>
            <a:r>
              <a:rPr lang="lt-LT" sz="2400" dirty="0" err="1"/>
              <a:t>apšvitą</a:t>
            </a:r>
            <a:r>
              <a:rPr lang="lt-LT" sz="2400" dirty="0"/>
              <a:t> sukėlęs jonizuojančiosios spinduliuotės šaltinis yra kontroliuojamas, nebesitikima žymaus radionuklidų išmetimo į aplinką ar </a:t>
            </a:r>
            <a:r>
              <a:rPr lang="lt-LT" sz="2400" dirty="0" err="1"/>
              <a:t>apšvitos</a:t>
            </a:r>
            <a:r>
              <a:rPr lang="lt-LT" sz="2400" dirty="0"/>
              <a:t> padidėjimo.</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3581539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192948"/>
            <a:ext cx="10591999" cy="1333848"/>
          </a:xfrm>
        </p:spPr>
        <p:txBody>
          <a:bodyPr>
            <a:normAutofit/>
          </a:bodyPr>
          <a:lstStyle/>
          <a:p>
            <a:pPr algn="ctr"/>
            <a:r>
              <a:rPr lang="lt-LT" b="1" dirty="0"/>
              <a:t>Gyventojų apsaugomieji veiksmai įvykus branduolinei avarijai</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t>Kaip elgtis branduolinės ar radiologinės avarijos atveju?</a:t>
            </a:r>
          </a:p>
          <a:p>
            <a:pPr marL="0" indent="0">
              <a:buNone/>
            </a:pPr>
            <a:r>
              <a:rPr lang="lt-LT" sz="2400" dirty="0"/>
              <a:t>Išgirdę perspėjimą apie radiacinį pavojų, nesvarbu, kur esate, eikite į vidų arba likite viduje, sekite informaciją per Lietuvos radiją ar televiziją, interneto svetainėje </a:t>
            </a:r>
            <a:r>
              <a:rPr lang="lt-LT" sz="2400" dirty="0">
                <a:hlinkClick r:id="rId2"/>
              </a:rPr>
              <a:t>www.lt72.lt</a:t>
            </a:r>
            <a:endParaRPr lang="lt-LT" sz="2400" dirty="0"/>
          </a:p>
          <a:p>
            <a:pPr marL="0" indent="0">
              <a:buNone/>
            </a:pPr>
            <a:r>
              <a:rPr lang="lt-LT" sz="2400" dirty="0"/>
              <a:t> </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17867752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Grįžimas į savo gyvenamąją vietą</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Radiologinė situacija yra charakterizuota, </a:t>
            </a:r>
            <a:r>
              <a:rPr lang="lt-LT" sz="2400" dirty="0" err="1"/>
              <a:t>apšvitos</a:t>
            </a:r>
            <a:r>
              <a:rPr lang="lt-LT" sz="2400" dirty="0"/>
              <a:t> keliai identifikuoti, įvertintos paveiktų gyventojų, apimant apšvitai jautriausias gyventojų grupes (vaikus, nėščias moteris), </a:t>
            </a:r>
            <a:r>
              <a:rPr lang="lt-LT" sz="2400" dirty="0" err="1"/>
              <a:t>apšvitos</a:t>
            </a:r>
            <a:r>
              <a:rPr lang="lt-LT" sz="2400" dirty="0"/>
              <a:t> dozės, nustatyti žemės ir vandens telkinių naudojimo apribojimai ar alternatyvūs jų naudojimo būdai.</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42496653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Grįžimas į savo gyvenamąją vietą</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b="1" dirty="0"/>
              <a:t>Neradiologiniai padariniai </a:t>
            </a:r>
            <a:r>
              <a:rPr lang="lt-LT" sz="2400" dirty="0"/>
              <a:t>– nepalankūs psichologiniai, socialiniai ar ekonominiai įvykusios branduolinės ar radiologinės avarijos arba avarinio reagavimo sukelti padariniai, turintys įtakos žmonių gyvybei, sveikatai, turtui ar aplinkai, yra identifikuoti ir į juos atsižvelgta.</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0436249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Grįžimas į savo gyvenamąją vietą</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Asmenys, kuriems turi būti atliekama medicininė stebėsena, yra registruoti.</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6666025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Grįžimas į savo gyvenamąją vietą</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382140" y="2249766"/>
            <a:ext cx="5048060" cy="4070303"/>
          </a:xfrm>
        </p:spPr>
        <p:txBody>
          <a:bodyPr anchor="ctr">
            <a:normAutofit/>
          </a:bodyPr>
          <a:lstStyle/>
          <a:p>
            <a:pPr marL="0" indent="0">
              <a:buNone/>
            </a:pPr>
            <a:r>
              <a:rPr lang="lt-LT" sz="2400" dirty="0"/>
              <a:t>Nustatytas radioaktyviųjų atliekų, susidariusių branduolinės ar radiologinės avarijos metu, tolesnis tvarkymas ir valdymas.</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228900826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B65C0385-5E30-4D2E-AF9F-4639659D34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E335820B-3A29-42C5-AA8D-10ECA43CD9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1729117"/>
          </a:xfrm>
          <a:prstGeom prst="rect">
            <a:avLst/>
          </a:prstGeom>
          <a:ln>
            <a:noFill/>
          </a:ln>
          <a:effectLst>
            <a:outerShdw blurRad="368300" dist="101600" dir="546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00BC6A-8E6C-C447-4D3E-43B568B2101E}"/>
              </a:ext>
            </a:extLst>
          </p:cNvPr>
          <p:cNvSpPr>
            <a:spLocks noGrp="1"/>
          </p:cNvSpPr>
          <p:nvPr>
            <p:ph type="title"/>
          </p:nvPr>
        </p:nvSpPr>
        <p:spPr>
          <a:xfrm>
            <a:off x="761801" y="352766"/>
            <a:ext cx="10591999" cy="1023584"/>
          </a:xfrm>
        </p:spPr>
        <p:txBody>
          <a:bodyPr>
            <a:normAutofit/>
          </a:bodyPr>
          <a:lstStyle/>
          <a:p>
            <a:pPr algn="ctr"/>
            <a:r>
              <a:rPr lang="lt-LT" b="1" dirty="0"/>
              <a:t>Grįžimas į savo gyvenamąją vietą</a:t>
            </a:r>
            <a:endParaRPr lang="lt-LT" sz="4000" dirty="0"/>
          </a:p>
        </p:txBody>
      </p:sp>
      <p:sp>
        <p:nvSpPr>
          <p:cNvPr id="3" name="Content Placeholder 2">
            <a:extLst>
              <a:ext uri="{FF2B5EF4-FFF2-40B4-BE49-F238E27FC236}">
                <a16:creationId xmlns:a16="http://schemas.microsoft.com/office/drawing/2014/main" id="{B1C5E236-8C79-631F-6598-8EA50BAB755B}"/>
              </a:ext>
            </a:extLst>
          </p:cNvPr>
          <p:cNvSpPr>
            <a:spLocks noGrp="1"/>
          </p:cNvSpPr>
          <p:nvPr>
            <p:ph idx="1"/>
          </p:nvPr>
        </p:nvSpPr>
        <p:spPr>
          <a:xfrm>
            <a:off x="6165908" y="2081884"/>
            <a:ext cx="5264292" cy="4423350"/>
          </a:xfrm>
        </p:spPr>
        <p:txBody>
          <a:bodyPr anchor="ctr">
            <a:normAutofit fontScale="92500"/>
          </a:bodyPr>
          <a:lstStyle/>
          <a:p>
            <a:pPr marL="0" indent="0">
              <a:buNone/>
            </a:pPr>
            <a:r>
              <a:rPr lang="lt-LT" sz="2400" dirty="0"/>
              <a:t>Gyventojai ir kiti suinteresuoti asmenys informuoti apie tai, kodėl branduolinę ar radiologinę avariją yra saugu laikyti pasibaigusia, taip pat apie poreikį keisti avarijos metu buvusius nustatytus apribojimus, patarimus tolesniam gyventojų elgesiui dėl galimo pavojaus sveikatai, susijusio su nauja </a:t>
            </a:r>
            <a:r>
              <a:rPr lang="lt-LT" sz="2400" dirty="0" err="1"/>
              <a:t>apšvitos</a:t>
            </a:r>
            <a:r>
              <a:rPr lang="lt-LT" sz="2400" dirty="0"/>
              <a:t> situacija.</a:t>
            </a:r>
          </a:p>
          <a:p>
            <a:pPr marL="0" indent="0">
              <a:buNone/>
            </a:pPr>
            <a:endParaRPr lang="lt-LT" sz="2400" dirty="0"/>
          </a:p>
          <a:p>
            <a:pPr marL="0" indent="0">
              <a:buNone/>
            </a:pPr>
            <a:r>
              <a:rPr lang="lt-LT" sz="2400" dirty="0"/>
              <a:t>Taigi, grįžti į savo gyvenamąją vietą gyventojams būtų leista tik įgyvendinus visas šias sąlygas ir įsitikinus, kad grįžti tikrai yra saugu.</a:t>
            </a:r>
          </a:p>
        </p:txBody>
      </p:sp>
      <p:sp>
        <p:nvSpPr>
          <p:cNvPr id="14" name="Stačiakampis 13">
            <a:extLst>
              <a:ext uri="{FF2B5EF4-FFF2-40B4-BE49-F238E27FC236}">
                <a16:creationId xmlns:a16="http://schemas.microsoft.com/office/drawing/2014/main" id="{C7787921-05A1-EF00-541D-3A926AE1BA68}"/>
              </a:ext>
            </a:extLst>
          </p:cNvPr>
          <p:cNvSpPr/>
          <p:nvPr/>
        </p:nvSpPr>
        <p:spPr>
          <a:xfrm>
            <a:off x="761801" y="2785145"/>
            <a:ext cx="5178469" cy="2914036"/>
          </a:xfrm>
          <a:prstGeom prst="rect">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t-LT"/>
          </a:p>
        </p:txBody>
      </p:sp>
    </p:spTree>
    <p:extLst>
      <p:ext uri="{BB962C8B-B14F-4D97-AF65-F5344CB8AC3E}">
        <p14:creationId xmlns:p14="http://schemas.microsoft.com/office/powerpoint/2010/main" val="3489605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4BAAF-393C-526E-F673-3B6FAAB542E0}"/>
              </a:ext>
            </a:extLst>
          </p:cNvPr>
          <p:cNvSpPr>
            <a:spLocks noGrp="1"/>
          </p:cNvSpPr>
          <p:nvPr>
            <p:ph type="title"/>
          </p:nvPr>
        </p:nvSpPr>
        <p:spPr>
          <a:xfrm>
            <a:off x="978091" y="886497"/>
            <a:ext cx="10515600" cy="1325563"/>
          </a:xfrm>
        </p:spPr>
        <p:txBody>
          <a:bodyPr/>
          <a:lstStyle/>
          <a:p>
            <a:r>
              <a:rPr lang="lt-LT" b="1" dirty="0"/>
              <a:t>Pirma užduotis</a:t>
            </a:r>
          </a:p>
        </p:txBody>
      </p:sp>
      <p:pic>
        <p:nvPicPr>
          <p:cNvPr id="11" name="Paveikslėlis 10" descr="Paveikslėlis, kuriame yra tekstas, liniuotė, geltonas&#10;&#10;Automatiškai sugeneruotas aprašymas">
            <a:extLst>
              <a:ext uri="{FF2B5EF4-FFF2-40B4-BE49-F238E27FC236}">
                <a16:creationId xmlns:a16="http://schemas.microsoft.com/office/drawing/2014/main" id="{A337CF53-DDE8-AC0D-3407-5D1177B5E6A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5" name="Paveikslėlis 14">
            <a:extLst>
              <a:ext uri="{FF2B5EF4-FFF2-40B4-BE49-F238E27FC236}">
                <a16:creationId xmlns:a16="http://schemas.microsoft.com/office/drawing/2014/main" id="{FE8F29E7-C929-6A1E-34D6-EB007FE3D1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2982" y="2627624"/>
            <a:ext cx="9566029" cy="801376"/>
          </a:xfrm>
          <a:prstGeom prst="rect">
            <a:avLst/>
          </a:prstGeom>
        </p:spPr>
      </p:pic>
      <p:pic>
        <p:nvPicPr>
          <p:cNvPr id="13" name="Paveikslėlis 12">
            <a:extLst>
              <a:ext uri="{FF2B5EF4-FFF2-40B4-BE49-F238E27FC236}">
                <a16:creationId xmlns:a16="http://schemas.microsoft.com/office/drawing/2014/main" id="{932B32B9-C73C-34C7-E296-9263AE5EF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2985" y="2627624"/>
            <a:ext cx="9566029" cy="801376"/>
          </a:xfrm>
          <a:prstGeom prst="rect">
            <a:avLst/>
          </a:prstGeom>
        </p:spPr>
      </p:pic>
      <p:pic>
        <p:nvPicPr>
          <p:cNvPr id="17" name="Paveikslėlis 16">
            <a:extLst>
              <a:ext uri="{FF2B5EF4-FFF2-40B4-BE49-F238E27FC236}">
                <a16:creationId xmlns:a16="http://schemas.microsoft.com/office/drawing/2014/main" id="{444EEABF-13E9-4E69-779D-E20FE80469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12981" y="3548360"/>
            <a:ext cx="9566029" cy="801376"/>
          </a:xfrm>
          <a:prstGeom prst="rect">
            <a:avLst/>
          </a:prstGeom>
        </p:spPr>
      </p:pic>
      <p:pic>
        <p:nvPicPr>
          <p:cNvPr id="19" name="Paveikslėlis 18">
            <a:extLst>
              <a:ext uri="{FF2B5EF4-FFF2-40B4-BE49-F238E27FC236}">
                <a16:creationId xmlns:a16="http://schemas.microsoft.com/office/drawing/2014/main" id="{7969C593-EB2D-BB71-42C7-E1A7A5487C1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2984" y="3549684"/>
            <a:ext cx="9566029" cy="801376"/>
          </a:xfrm>
          <a:prstGeom prst="rect">
            <a:avLst/>
          </a:prstGeom>
        </p:spPr>
      </p:pic>
      <p:pic>
        <p:nvPicPr>
          <p:cNvPr id="21" name="Paveikslėlis 20">
            <a:extLst>
              <a:ext uri="{FF2B5EF4-FFF2-40B4-BE49-F238E27FC236}">
                <a16:creationId xmlns:a16="http://schemas.microsoft.com/office/drawing/2014/main" id="{0DA028A5-329D-C371-E177-9D1FDE94EC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2981" y="4492708"/>
            <a:ext cx="9566029" cy="801376"/>
          </a:xfrm>
          <a:prstGeom prst="rect">
            <a:avLst/>
          </a:prstGeom>
        </p:spPr>
      </p:pic>
      <p:pic>
        <p:nvPicPr>
          <p:cNvPr id="23" name="Paveikslėlis 22">
            <a:extLst>
              <a:ext uri="{FF2B5EF4-FFF2-40B4-BE49-F238E27FC236}">
                <a16:creationId xmlns:a16="http://schemas.microsoft.com/office/drawing/2014/main" id="{C3E9B87D-FF1E-6B69-D3E2-B9CB00373C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2983" y="4491384"/>
            <a:ext cx="9566029" cy="801376"/>
          </a:xfrm>
          <a:prstGeom prst="rect">
            <a:avLst/>
          </a:prstGeom>
        </p:spPr>
      </p:pic>
    </p:spTree>
    <p:extLst>
      <p:ext uri="{BB962C8B-B14F-4D97-AF65-F5344CB8AC3E}">
        <p14:creationId xmlns:p14="http://schemas.microsoft.com/office/powerpoint/2010/main" val="193051949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3"/>
                                        </p:tgtEl>
                                        <p:attrNameLst>
                                          <p:attrName>ppt_w</p:attrName>
                                        </p:attrNameLst>
                                      </p:cBhvr>
                                      <p:tavLst>
                                        <p:tav tm="0">
                                          <p:val>
                                            <p:strVal val="ppt_w"/>
                                          </p:val>
                                        </p:tav>
                                        <p:tav tm="100000">
                                          <p:val>
                                            <p:fltVal val="0"/>
                                          </p:val>
                                        </p:tav>
                                      </p:tavLst>
                                    </p:anim>
                                    <p:anim calcmode="lin" valueType="num">
                                      <p:cBhvr>
                                        <p:cTn id="7" dur="500"/>
                                        <p:tgtEl>
                                          <p:spTgt spid="13"/>
                                        </p:tgtEl>
                                        <p:attrNameLst>
                                          <p:attrName>ppt_h</p:attrName>
                                        </p:attrNameLst>
                                      </p:cBhvr>
                                      <p:tavLst>
                                        <p:tav tm="0">
                                          <p:val>
                                            <p:strVal val="ppt_h"/>
                                          </p:val>
                                        </p:tav>
                                        <p:tav tm="100000">
                                          <p:val>
                                            <p:strVal val="ppt_h"/>
                                          </p:val>
                                        </p:tav>
                                      </p:tavLst>
                                    </p:anim>
                                    <p:set>
                                      <p:cBhvr>
                                        <p:cTn id="8" dur="1" fill="hold">
                                          <p:stCondLst>
                                            <p:cond delay="499"/>
                                          </p:stCondLst>
                                        </p:cTn>
                                        <p:tgtEl>
                                          <p:spTgt spid="13"/>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3"/>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9"/>
                                        </p:tgtEl>
                                        <p:attrNameLst>
                                          <p:attrName>ppt_w</p:attrName>
                                        </p:attrNameLst>
                                      </p:cBhvr>
                                      <p:tavLst>
                                        <p:tav tm="0">
                                          <p:val>
                                            <p:strVal val="ppt_w"/>
                                          </p:val>
                                        </p:tav>
                                        <p:tav tm="100000">
                                          <p:val>
                                            <p:fltVal val="0"/>
                                          </p:val>
                                        </p:tav>
                                      </p:tavLst>
                                    </p:anim>
                                    <p:anim calcmode="lin" valueType="num">
                                      <p:cBhvr>
                                        <p:cTn id="19" dur="500"/>
                                        <p:tgtEl>
                                          <p:spTgt spid="19"/>
                                        </p:tgtEl>
                                        <p:attrNameLst>
                                          <p:attrName>ppt_h</p:attrName>
                                        </p:attrNameLst>
                                      </p:cBhvr>
                                      <p:tavLst>
                                        <p:tav tm="0">
                                          <p:val>
                                            <p:strVal val="ppt_h"/>
                                          </p:val>
                                        </p:tav>
                                        <p:tav tm="100000">
                                          <p:val>
                                            <p:strVal val="ppt_h"/>
                                          </p:val>
                                        </p:tav>
                                      </p:tavLst>
                                    </p:anim>
                                    <p:set>
                                      <p:cBhvr>
                                        <p:cTn id="20" dur="1" fill="hold">
                                          <p:stCondLst>
                                            <p:cond delay="499"/>
                                          </p:stCondLst>
                                        </p:cTn>
                                        <p:tgtEl>
                                          <p:spTgt spid="19"/>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3"/>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23"/>
                                        </p:tgtEl>
                                        <p:attrNameLst>
                                          <p:attrName>ppt_w</p:attrName>
                                        </p:attrNameLst>
                                      </p:cBhvr>
                                      <p:tavLst>
                                        <p:tav tm="0">
                                          <p:val>
                                            <p:strVal val="ppt_w"/>
                                          </p:val>
                                        </p:tav>
                                        <p:tav tm="100000">
                                          <p:val>
                                            <p:fltVal val="0"/>
                                          </p:val>
                                        </p:tav>
                                      </p:tavLst>
                                    </p:anim>
                                    <p:anim calcmode="lin" valueType="num">
                                      <p:cBhvr>
                                        <p:cTn id="31" dur="500"/>
                                        <p:tgtEl>
                                          <p:spTgt spid="23"/>
                                        </p:tgtEl>
                                        <p:attrNameLst>
                                          <p:attrName>ppt_h</p:attrName>
                                        </p:attrNameLst>
                                      </p:cBhvr>
                                      <p:tavLst>
                                        <p:tav tm="0">
                                          <p:val>
                                            <p:strVal val="ppt_h"/>
                                          </p:val>
                                        </p:tav>
                                        <p:tav tm="100000">
                                          <p:val>
                                            <p:strVal val="ppt_h"/>
                                          </p:val>
                                        </p:tav>
                                      </p:tavLst>
                                    </p:anim>
                                    <p:set>
                                      <p:cBhvr>
                                        <p:cTn id="32" dur="1" fill="hold">
                                          <p:stCondLst>
                                            <p:cond delay="499"/>
                                          </p:stCondLst>
                                        </p:cTn>
                                        <p:tgtEl>
                                          <p:spTgt spid="23"/>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p:cTn id="36" dur="500" fill="hold"/>
                                        <p:tgtEl>
                                          <p:spTgt spid="21"/>
                                        </p:tgtEl>
                                        <p:attrNameLst>
                                          <p:attrName>ppt_w</p:attrName>
                                        </p:attrNameLst>
                                      </p:cBhvr>
                                      <p:tavLst>
                                        <p:tav tm="0">
                                          <p:val>
                                            <p:fltVal val="0"/>
                                          </p:val>
                                        </p:tav>
                                        <p:tav tm="100000">
                                          <p:val>
                                            <p:strVal val="#ppt_w"/>
                                          </p:val>
                                        </p:tav>
                                      </p:tavLst>
                                    </p:anim>
                                    <p:anim calcmode="lin" valueType="num">
                                      <p:cBhvr>
                                        <p:cTn id="37" dur="5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3"/>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aveikslėlis 19" descr="Paveikslėlis, kuriame yra tekstas, Šriftas, ekrano kopija&#10;&#10;Automatiškai sugeneruotas aprašymas">
            <a:extLst>
              <a:ext uri="{FF2B5EF4-FFF2-40B4-BE49-F238E27FC236}">
                <a16:creationId xmlns:a16="http://schemas.microsoft.com/office/drawing/2014/main" id="{54AC83CB-1C04-854C-13FE-579A3E9A43C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24" name="Paveikslėlis 23">
            <a:extLst>
              <a:ext uri="{FF2B5EF4-FFF2-40B4-BE49-F238E27FC236}">
                <a16:creationId xmlns:a16="http://schemas.microsoft.com/office/drawing/2014/main" id="{5AF2C7D5-3BAC-BAFF-5D83-106BC48A9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0635" y="2635206"/>
            <a:ext cx="9610725" cy="805120"/>
          </a:xfrm>
          <a:prstGeom prst="rect">
            <a:avLst/>
          </a:prstGeom>
        </p:spPr>
      </p:pic>
      <p:pic>
        <p:nvPicPr>
          <p:cNvPr id="22" name="Paveikslėlis 21">
            <a:extLst>
              <a:ext uri="{FF2B5EF4-FFF2-40B4-BE49-F238E27FC236}">
                <a16:creationId xmlns:a16="http://schemas.microsoft.com/office/drawing/2014/main" id="{31AE8D36-F866-53A9-4400-FC9B706390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0637" y="2637912"/>
            <a:ext cx="9610725" cy="805120"/>
          </a:xfrm>
          <a:prstGeom prst="rect">
            <a:avLst/>
          </a:prstGeom>
        </p:spPr>
      </p:pic>
      <p:pic>
        <p:nvPicPr>
          <p:cNvPr id="28" name="Paveikslėlis 27">
            <a:extLst>
              <a:ext uri="{FF2B5EF4-FFF2-40B4-BE49-F238E27FC236}">
                <a16:creationId xmlns:a16="http://schemas.microsoft.com/office/drawing/2014/main" id="{FDD244DC-86C1-65B0-34AA-5D28CC876D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0635" y="4576457"/>
            <a:ext cx="9610725" cy="805120"/>
          </a:xfrm>
          <a:prstGeom prst="rect">
            <a:avLst/>
          </a:prstGeom>
        </p:spPr>
      </p:pic>
      <p:pic>
        <p:nvPicPr>
          <p:cNvPr id="26" name="Paveikslėlis 25">
            <a:extLst>
              <a:ext uri="{FF2B5EF4-FFF2-40B4-BE49-F238E27FC236}">
                <a16:creationId xmlns:a16="http://schemas.microsoft.com/office/drawing/2014/main" id="{AE7817B8-8BB9-0B04-DA13-9959E9612D3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90637" y="4576457"/>
            <a:ext cx="9610725" cy="805120"/>
          </a:xfrm>
          <a:prstGeom prst="rect">
            <a:avLst/>
          </a:prstGeom>
        </p:spPr>
      </p:pic>
      <p:pic>
        <p:nvPicPr>
          <p:cNvPr id="32" name="Paveikslėlis 31">
            <a:extLst>
              <a:ext uri="{FF2B5EF4-FFF2-40B4-BE49-F238E27FC236}">
                <a16:creationId xmlns:a16="http://schemas.microsoft.com/office/drawing/2014/main" id="{5355EA82-E9DA-270C-296F-52E44B312B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0634" y="3599420"/>
            <a:ext cx="9610725" cy="805120"/>
          </a:xfrm>
          <a:prstGeom prst="rect">
            <a:avLst/>
          </a:prstGeom>
        </p:spPr>
      </p:pic>
      <p:pic>
        <p:nvPicPr>
          <p:cNvPr id="30" name="Paveikslėlis 29">
            <a:extLst>
              <a:ext uri="{FF2B5EF4-FFF2-40B4-BE49-F238E27FC236}">
                <a16:creationId xmlns:a16="http://schemas.microsoft.com/office/drawing/2014/main" id="{9FDBB888-20BC-9757-744E-B61A78DD4BD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0637" y="3599420"/>
            <a:ext cx="9610725" cy="805120"/>
          </a:xfrm>
          <a:prstGeom prst="rect">
            <a:avLst/>
          </a:prstGeom>
        </p:spPr>
      </p:pic>
    </p:spTree>
    <p:extLst>
      <p:ext uri="{BB962C8B-B14F-4D97-AF65-F5344CB8AC3E}">
        <p14:creationId xmlns:p14="http://schemas.microsoft.com/office/powerpoint/2010/main" val="34120630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22"/>
                                        </p:tgtEl>
                                        <p:attrNameLst>
                                          <p:attrName>ppt_w</p:attrName>
                                        </p:attrNameLst>
                                      </p:cBhvr>
                                      <p:tavLst>
                                        <p:tav tm="0">
                                          <p:val>
                                            <p:strVal val="ppt_w"/>
                                          </p:val>
                                        </p:tav>
                                        <p:tav tm="100000">
                                          <p:val>
                                            <p:fltVal val="0"/>
                                          </p:val>
                                        </p:tav>
                                      </p:tavLst>
                                    </p:anim>
                                    <p:anim calcmode="lin" valueType="num">
                                      <p:cBhvr>
                                        <p:cTn id="7" dur="500"/>
                                        <p:tgtEl>
                                          <p:spTgt spid="22"/>
                                        </p:tgtEl>
                                        <p:attrNameLst>
                                          <p:attrName>ppt_h</p:attrName>
                                        </p:attrNameLst>
                                      </p:cBhvr>
                                      <p:tavLst>
                                        <p:tav tm="0">
                                          <p:val>
                                            <p:strVal val="ppt_h"/>
                                          </p:val>
                                        </p:tav>
                                        <p:tav tm="100000">
                                          <p:val>
                                            <p:strVal val="ppt_h"/>
                                          </p:val>
                                        </p:tav>
                                      </p:tavLst>
                                    </p:anim>
                                    <p:set>
                                      <p:cBhvr>
                                        <p:cTn id="8" dur="1" fill="hold">
                                          <p:stCondLst>
                                            <p:cond delay="499"/>
                                          </p:stCondLst>
                                        </p:cTn>
                                        <p:tgtEl>
                                          <p:spTgt spid="22"/>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 calcmode="lin" valueType="num">
                                      <p:cBhvr>
                                        <p:cTn id="12" dur="500" fill="hold"/>
                                        <p:tgtEl>
                                          <p:spTgt spid="24"/>
                                        </p:tgtEl>
                                        <p:attrNameLst>
                                          <p:attrName>ppt_w</p:attrName>
                                        </p:attrNameLst>
                                      </p:cBhvr>
                                      <p:tavLst>
                                        <p:tav tm="0">
                                          <p:val>
                                            <p:fltVal val="0"/>
                                          </p:val>
                                        </p:tav>
                                        <p:tav tm="100000">
                                          <p:val>
                                            <p:strVal val="#ppt_w"/>
                                          </p:val>
                                        </p:tav>
                                      </p:tavLst>
                                    </p:anim>
                                    <p:anim calcmode="lin" valueType="num">
                                      <p:cBhvr>
                                        <p:cTn id="13" dur="500" fill="hold"/>
                                        <p:tgtEl>
                                          <p:spTgt spid="24"/>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2"/>
                  </p:tgtEl>
                </p:cond>
              </p:nextCondLst>
            </p:seq>
            <p:seq concurrent="1" nextAc="seek">
              <p:cTn id="14" restart="whenNotActive" fill="hold" evtFilter="cancelBubble" nodeType="interactiveSeq">
                <p:stCondLst>
                  <p:cond evt="onClick" delay="0">
                    <p:tgtEl>
                      <p:spTgt spid="30"/>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30"/>
                                        </p:tgtEl>
                                        <p:attrNameLst>
                                          <p:attrName>ppt_w</p:attrName>
                                        </p:attrNameLst>
                                      </p:cBhvr>
                                      <p:tavLst>
                                        <p:tav tm="0">
                                          <p:val>
                                            <p:strVal val="ppt_w"/>
                                          </p:val>
                                        </p:tav>
                                        <p:tav tm="100000">
                                          <p:val>
                                            <p:fltVal val="0"/>
                                          </p:val>
                                        </p:tav>
                                      </p:tavLst>
                                    </p:anim>
                                    <p:anim calcmode="lin" valueType="num">
                                      <p:cBhvr>
                                        <p:cTn id="19" dur="500"/>
                                        <p:tgtEl>
                                          <p:spTgt spid="30"/>
                                        </p:tgtEl>
                                        <p:attrNameLst>
                                          <p:attrName>ppt_h</p:attrName>
                                        </p:attrNameLst>
                                      </p:cBhvr>
                                      <p:tavLst>
                                        <p:tav tm="0">
                                          <p:val>
                                            <p:strVal val="ppt_h"/>
                                          </p:val>
                                        </p:tav>
                                        <p:tav tm="100000">
                                          <p:val>
                                            <p:strVal val="ppt_h"/>
                                          </p:val>
                                        </p:tav>
                                      </p:tavLst>
                                    </p:anim>
                                    <p:set>
                                      <p:cBhvr>
                                        <p:cTn id="20" dur="1" fill="hold">
                                          <p:stCondLst>
                                            <p:cond delay="499"/>
                                          </p:stCondLst>
                                        </p:cTn>
                                        <p:tgtEl>
                                          <p:spTgt spid="30"/>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32"/>
                                        </p:tgtEl>
                                        <p:attrNameLst>
                                          <p:attrName>style.visibility</p:attrName>
                                        </p:attrNameLst>
                                      </p:cBhvr>
                                      <p:to>
                                        <p:strVal val="visible"/>
                                      </p:to>
                                    </p:set>
                                    <p:anim calcmode="lin" valueType="num">
                                      <p:cBhvr>
                                        <p:cTn id="24" dur="500" fill="hold"/>
                                        <p:tgtEl>
                                          <p:spTgt spid="32"/>
                                        </p:tgtEl>
                                        <p:attrNameLst>
                                          <p:attrName>ppt_w</p:attrName>
                                        </p:attrNameLst>
                                      </p:cBhvr>
                                      <p:tavLst>
                                        <p:tav tm="0">
                                          <p:val>
                                            <p:fltVal val="0"/>
                                          </p:val>
                                        </p:tav>
                                        <p:tav tm="100000">
                                          <p:val>
                                            <p:strVal val="#ppt_w"/>
                                          </p:val>
                                        </p:tav>
                                      </p:tavLst>
                                    </p:anim>
                                    <p:anim calcmode="lin" valueType="num">
                                      <p:cBhvr>
                                        <p:cTn id="25" dur="5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30"/>
                  </p:tgtEl>
                </p:cond>
              </p:nextCondLst>
            </p:seq>
            <p:seq concurrent="1" nextAc="seek">
              <p:cTn id="26" restart="whenNotActive" fill="hold" evtFilter="cancelBubble" nodeType="interactiveSeq">
                <p:stCondLst>
                  <p:cond evt="onClick" delay="0">
                    <p:tgtEl>
                      <p:spTgt spid="26"/>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26"/>
                                        </p:tgtEl>
                                        <p:attrNameLst>
                                          <p:attrName>ppt_w</p:attrName>
                                        </p:attrNameLst>
                                      </p:cBhvr>
                                      <p:tavLst>
                                        <p:tav tm="0">
                                          <p:val>
                                            <p:strVal val="ppt_w"/>
                                          </p:val>
                                        </p:tav>
                                        <p:tav tm="100000">
                                          <p:val>
                                            <p:fltVal val="0"/>
                                          </p:val>
                                        </p:tav>
                                      </p:tavLst>
                                    </p:anim>
                                    <p:anim calcmode="lin" valueType="num">
                                      <p:cBhvr>
                                        <p:cTn id="31" dur="500"/>
                                        <p:tgtEl>
                                          <p:spTgt spid="26"/>
                                        </p:tgtEl>
                                        <p:attrNameLst>
                                          <p:attrName>ppt_h</p:attrName>
                                        </p:attrNameLst>
                                      </p:cBhvr>
                                      <p:tavLst>
                                        <p:tav tm="0">
                                          <p:val>
                                            <p:strVal val="ppt_h"/>
                                          </p:val>
                                        </p:tav>
                                        <p:tav tm="100000">
                                          <p:val>
                                            <p:strVal val="ppt_h"/>
                                          </p:val>
                                        </p:tav>
                                      </p:tavLst>
                                    </p:anim>
                                    <p:set>
                                      <p:cBhvr>
                                        <p:cTn id="32" dur="1" fill="hold">
                                          <p:stCondLst>
                                            <p:cond delay="499"/>
                                          </p:stCondLst>
                                        </p:cTn>
                                        <p:tgtEl>
                                          <p:spTgt spid="26"/>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28"/>
                                        </p:tgtEl>
                                        <p:attrNameLst>
                                          <p:attrName>style.visibility</p:attrName>
                                        </p:attrNameLst>
                                      </p:cBhvr>
                                      <p:to>
                                        <p:strVal val="visible"/>
                                      </p:to>
                                    </p:set>
                                    <p:anim calcmode="lin" valueType="num">
                                      <p:cBhvr>
                                        <p:cTn id="36" dur="500" fill="hold"/>
                                        <p:tgtEl>
                                          <p:spTgt spid="28"/>
                                        </p:tgtEl>
                                        <p:attrNameLst>
                                          <p:attrName>ppt_w</p:attrName>
                                        </p:attrNameLst>
                                      </p:cBhvr>
                                      <p:tavLst>
                                        <p:tav tm="0">
                                          <p:val>
                                            <p:fltVal val="0"/>
                                          </p:val>
                                        </p:tav>
                                        <p:tav tm="100000">
                                          <p:val>
                                            <p:strVal val="#ppt_w"/>
                                          </p:val>
                                        </p:tav>
                                      </p:tavLst>
                                    </p:anim>
                                    <p:anim calcmode="lin" valueType="num">
                                      <p:cBhvr>
                                        <p:cTn id="37" dur="500" fill="hold"/>
                                        <p:tgtEl>
                                          <p:spTgt spid="28"/>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26"/>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aveikslėlis 6" descr="Paveikslėlis, kuriame yra tekstas, Šriftas, ekrano kopija&#10;&#10;Automatiškai sugeneruotas aprašymas">
            <a:extLst>
              <a:ext uri="{FF2B5EF4-FFF2-40B4-BE49-F238E27FC236}">
                <a16:creationId xmlns:a16="http://schemas.microsoft.com/office/drawing/2014/main" id="{D06081BF-6AFD-F53C-57B4-0599D5BEA31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9" name="Paveikslėlis 8">
            <a:extLst>
              <a:ext uri="{FF2B5EF4-FFF2-40B4-BE49-F238E27FC236}">
                <a16:creationId xmlns:a16="http://schemas.microsoft.com/office/drawing/2014/main" id="{909F1FE7-E977-9AC3-3D91-F1F48D3ED4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310054" y="3429000"/>
            <a:ext cx="9548446" cy="799903"/>
          </a:xfrm>
          <a:prstGeom prst="rect">
            <a:avLst/>
          </a:prstGeom>
        </p:spPr>
      </p:pic>
      <p:pic>
        <p:nvPicPr>
          <p:cNvPr id="13" name="Paveikslėlis 12">
            <a:extLst>
              <a:ext uri="{FF2B5EF4-FFF2-40B4-BE49-F238E27FC236}">
                <a16:creationId xmlns:a16="http://schemas.microsoft.com/office/drawing/2014/main" id="{0CEB7271-DCE8-23B6-16BF-0507DFF6DEE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37329" y="4380888"/>
            <a:ext cx="9493895" cy="1095931"/>
          </a:xfrm>
          <a:prstGeom prst="rect">
            <a:avLst/>
          </a:prstGeom>
        </p:spPr>
      </p:pic>
      <p:pic>
        <p:nvPicPr>
          <p:cNvPr id="11" name="Paveikslėlis 10">
            <a:extLst>
              <a:ext uri="{FF2B5EF4-FFF2-40B4-BE49-F238E27FC236}">
                <a16:creationId xmlns:a16="http://schemas.microsoft.com/office/drawing/2014/main" id="{C48EB534-6675-3F88-FD2E-B4C7BC6891D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37329" y="4377739"/>
            <a:ext cx="9548445" cy="1102228"/>
          </a:xfrm>
          <a:prstGeom prst="rect">
            <a:avLst/>
          </a:prstGeom>
        </p:spPr>
      </p:pic>
      <p:pic>
        <p:nvPicPr>
          <p:cNvPr id="15" name="Paveikslėlis 14">
            <a:extLst>
              <a:ext uri="{FF2B5EF4-FFF2-40B4-BE49-F238E27FC236}">
                <a16:creationId xmlns:a16="http://schemas.microsoft.com/office/drawing/2014/main" id="{F0212378-B6CA-2D7E-AF76-A4837A83179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0054" y="3436800"/>
            <a:ext cx="9548446" cy="799904"/>
          </a:xfrm>
          <a:prstGeom prst="rect">
            <a:avLst/>
          </a:prstGeom>
        </p:spPr>
      </p:pic>
      <p:pic>
        <p:nvPicPr>
          <p:cNvPr id="17" name="Paveikslėlis 16">
            <a:extLst>
              <a:ext uri="{FF2B5EF4-FFF2-40B4-BE49-F238E27FC236}">
                <a16:creationId xmlns:a16="http://schemas.microsoft.com/office/drawing/2014/main" id="{9F633452-5D70-1623-295B-2C6124D02075}"/>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310054" y="2483409"/>
            <a:ext cx="9548446" cy="799903"/>
          </a:xfrm>
          <a:prstGeom prst="rect">
            <a:avLst/>
          </a:prstGeom>
        </p:spPr>
      </p:pic>
      <p:pic>
        <p:nvPicPr>
          <p:cNvPr id="19" name="Paveikslėlis 18">
            <a:extLst>
              <a:ext uri="{FF2B5EF4-FFF2-40B4-BE49-F238E27FC236}">
                <a16:creationId xmlns:a16="http://schemas.microsoft.com/office/drawing/2014/main" id="{23D85870-393B-17ED-DADB-89D147EE923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0054" y="2481877"/>
            <a:ext cx="9548446" cy="799904"/>
          </a:xfrm>
          <a:prstGeom prst="rect">
            <a:avLst/>
          </a:prstGeom>
        </p:spPr>
      </p:pic>
    </p:spTree>
    <p:extLst>
      <p:ext uri="{BB962C8B-B14F-4D97-AF65-F5344CB8AC3E}">
        <p14:creationId xmlns:p14="http://schemas.microsoft.com/office/powerpoint/2010/main" val="30150399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9"/>
                                        </p:tgtEl>
                                        <p:attrNameLst>
                                          <p:attrName>ppt_w</p:attrName>
                                        </p:attrNameLst>
                                      </p:cBhvr>
                                      <p:tavLst>
                                        <p:tav tm="0">
                                          <p:val>
                                            <p:strVal val="ppt_w"/>
                                          </p:val>
                                        </p:tav>
                                        <p:tav tm="100000">
                                          <p:val>
                                            <p:fltVal val="0"/>
                                          </p:val>
                                        </p:tav>
                                      </p:tavLst>
                                    </p:anim>
                                    <p:anim calcmode="lin" valueType="num">
                                      <p:cBhvr>
                                        <p:cTn id="7" dur="500"/>
                                        <p:tgtEl>
                                          <p:spTgt spid="19"/>
                                        </p:tgtEl>
                                        <p:attrNameLst>
                                          <p:attrName>ppt_h</p:attrName>
                                        </p:attrNameLst>
                                      </p:cBhvr>
                                      <p:tavLst>
                                        <p:tav tm="0">
                                          <p:val>
                                            <p:strVal val="ppt_h"/>
                                          </p:val>
                                        </p:tav>
                                        <p:tav tm="100000">
                                          <p:val>
                                            <p:strVal val="ppt_h"/>
                                          </p:val>
                                        </p:tav>
                                      </p:tavLst>
                                    </p:anim>
                                    <p:set>
                                      <p:cBhvr>
                                        <p:cTn id="8" dur="1" fill="hold">
                                          <p:stCondLst>
                                            <p:cond delay="499"/>
                                          </p:stCondLst>
                                        </p:cTn>
                                        <p:tgtEl>
                                          <p:spTgt spid="19"/>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5"/>
                                        </p:tgtEl>
                                        <p:attrNameLst>
                                          <p:attrName>ppt_w</p:attrName>
                                        </p:attrNameLst>
                                      </p:cBhvr>
                                      <p:tavLst>
                                        <p:tav tm="0">
                                          <p:val>
                                            <p:strVal val="ppt_w"/>
                                          </p:val>
                                        </p:tav>
                                        <p:tav tm="100000">
                                          <p:val>
                                            <p:fltVal val="0"/>
                                          </p:val>
                                        </p:tav>
                                      </p:tavLst>
                                    </p:anim>
                                    <p:anim calcmode="lin" valueType="num">
                                      <p:cBhvr>
                                        <p:cTn id="19" dur="500"/>
                                        <p:tgtEl>
                                          <p:spTgt spid="15"/>
                                        </p:tgtEl>
                                        <p:attrNameLst>
                                          <p:attrName>ppt_h</p:attrName>
                                        </p:attrNameLst>
                                      </p:cBhvr>
                                      <p:tavLst>
                                        <p:tav tm="0">
                                          <p:val>
                                            <p:strVal val="ppt_h"/>
                                          </p:val>
                                        </p:tav>
                                        <p:tav tm="100000">
                                          <p:val>
                                            <p:strVal val="ppt_h"/>
                                          </p:val>
                                        </p:tav>
                                      </p:tavLst>
                                    </p:anim>
                                    <p:set>
                                      <p:cBhvr>
                                        <p:cTn id="20" dur="1" fill="hold">
                                          <p:stCondLst>
                                            <p:cond delay="499"/>
                                          </p:stCondLst>
                                        </p:cTn>
                                        <p:tgtEl>
                                          <p:spTgt spid="15"/>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1"/>
                                        </p:tgtEl>
                                        <p:attrNameLst>
                                          <p:attrName>ppt_w</p:attrName>
                                        </p:attrNameLst>
                                      </p:cBhvr>
                                      <p:tavLst>
                                        <p:tav tm="0">
                                          <p:val>
                                            <p:strVal val="ppt_w"/>
                                          </p:val>
                                        </p:tav>
                                        <p:tav tm="100000">
                                          <p:val>
                                            <p:fltVal val="0"/>
                                          </p:val>
                                        </p:tav>
                                      </p:tavLst>
                                    </p:anim>
                                    <p:anim calcmode="lin" valueType="num">
                                      <p:cBhvr>
                                        <p:cTn id="31" dur="500"/>
                                        <p:tgtEl>
                                          <p:spTgt spid="11"/>
                                        </p:tgtEl>
                                        <p:attrNameLst>
                                          <p:attrName>ppt_h</p:attrName>
                                        </p:attrNameLst>
                                      </p:cBhvr>
                                      <p:tavLst>
                                        <p:tav tm="0">
                                          <p:val>
                                            <p:strVal val="ppt_h"/>
                                          </p:val>
                                        </p:tav>
                                        <p:tav tm="100000">
                                          <p:val>
                                            <p:strVal val="ppt_h"/>
                                          </p:val>
                                        </p:tav>
                                      </p:tavLst>
                                    </p:anim>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A7EEA4CD-92BA-7F81-4953-F8417EF7825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 name="Paveikslėlis 4">
            <a:extLst>
              <a:ext uri="{FF2B5EF4-FFF2-40B4-BE49-F238E27FC236}">
                <a16:creationId xmlns:a16="http://schemas.microsoft.com/office/drawing/2014/main" id="{2599DB0C-0F8C-EDD8-89C2-F35B6B3A74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2214" y="2563765"/>
            <a:ext cx="9592408" cy="803586"/>
          </a:xfrm>
          <a:prstGeom prst="rect">
            <a:avLst/>
          </a:prstGeom>
        </p:spPr>
      </p:pic>
      <p:pic>
        <p:nvPicPr>
          <p:cNvPr id="9" name="Paveikslėlis 8">
            <a:extLst>
              <a:ext uri="{FF2B5EF4-FFF2-40B4-BE49-F238E27FC236}">
                <a16:creationId xmlns:a16="http://schemas.microsoft.com/office/drawing/2014/main" id="{143DFEE5-1B3F-66C5-4F36-B8325305D2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475" y="3430312"/>
            <a:ext cx="9571528" cy="801837"/>
          </a:xfrm>
          <a:prstGeom prst="rect">
            <a:avLst/>
          </a:prstGeom>
        </p:spPr>
      </p:pic>
      <p:pic>
        <p:nvPicPr>
          <p:cNvPr id="7" name="Paveikslėlis 6">
            <a:extLst>
              <a:ext uri="{FF2B5EF4-FFF2-40B4-BE49-F238E27FC236}">
                <a16:creationId xmlns:a16="http://schemas.microsoft.com/office/drawing/2014/main" id="{EF7A00B9-39AD-4966-4B27-8F7534A878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9796" y="3429000"/>
            <a:ext cx="9592408" cy="803586"/>
          </a:xfrm>
          <a:prstGeom prst="rect">
            <a:avLst/>
          </a:prstGeom>
        </p:spPr>
      </p:pic>
      <p:pic>
        <p:nvPicPr>
          <p:cNvPr id="13" name="Paveikslėlis 12">
            <a:extLst>
              <a:ext uri="{FF2B5EF4-FFF2-40B4-BE49-F238E27FC236}">
                <a16:creationId xmlns:a16="http://schemas.microsoft.com/office/drawing/2014/main" id="{9C9B0516-813C-9C43-DA8E-3F60E5EEAC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6831" y="4299154"/>
            <a:ext cx="9557792" cy="989824"/>
          </a:xfrm>
          <a:prstGeom prst="rect">
            <a:avLst/>
          </a:prstGeom>
        </p:spPr>
      </p:pic>
      <p:pic>
        <p:nvPicPr>
          <p:cNvPr id="11" name="Paveikslėlis 10">
            <a:extLst>
              <a:ext uri="{FF2B5EF4-FFF2-40B4-BE49-F238E27FC236}">
                <a16:creationId xmlns:a16="http://schemas.microsoft.com/office/drawing/2014/main" id="{4BB851E1-1CEA-2931-CC55-0E70F71698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8332" y="4292661"/>
            <a:ext cx="9592408" cy="993409"/>
          </a:xfrm>
          <a:prstGeom prst="rect">
            <a:avLst/>
          </a:prstGeom>
        </p:spPr>
      </p:pic>
      <p:pic>
        <p:nvPicPr>
          <p:cNvPr id="15" name="Paveikslėlis 14">
            <a:extLst>
              <a:ext uri="{FF2B5EF4-FFF2-40B4-BE49-F238E27FC236}">
                <a16:creationId xmlns:a16="http://schemas.microsoft.com/office/drawing/2014/main" id="{229DFEC6-38C1-C4F4-BF2C-4EA5315E5B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82214" y="2563765"/>
            <a:ext cx="9592408" cy="803586"/>
          </a:xfrm>
          <a:prstGeom prst="rect">
            <a:avLst/>
          </a:prstGeom>
        </p:spPr>
      </p:pic>
    </p:spTree>
    <p:extLst>
      <p:ext uri="{BB962C8B-B14F-4D97-AF65-F5344CB8AC3E}">
        <p14:creationId xmlns:p14="http://schemas.microsoft.com/office/powerpoint/2010/main" val="15656460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15"/>
                                        </p:tgtEl>
                                        <p:attrNameLst>
                                          <p:attrName>ppt_w</p:attrName>
                                        </p:attrNameLst>
                                      </p:cBhvr>
                                      <p:tavLst>
                                        <p:tav tm="0">
                                          <p:val>
                                            <p:strVal val="ppt_w"/>
                                          </p:val>
                                        </p:tav>
                                        <p:tav tm="100000">
                                          <p:val>
                                            <p:fltVal val="0"/>
                                          </p:val>
                                        </p:tav>
                                      </p:tavLst>
                                    </p:anim>
                                    <p:anim calcmode="lin" valueType="num">
                                      <p:cBhvr>
                                        <p:cTn id="7" dur="500"/>
                                        <p:tgtEl>
                                          <p:spTgt spid="15"/>
                                        </p:tgtEl>
                                        <p:attrNameLst>
                                          <p:attrName>ppt_h</p:attrName>
                                        </p:attrNameLst>
                                      </p:cBhvr>
                                      <p:tavLst>
                                        <p:tav tm="0">
                                          <p:val>
                                            <p:strVal val="ppt_h"/>
                                          </p:val>
                                        </p:tav>
                                        <p:tav tm="100000">
                                          <p:val>
                                            <p:strVal val="ppt_h"/>
                                          </p:val>
                                        </p:tav>
                                      </p:tavLst>
                                    </p:anim>
                                    <p:set>
                                      <p:cBhvr>
                                        <p:cTn id="8" dur="1" fill="hold">
                                          <p:stCondLst>
                                            <p:cond delay="499"/>
                                          </p:stCondLst>
                                        </p:cTn>
                                        <p:tgtEl>
                                          <p:spTgt spid="15"/>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7"/>
                                        </p:tgtEl>
                                        <p:attrNameLst>
                                          <p:attrName>ppt_w</p:attrName>
                                        </p:attrNameLst>
                                      </p:cBhvr>
                                      <p:tavLst>
                                        <p:tav tm="0">
                                          <p:val>
                                            <p:strVal val="ppt_w"/>
                                          </p:val>
                                        </p:tav>
                                        <p:tav tm="100000">
                                          <p:val>
                                            <p:fltVal val="0"/>
                                          </p:val>
                                        </p:tav>
                                      </p:tavLst>
                                    </p:anim>
                                    <p:anim calcmode="lin" valueType="num">
                                      <p:cBhvr>
                                        <p:cTn id="19" dur="500"/>
                                        <p:tgtEl>
                                          <p:spTgt spid="7"/>
                                        </p:tgtEl>
                                        <p:attrNameLst>
                                          <p:attrName>ppt_h</p:attrName>
                                        </p:attrNameLst>
                                      </p:cBhvr>
                                      <p:tavLst>
                                        <p:tav tm="0">
                                          <p:val>
                                            <p:strVal val="ppt_h"/>
                                          </p:val>
                                        </p:tav>
                                        <p:tav tm="100000">
                                          <p:val>
                                            <p:strVal val="ppt_h"/>
                                          </p:val>
                                        </p:tav>
                                      </p:tavLst>
                                    </p:anim>
                                    <p:set>
                                      <p:cBhvr>
                                        <p:cTn id="20" dur="1" fill="hold">
                                          <p:stCondLst>
                                            <p:cond delay="499"/>
                                          </p:stCondLst>
                                        </p:cTn>
                                        <p:tgtEl>
                                          <p:spTgt spid="7"/>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1"/>
                                        </p:tgtEl>
                                        <p:attrNameLst>
                                          <p:attrName>ppt_w</p:attrName>
                                        </p:attrNameLst>
                                      </p:cBhvr>
                                      <p:tavLst>
                                        <p:tav tm="0">
                                          <p:val>
                                            <p:strVal val="ppt_w"/>
                                          </p:val>
                                        </p:tav>
                                        <p:tav tm="100000">
                                          <p:val>
                                            <p:fltVal val="0"/>
                                          </p:val>
                                        </p:tav>
                                      </p:tavLst>
                                    </p:anim>
                                    <p:anim calcmode="lin" valueType="num">
                                      <p:cBhvr>
                                        <p:cTn id="31" dur="500"/>
                                        <p:tgtEl>
                                          <p:spTgt spid="11"/>
                                        </p:tgtEl>
                                        <p:attrNameLst>
                                          <p:attrName>ppt_h</p:attrName>
                                        </p:attrNameLst>
                                      </p:cBhvr>
                                      <p:tavLst>
                                        <p:tav tm="0">
                                          <p:val>
                                            <p:strVal val="ppt_h"/>
                                          </p:val>
                                        </p:tav>
                                        <p:tav tm="100000">
                                          <p:val>
                                            <p:strVal val="ppt_h"/>
                                          </p:val>
                                        </p:tav>
                                      </p:tavLst>
                                    </p:anim>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1000"/>
                            </p:stCondLst>
                            <p:childTnLst>
                              <p:par>
                                <p:cTn id="34" presetID="17" presetClass="entr" presetSubtype="1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aveikslėlis 2">
            <a:extLst>
              <a:ext uri="{FF2B5EF4-FFF2-40B4-BE49-F238E27FC236}">
                <a16:creationId xmlns:a16="http://schemas.microsoft.com/office/drawing/2014/main" id="{4F09C205-7537-C806-F7B8-53C545F09BDA}"/>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 name="Paveikslėlis 4">
            <a:extLst>
              <a:ext uri="{FF2B5EF4-FFF2-40B4-BE49-F238E27FC236}">
                <a16:creationId xmlns:a16="http://schemas.microsoft.com/office/drawing/2014/main" id="{69B0F9DD-49DA-62DF-E6D4-D017A3756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6190" y="4310733"/>
            <a:ext cx="9605914" cy="804718"/>
          </a:xfrm>
          <a:prstGeom prst="rect">
            <a:avLst/>
          </a:prstGeom>
        </p:spPr>
      </p:pic>
      <p:pic>
        <p:nvPicPr>
          <p:cNvPr id="9" name="Paveikslėlis 8">
            <a:extLst>
              <a:ext uri="{FF2B5EF4-FFF2-40B4-BE49-F238E27FC236}">
                <a16:creationId xmlns:a16="http://schemas.microsoft.com/office/drawing/2014/main" id="{1CEC55F4-F7BE-5C9D-52DF-296C8D6BF1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190" y="3429000"/>
            <a:ext cx="9605914" cy="804718"/>
          </a:xfrm>
          <a:prstGeom prst="rect">
            <a:avLst/>
          </a:prstGeom>
        </p:spPr>
      </p:pic>
      <p:pic>
        <p:nvPicPr>
          <p:cNvPr id="7" name="Paveikslėlis 6">
            <a:extLst>
              <a:ext uri="{FF2B5EF4-FFF2-40B4-BE49-F238E27FC236}">
                <a16:creationId xmlns:a16="http://schemas.microsoft.com/office/drawing/2014/main" id="{F0FC4683-90DF-1328-F5B8-5A16607C84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56190" y="3429000"/>
            <a:ext cx="9605914" cy="804718"/>
          </a:xfrm>
          <a:prstGeom prst="rect">
            <a:avLst/>
          </a:prstGeom>
        </p:spPr>
      </p:pic>
      <p:pic>
        <p:nvPicPr>
          <p:cNvPr id="13" name="Paveikslėlis 12">
            <a:extLst>
              <a:ext uri="{FF2B5EF4-FFF2-40B4-BE49-F238E27FC236}">
                <a16:creationId xmlns:a16="http://schemas.microsoft.com/office/drawing/2014/main" id="{653321B8-9A0A-87A5-58EF-0D13EDCB3EB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56190" y="5192466"/>
            <a:ext cx="9605914" cy="804718"/>
          </a:xfrm>
          <a:prstGeom prst="rect">
            <a:avLst/>
          </a:prstGeom>
        </p:spPr>
      </p:pic>
      <p:pic>
        <p:nvPicPr>
          <p:cNvPr id="11" name="Paveikslėlis 10">
            <a:extLst>
              <a:ext uri="{FF2B5EF4-FFF2-40B4-BE49-F238E27FC236}">
                <a16:creationId xmlns:a16="http://schemas.microsoft.com/office/drawing/2014/main" id="{0C4A3FE3-26C5-73D6-A3CD-3AAFAD400A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56190" y="5192466"/>
            <a:ext cx="9605914" cy="804718"/>
          </a:xfrm>
          <a:prstGeom prst="rect">
            <a:avLst/>
          </a:prstGeom>
        </p:spPr>
      </p:pic>
      <p:pic>
        <p:nvPicPr>
          <p:cNvPr id="15" name="Paveikslėlis 14">
            <a:extLst>
              <a:ext uri="{FF2B5EF4-FFF2-40B4-BE49-F238E27FC236}">
                <a16:creationId xmlns:a16="http://schemas.microsoft.com/office/drawing/2014/main" id="{114EB0F5-61AD-261B-1771-C0D2A710D2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56190" y="4310733"/>
            <a:ext cx="9605914" cy="804718"/>
          </a:xfrm>
          <a:prstGeom prst="rect">
            <a:avLst/>
          </a:prstGeom>
        </p:spPr>
      </p:pic>
    </p:spTree>
    <p:extLst>
      <p:ext uri="{BB962C8B-B14F-4D97-AF65-F5344CB8AC3E}">
        <p14:creationId xmlns:p14="http://schemas.microsoft.com/office/powerpoint/2010/main" val="29744337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7" presetClass="exit" presetSubtype="10" fill="hold" nodeType="clickEffect">
                                  <p:stCondLst>
                                    <p:cond delay="0"/>
                                  </p:stCondLst>
                                  <p:childTnLst>
                                    <p:anim calcmode="lin" valueType="num">
                                      <p:cBhvr>
                                        <p:cTn id="6" dur="500"/>
                                        <p:tgtEl>
                                          <p:spTgt spid="7"/>
                                        </p:tgtEl>
                                        <p:attrNameLst>
                                          <p:attrName>ppt_w</p:attrName>
                                        </p:attrNameLst>
                                      </p:cBhvr>
                                      <p:tavLst>
                                        <p:tav tm="0">
                                          <p:val>
                                            <p:strVal val="ppt_w"/>
                                          </p:val>
                                        </p:tav>
                                        <p:tav tm="100000">
                                          <p:val>
                                            <p:fltVal val="0"/>
                                          </p:val>
                                        </p:tav>
                                      </p:tavLst>
                                    </p:anim>
                                    <p:anim calcmode="lin" valueType="num">
                                      <p:cBhvr>
                                        <p:cTn id="7" dur="500"/>
                                        <p:tgtEl>
                                          <p:spTgt spid="7"/>
                                        </p:tgtEl>
                                        <p:attrNameLst>
                                          <p:attrName>ppt_h</p:attrName>
                                        </p:attrNameLst>
                                      </p:cBhvr>
                                      <p:tavLst>
                                        <p:tav tm="0">
                                          <p:val>
                                            <p:strVal val="ppt_h"/>
                                          </p:val>
                                        </p:tav>
                                        <p:tav tm="100000">
                                          <p:val>
                                            <p:strVal val="ppt_h"/>
                                          </p:val>
                                        </p:tav>
                                      </p:tavLst>
                                    </p:anim>
                                    <p:set>
                                      <p:cBhvr>
                                        <p:cTn id="8" dur="1" fill="hold">
                                          <p:stCondLst>
                                            <p:cond delay="499"/>
                                          </p:stCondLst>
                                        </p:cTn>
                                        <p:tgtEl>
                                          <p:spTgt spid="7"/>
                                        </p:tgtEl>
                                        <p:attrNameLst>
                                          <p:attrName>style.visibility</p:attrName>
                                        </p:attrNameLst>
                                      </p:cBhvr>
                                      <p:to>
                                        <p:strVal val="hidden"/>
                                      </p:to>
                                    </p:set>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7"/>
                  </p:tgtEl>
                </p:cond>
              </p:nextCondLst>
            </p:seq>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7" presetClass="exit" presetSubtype="10" fill="hold" nodeType="clickEffect">
                                  <p:stCondLst>
                                    <p:cond delay="0"/>
                                  </p:stCondLst>
                                  <p:childTnLst>
                                    <p:anim calcmode="lin" valueType="num">
                                      <p:cBhvr>
                                        <p:cTn id="18" dur="500"/>
                                        <p:tgtEl>
                                          <p:spTgt spid="15"/>
                                        </p:tgtEl>
                                        <p:attrNameLst>
                                          <p:attrName>ppt_w</p:attrName>
                                        </p:attrNameLst>
                                      </p:cBhvr>
                                      <p:tavLst>
                                        <p:tav tm="0">
                                          <p:val>
                                            <p:strVal val="ppt_w"/>
                                          </p:val>
                                        </p:tav>
                                        <p:tav tm="100000">
                                          <p:val>
                                            <p:fltVal val="0"/>
                                          </p:val>
                                        </p:tav>
                                      </p:tavLst>
                                    </p:anim>
                                    <p:anim calcmode="lin" valueType="num">
                                      <p:cBhvr>
                                        <p:cTn id="19" dur="500"/>
                                        <p:tgtEl>
                                          <p:spTgt spid="15"/>
                                        </p:tgtEl>
                                        <p:attrNameLst>
                                          <p:attrName>ppt_h</p:attrName>
                                        </p:attrNameLst>
                                      </p:cBhvr>
                                      <p:tavLst>
                                        <p:tav tm="0">
                                          <p:val>
                                            <p:strVal val="ppt_h"/>
                                          </p:val>
                                        </p:tav>
                                        <p:tav tm="100000">
                                          <p:val>
                                            <p:strVal val="ppt_h"/>
                                          </p:val>
                                        </p:tav>
                                      </p:tavLst>
                                    </p:anim>
                                    <p:set>
                                      <p:cBhvr>
                                        <p:cTn id="20" dur="1" fill="hold">
                                          <p:stCondLst>
                                            <p:cond delay="499"/>
                                          </p:stCondLst>
                                        </p:cTn>
                                        <p:tgtEl>
                                          <p:spTgt spid="15"/>
                                        </p:tgtEl>
                                        <p:attrNameLst>
                                          <p:attrName>style.visibility</p:attrName>
                                        </p:attrNameLst>
                                      </p:cBhvr>
                                      <p:to>
                                        <p:strVal val="hidden"/>
                                      </p:to>
                                    </p:set>
                                  </p:childTnLst>
                                </p:cTn>
                              </p:par>
                            </p:childTnLst>
                          </p:cTn>
                        </p:par>
                        <p:par>
                          <p:cTn id="21" fill="hold">
                            <p:stCondLst>
                              <p:cond delay="500"/>
                            </p:stCondLst>
                            <p:childTnLst>
                              <p:par>
                                <p:cTn id="22" presetID="17" presetClass="entr" presetSubtype="10" fill="hold" nodeType="after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p:cTn id="24" dur="500" fill="hold"/>
                                        <p:tgtEl>
                                          <p:spTgt spid="5"/>
                                        </p:tgtEl>
                                        <p:attrNameLst>
                                          <p:attrName>ppt_w</p:attrName>
                                        </p:attrNameLst>
                                      </p:cBhvr>
                                      <p:tavLst>
                                        <p:tav tm="0">
                                          <p:val>
                                            <p:fltVal val="0"/>
                                          </p:val>
                                        </p:tav>
                                        <p:tav tm="100000">
                                          <p:val>
                                            <p:strVal val="#ppt_w"/>
                                          </p:val>
                                        </p:tav>
                                      </p:tavLst>
                                    </p:anim>
                                    <p:anim calcmode="lin" valueType="num">
                                      <p:cBhvr>
                                        <p:cTn id="25" dur="5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5"/>
                  </p:tgtEl>
                </p:cond>
              </p:nextCondLst>
            </p:seq>
            <p:seq concurrent="1" nextAc="seek">
              <p:cTn id="26" restart="whenNotActive" fill="hold" evtFilter="cancelBubble" nodeType="interactiveSeq">
                <p:stCondLst>
                  <p:cond evt="onClick" delay="0">
                    <p:tgtEl>
                      <p:spTgt spid="11"/>
                    </p:tgtEl>
                  </p:cond>
                </p:stCondLst>
                <p:endSync evt="end" delay="0">
                  <p:rtn val="all"/>
                </p:endSync>
                <p:childTnLst>
                  <p:par>
                    <p:cTn id="27" fill="hold">
                      <p:stCondLst>
                        <p:cond delay="0"/>
                      </p:stCondLst>
                      <p:childTnLst>
                        <p:par>
                          <p:cTn id="28" fill="hold">
                            <p:stCondLst>
                              <p:cond delay="0"/>
                            </p:stCondLst>
                            <p:childTnLst>
                              <p:par>
                                <p:cTn id="29" presetID="17" presetClass="exit" presetSubtype="10" fill="hold" nodeType="clickEffect">
                                  <p:stCondLst>
                                    <p:cond delay="0"/>
                                  </p:stCondLst>
                                  <p:childTnLst>
                                    <p:anim calcmode="lin" valueType="num">
                                      <p:cBhvr>
                                        <p:cTn id="30" dur="500"/>
                                        <p:tgtEl>
                                          <p:spTgt spid="11"/>
                                        </p:tgtEl>
                                        <p:attrNameLst>
                                          <p:attrName>ppt_w</p:attrName>
                                        </p:attrNameLst>
                                      </p:cBhvr>
                                      <p:tavLst>
                                        <p:tav tm="0">
                                          <p:val>
                                            <p:strVal val="ppt_w"/>
                                          </p:val>
                                        </p:tav>
                                        <p:tav tm="100000">
                                          <p:val>
                                            <p:fltVal val="0"/>
                                          </p:val>
                                        </p:tav>
                                      </p:tavLst>
                                    </p:anim>
                                    <p:anim calcmode="lin" valueType="num">
                                      <p:cBhvr>
                                        <p:cTn id="31" dur="500"/>
                                        <p:tgtEl>
                                          <p:spTgt spid="11"/>
                                        </p:tgtEl>
                                        <p:attrNameLst>
                                          <p:attrName>ppt_h</p:attrName>
                                        </p:attrNameLst>
                                      </p:cBhvr>
                                      <p:tavLst>
                                        <p:tav tm="0">
                                          <p:val>
                                            <p:strVal val="ppt_h"/>
                                          </p:val>
                                        </p:tav>
                                        <p:tav tm="100000">
                                          <p:val>
                                            <p:strVal val="ppt_h"/>
                                          </p:val>
                                        </p:tav>
                                      </p:tavLst>
                                    </p:anim>
                                    <p:set>
                                      <p:cBhvr>
                                        <p:cTn id="32" dur="1" fill="hold">
                                          <p:stCondLst>
                                            <p:cond delay="499"/>
                                          </p:stCondLst>
                                        </p:cTn>
                                        <p:tgtEl>
                                          <p:spTgt spid="11"/>
                                        </p:tgtEl>
                                        <p:attrNameLst>
                                          <p:attrName>style.visibility</p:attrName>
                                        </p:attrNameLst>
                                      </p:cBhvr>
                                      <p:to>
                                        <p:strVal val="hidden"/>
                                      </p:to>
                                    </p:set>
                                  </p:childTnLst>
                                </p:cTn>
                              </p:par>
                            </p:childTnLst>
                          </p:cTn>
                        </p:par>
                        <p:par>
                          <p:cTn id="33" fill="hold">
                            <p:stCondLst>
                              <p:cond delay="500"/>
                            </p:stCondLst>
                            <p:childTnLst>
                              <p:par>
                                <p:cTn id="34" presetID="17" presetClass="entr" presetSubtype="10" fill="hold" nodeType="afterEffect">
                                  <p:stCondLst>
                                    <p:cond delay="0"/>
                                  </p:stCondLst>
                                  <p:childTnLst>
                                    <p:set>
                                      <p:cBhvr>
                                        <p:cTn id="35" dur="1" fill="hold">
                                          <p:stCondLst>
                                            <p:cond delay="0"/>
                                          </p:stCondLst>
                                        </p:cTn>
                                        <p:tgtEl>
                                          <p:spTgt spid="13"/>
                                        </p:tgtEl>
                                        <p:attrNameLst>
                                          <p:attrName>style.visibility</p:attrName>
                                        </p:attrNameLst>
                                      </p:cBhvr>
                                      <p:to>
                                        <p:strVal val="visible"/>
                                      </p:to>
                                    </p:set>
                                    <p:anim calcmode="lin" valueType="num">
                                      <p:cBhvr>
                                        <p:cTn id="36" dur="500" fill="hold"/>
                                        <p:tgtEl>
                                          <p:spTgt spid="13"/>
                                        </p:tgtEl>
                                        <p:attrNameLst>
                                          <p:attrName>ppt_w</p:attrName>
                                        </p:attrNameLst>
                                      </p:cBhvr>
                                      <p:tavLst>
                                        <p:tav tm="0">
                                          <p:val>
                                            <p:fltVal val="0"/>
                                          </p:val>
                                        </p:tav>
                                        <p:tav tm="100000">
                                          <p:val>
                                            <p:strVal val="#ppt_w"/>
                                          </p:val>
                                        </p:tav>
                                      </p:tavLst>
                                    </p:anim>
                                    <p:anim calcmode="lin" valueType="num">
                                      <p:cBhvr>
                                        <p:cTn id="37" dur="500" fill="hold"/>
                                        <p:tgtEl>
                                          <p:spTgt spid="13"/>
                                        </p:tgtEl>
                                        <p:attrNameLst>
                                          <p:attrName>ppt_h</p:attrName>
                                        </p:attrNameLst>
                                      </p:cBhvr>
                                      <p:tavLst>
                                        <p:tav tm="0">
                                          <p:val>
                                            <p:strVal val="#ppt_h"/>
                                          </p:val>
                                        </p:tav>
                                        <p:tav tm="100000">
                                          <p:val>
                                            <p:strVal val="#ppt_h"/>
                                          </p:val>
                                        </p:tav>
                                      </p:tavLst>
                                    </p:anim>
                                  </p:childTnLst>
                                </p:cTn>
                              </p:par>
                            </p:childTnLst>
                          </p:cTn>
                        </p:par>
                      </p:childTnLst>
                    </p:cTn>
                  </p:par>
                </p:childTnLst>
              </p:cTn>
              <p:nextCondLst>
                <p:cond evt="onClick" delay="0">
                  <p:tgtEl>
                    <p:spTgt spid="11"/>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sirinktinis 1">
      <a:majorFont>
        <a:latin typeface="Switzer"/>
        <a:ea typeface=""/>
        <a:cs typeface=""/>
      </a:majorFont>
      <a:minorFont>
        <a:latin typeface="Switz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Vartotojo dizaina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kumentas" ma:contentTypeID="0x01010060F91A03F2A2FF4AAF399584073C4164" ma:contentTypeVersion="12" ma:contentTypeDescription="Kurkite naują dokumentą." ma:contentTypeScope="" ma:versionID="ac97793b1eb2cca05ffb02c857fef770">
  <xsd:schema xmlns:xsd="http://www.w3.org/2001/XMLSchema" xmlns:xs="http://www.w3.org/2001/XMLSchema" xmlns:p="http://schemas.microsoft.com/office/2006/metadata/properties" xmlns:ns2="df02ddeb-3bdf-4c2e-a9d2-4cd463114a75" xmlns:ns3="47f03760-ebff-411d-923c-67c2a7dfb1f0" targetNamespace="http://schemas.microsoft.com/office/2006/metadata/properties" ma:root="true" ma:fieldsID="7a785f8e1cbb520ebe8e5280cb638fca" ns2:_="" ns3:_="">
    <xsd:import namespace="df02ddeb-3bdf-4c2e-a9d2-4cd463114a75"/>
    <xsd:import namespace="47f03760-ebff-411d-923c-67c2a7dfb1f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ObjectDetectorVersions"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02ddeb-3bdf-4c2e-a9d2-4cd463114a7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Vaizdų žymės" ma:readOnly="false" ma:fieldId="{5cf76f15-5ced-4ddc-b409-7134ff3c332f}" ma:taxonomyMulti="true" ma:sspId="539bc6e2-b3e8-4bce-a27d-5351b96159c9"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hidden="true" ma:indexed="true" ma:internalName="MediaServiceDateTaken" ma:readOnly="true">
      <xsd:simpleType>
        <xsd:restriction base="dms:Text"/>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7f03760-ebff-411d-923c-67c2a7dfb1f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40b8c3f-4a64-422b-8153-9d94389c8ffa}" ma:internalName="TaxCatchAll" ma:showField="CatchAllData" ma:web="47f03760-ebff-411d-923c-67c2a7dfb1f0">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Bendrinama s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Bendrinta su išsamia informacija"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urinio tipas"/>
        <xsd:element ref="dc:title" minOccurs="0" maxOccurs="1" ma:index="4" ma:displayName="Antraštė"/>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4CCF3F3-9E9F-439E-8638-EA5A1EDD2BA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02ddeb-3bdf-4c2e-a9d2-4cd463114a75"/>
    <ds:schemaRef ds:uri="47f03760-ebff-411d-923c-67c2a7dfb1f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F139730-4F6A-4015-B295-41BB06E61E6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988</TotalTime>
  <Words>3918</Words>
  <Application>Microsoft Office PowerPoint</Application>
  <PresentationFormat>Widescreen</PresentationFormat>
  <Paragraphs>303</Paragraphs>
  <Slides>104</Slides>
  <Notes>1</Notes>
  <HiddenSlides>0</HiddenSlides>
  <MMClips>9</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104</vt:i4>
      </vt:variant>
    </vt:vector>
  </HeadingPairs>
  <TitlesOfParts>
    <vt:vector size="111" baseType="lpstr">
      <vt:lpstr>Arial</vt:lpstr>
      <vt:lpstr>Calibri</vt:lpstr>
      <vt:lpstr>Calibri Light</vt:lpstr>
      <vt:lpstr>Open Sans</vt:lpstr>
      <vt:lpstr>Switzer</vt:lpstr>
      <vt:lpstr>Office Theme</vt:lpstr>
      <vt:lpstr>Vartotojo dizainas</vt:lpstr>
      <vt:lpstr>Mokomoji medžiaga 9-12 klasių mokiniams</vt:lpstr>
      <vt:lpstr>Branduolinės ar radiologinės avarijos</vt:lpstr>
      <vt:lpstr>Branduolinės ar radiologinės avarijos</vt:lpstr>
      <vt:lpstr>Branduolinės ar radiologinės avarijos</vt:lpstr>
      <vt:lpstr>Branduolinės ar radiologinės avarijos</vt:lpstr>
      <vt:lpstr>Branduolinės ar radiologinės avarijos</vt:lpstr>
      <vt:lpstr>Branduolinės ar radiologinės avarijos</vt:lpstr>
      <vt:lpstr>Branduolinės ar radiologinės avarijos</vt:lpstr>
      <vt:lpstr>Gyventojų apsaugomieji veiksmai įvykus branduolinei avarijai</vt:lpstr>
      <vt:lpstr>Gyventojų apsaugomieji veiksmai įvykus branduolinei avarijai</vt:lpstr>
      <vt:lpstr>Gyventojų apsaugomieji veiksmai įvykus branduolinei avarijai</vt:lpstr>
      <vt:lpstr>Gyventojų apsaugomieji veiksmai įvykus branduolinei avarijai</vt:lpstr>
      <vt:lpstr>Gyventojų apsaugomieji veiksmai įvykus branduolinei avarijai</vt:lpstr>
      <vt:lpstr>Gyventojų apsaugomieji veiksmai įvykus branduolinei avarijai (I)</vt:lpstr>
      <vt:lpstr>Skubieji apsaugomieji veiksmai</vt:lpstr>
      <vt:lpstr>Skubieji apsaugomieji veiksmai</vt:lpstr>
      <vt:lpstr>Skubieji apsaugomieji veiksmai</vt:lpstr>
      <vt:lpstr>Skubieji apsaugomieji veiksmai</vt:lpstr>
      <vt:lpstr>Gyventojų apsaugomieji veiksmai įvykus branduolinei avarijai (II)</vt:lpstr>
      <vt:lpstr>Ankstyvieji apsaugomieji veiksmai</vt:lpstr>
      <vt:lpstr>Ankstyvieji apsaugomieji veiksmai</vt:lpstr>
      <vt:lpstr>Žmonių ir aplinkos radioaktyviojo užterštumo šalinimas (dezaktyvavimas)</vt:lpstr>
      <vt:lpstr>Žmonių ir aplinkos radioaktyviojo užterštumo šalinimas (dezaktyvavimas)</vt:lpstr>
      <vt:lpstr>Žmonių ir aplinkos radioaktyviojo užterštumo šalinimas (dezaktyvavimas)</vt:lpstr>
      <vt:lpstr>Žmonių ir aplinkos radioaktyviojo užterštumo šalinimas (dezaktyvavimas)</vt:lpstr>
      <vt:lpstr>Žmonių ir aplinkos radioaktyviojo užterštumo šalinimas (dezaktyvavimas)</vt:lpstr>
      <vt:lpstr>Žmonių ir aplinkos radioaktyviojo užterštumo šalinimas (dezaktyvavimas)</vt:lpstr>
      <vt:lpstr>Žmonių ir aplinkos radioaktyviojo užterštumo šalinimas (dezaktyvavimas)</vt:lpstr>
      <vt:lpstr>Žmonių ir aplinkos radioaktyviojo užterštumo šalinimas (dezaktyvavimas)</vt:lpstr>
      <vt:lpstr>Civilinės saugos signalai</vt:lpstr>
      <vt:lpstr>Civilinės saugos signalai</vt:lpstr>
      <vt:lpstr>Civilinės saugos signalai</vt:lpstr>
      <vt:lpstr>Civilinės saugos signalai</vt:lpstr>
      <vt:lpstr>Civilinės saugos signalai</vt:lpstr>
      <vt:lpstr>Civilinės saugos signalai</vt:lpstr>
      <vt:lpstr>Civilinės saugos signalai</vt:lpstr>
      <vt:lpstr>Telefono konfigūravimas gyventojų perspėjimui mobiliuoju telefonu gauti</vt:lpstr>
      <vt:lpstr>Telefono konfigūravimas gyventojų perspėjimui mobiliuoju telefonu gauti</vt:lpstr>
      <vt:lpstr>Telefono konfigūravimas gyventojų perspėjimui mobiliuoju telefonu gauti</vt:lpstr>
      <vt:lpstr>Svarbiausios atsakingų institucijų funkcijos įvykus branduolinei avarijai, naudingos nuorodos</vt:lpstr>
      <vt:lpstr>Svarbiausios atsakingų institucijų funkcijos įvykus branduolinei avarijai, naudingos nuorodos</vt:lpstr>
      <vt:lpstr>Svarbiausios atsakingų institucijų funkcijos įvykus branduolinei avarijai, naudingos nuorodos</vt:lpstr>
      <vt:lpstr>Svarbiausios atsakingų institucijų funkcijos įvykus branduolinei avarijai, naudingos nuorodos</vt:lpstr>
      <vt:lpstr>Svarbiausios atsakingų institucijų funkcijos įvykus branduolinei avarijai, naudingos nuorodos</vt:lpstr>
      <vt:lpstr>Svarbiausios atsakingų institucijų funkcijos įvykus branduolinei avarijai, naudingos nuorodos</vt:lpstr>
      <vt:lpstr>Svarbiausios atsakingų institucijų funkcijos įvykus branduolinei avarijai, naudingos nuorodos</vt:lpstr>
      <vt:lpstr>Svarbiausios atsakingų institucijų funkcijos įvykus branduolinei avarijai, naudingos nuorodos</vt:lpstr>
      <vt:lpstr>Svarbiausios atsakingų institucijų funkcijos įvykus branduolinei avarijai, naudingos nuorodos</vt:lpstr>
      <vt:lpstr>Svarbiausios atsakingų institucijų funkcijos įvykus branduolinei avarijai, naudingos nuorodos</vt:lpstr>
      <vt:lpstr>Svarbiausios atsakingų institucijų funkcijos įvykus branduolinei avarijai, naudingos nuorodos</vt:lpstr>
      <vt:lpstr>Maisto ir geriamojo vandens rezervo sudarymas</vt:lpstr>
      <vt:lpstr>Maisto ir geriamojo vandens rezervo sudarymas</vt:lpstr>
      <vt:lpstr>Maisto ir geriamojo vandens rezervo sudarymas</vt:lpstr>
      <vt:lpstr>Vandens atsargos</vt:lpstr>
      <vt:lpstr> Svarbūs dokumentai  </vt:lpstr>
      <vt:lpstr>Išvykimo krepšys</vt:lpstr>
      <vt:lpstr>Išvykimo krepšys</vt:lpstr>
      <vt:lpstr>Išvykimo krepšys</vt:lpstr>
      <vt:lpstr>Išvykimo krepšys</vt:lpstr>
      <vt:lpstr>Išvykimo krepšys</vt:lpstr>
      <vt:lpstr>Išvykimo krepšys</vt:lpstr>
      <vt:lpstr>Šeimos plano parengimas</vt:lpstr>
      <vt:lpstr>Šeimos plano parengimas</vt:lpstr>
      <vt:lpstr>Gyvenamosios vietos parengimas</vt:lpstr>
      <vt:lpstr>Gyvenamosios vietos parengimas</vt:lpstr>
      <vt:lpstr>Skydliaukės blokavimas jodu</vt:lpstr>
      <vt:lpstr>Skydliaukės blokavimas jodu</vt:lpstr>
      <vt:lpstr>Skydliaukės blokavimas jodu</vt:lpstr>
      <vt:lpstr>Skydliaukės blokavimas jodu</vt:lpstr>
      <vt:lpstr>Skydliaukės blokavimas jodu</vt:lpstr>
      <vt:lpstr>Skydliaukės blokavimas jodu</vt:lpstr>
      <vt:lpstr>Evakavimas(is)</vt:lpstr>
      <vt:lpstr>Evakavimas(is)</vt:lpstr>
      <vt:lpstr>Evakavimas(is)</vt:lpstr>
      <vt:lpstr>Evakavimas(is)</vt:lpstr>
      <vt:lpstr>Evakavimas(is)</vt:lpstr>
      <vt:lpstr>Evakavimas(is)</vt:lpstr>
      <vt:lpstr>Evakavimas(is)</vt:lpstr>
      <vt:lpstr>Evakavimas(is)</vt:lpstr>
      <vt:lpstr>Evakavimas(is)</vt:lpstr>
      <vt:lpstr>Evakavimas(is)</vt:lpstr>
      <vt:lpstr>Evakavimas(is)</vt:lpstr>
      <vt:lpstr>Evakuojamų gyventojų radioaktyviojo užterštumo kontrolės ir dezaktyvavimo vykdymas</vt:lpstr>
      <vt:lpstr>Evakuojamų gyventojų radioaktyviojo užterštumo kontrolės ir dezaktyvavimo vykdymas</vt:lpstr>
      <vt:lpstr>Evakuojamų gyventojų radioaktyviojo užterštumo kontrolės ir dezaktyvavimo vykdymas</vt:lpstr>
      <vt:lpstr>Evakuojamų gyventojų radioaktyviojo užterštumo kontrolės ir dezaktyvavimo vykdymas</vt:lpstr>
      <vt:lpstr>Grįžimas į savo gyvenamąją vietą</vt:lpstr>
      <vt:lpstr>Grįžimas į savo gyvenamąją vietą</vt:lpstr>
      <vt:lpstr>Grįžimas į savo gyvenamąją vietą</vt:lpstr>
      <vt:lpstr>Grįžimas į savo gyvenamąją vietą</vt:lpstr>
      <vt:lpstr>Grįžimas į savo gyvenamąją vietą</vt:lpstr>
      <vt:lpstr>Grįžimas į savo gyvenamąją vietą</vt:lpstr>
      <vt:lpstr>Grįžimas į savo gyvenamąją vietą</vt:lpstr>
      <vt:lpstr>Grįžimas į savo gyvenamąją vietą</vt:lpstr>
      <vt:lpstr>Pirma užduotis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Rugile Grigaitė</dc:creator>
  <cp:lastModifiedBy>Tatjana Milkamanovič</cp:lastModifiedBy>
  <cp:revision>132</cp:revision>
  <dcterms:created xsi:type="dcterms:W3CDTF">2023-11-05T12:42:52Z</dcterms:created>
  <dcterms:modified xsi:type="dcterms:W3CDTF">2024-09-16T10:13:17Z</dcterms:modified>
</cp:coreProperties>
</file>