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Lst>
  <p:sldIdLst>
    <p:sldId id="440" r:id="rId5"/>
    <p:sldId id="257" r:id="rId6"/>
    <p:sldId id="343" r:id="rId7"/>
    <p:sldId id="426" r:id="rId8"/>
    <p:sldId id="344" r:id="rId9"/>
    <p:sldId id="345" r:id="rId10"/>
    <p:sldId id="346" r:id="rId11"/>
    <p:sldId id="347" r:id="rId12"/>
    <p:sldId id="348" r:id="rId13"/>
    <p:sldId id="349" r:id="rId14"/>
    <p:sldId id="350" r:id="rId15"/>
    <p:sldId id="409" r:id="rId16"/>
    <p:sldId id="351" r:id="rId17"/>
    <p:sldId id="408" r:id="rId18"/>
    <p:sldId id="410" r:id="rId19"/>
    <p:sldId id="352" r:id="rId20"/>
    <p:sldId id="411" r:id="rId21"/>
    <p:sldId id="412" r:id="rId22"/>
    <p:sldId id="353" r:id="rId23"/>
    <p:sldId id="354" r:id="rId24"/>
    <p:sldId id="413" r:id="rId25"/>
    <p:sldId id="355" r:id="rId26"/>
    <p:sldId id="356" r:id="rId27"/>
    <p:sldId id="357" r:id="rId28"/>
    <p:sldId id="358" r:id="rId29"/>
    <p:sldId id="359" r:id="rId30"/>
    <p:sldId id="360" r:id="rId31"/>
    <p:sldId id="361" r:id="rId32"/>
    <p:sldId id="362" r:id="rId33"/>
    <p:sldId id="363" r:id="rId34"/>
    <p:sldId id="364" r:id="rId35"/>
    <p:sldId id="427" r:id="rId36"/>
    <p:sldId id="444" r:id="rId37"/>
    <p:sldId id="365" r:id="rId38"/>
    <p:sldId id="366" r:id="rId39"/>
    <p:sldId id="367" r:id="rId40"/>
    <p:sldId id="368" r:id="rId41"/>
    <p:sldId id="428" r:id="rId42"/>
    <p:sldId id="369" r:id="rId43"/>
    <p:sldId id="370" r:id="rId44"/>
    <p:sldId id="371" r:id="rId45"/>
    <p:sldId id="372" r:id="rId46"/>
    <p:sldId id="373" r:id="rId47"/>
    <p:sldId id="374" r:id="rId48"/>
    <p:sldId id="375" r:id="rId49"/>
    <p:sldId id="376" r:id="rId50"/>
    <p:sldId id="377" r:id="rId51"/>
    <p:sldId id="378" r:id="rId52"/>
    <p:sldId id="379" r:id="rId53"/>
    <p:sldId id="380" r:id="rId54"/>
    <p:sldId id="381" r:id="rId55"/>
    <p:sldId id="382" r:id="rId56"/>
    <p:sldId id="383" r:id="rId57"/>
    <p:sldId id="384" r:id="rId58"/>
    <p:sldId id="385" r:id="rId59"/>
    <p:sldId id="445" r:id="rId60"/>
    <p:sldId id="446" r:id="rId61"/>
    <p:sldId id="386" r:id="rId62"/>
    <p:sldId id="387" r:id="rId63"/>
    <p:sldId id="388" r:id="rId64"/>
    <p:sldId id="429" r:id="rId65"/>
    <p:sldId id="389" r:id="rId66"/>
    <p:sldId id="430" r:id="rId67"/>
    <p:sldId id="390" r:id="rId68"/>
    <p:sldId id="431" r:id="rId69"/>
    <p:sldId id="391" r:id="rId70"/>
    <p:sldId id="392" r:id="rId71"/>
    <p:sldId id="414" r:id="rId72"/>
    <p:sldId id="415" r:id="rId73"/>
    <p:sldId id="393" r:id="rId74"/>
    <p:sldId id="394" r:id="rId75"/>
    <p:sldId id="395" r:id="rId76"/>
    <p:sldId id="416" r:id="rId77"/>
    <p:sldId id="396" r:id="rId78"/>
    <p:sldId id="418" r:id="rId79"/>
    <p:sldId id="417" r:id="rId80"/>
    <p:sldId id="419" r:id="rId81"/>
    <p:sldId id="397" r:id="rId82"/>
    <p:sldId id="420" r:id="rId83"/>
    <p:sldId id="421" r:id="rId84"/>
    <p:sldId id="398" r:id="rId85"/>
    <p:sldId id="399" r:id="rId86"/>
    <p:sldId id="400" r:id="rId87"/>
    <p:sldId id="401" r:id="rId88"/>
    <p:sldId id="402" r:id="rId89"/>
    <p:sldId id="403" r:id="rId90"/>
    <p:sldId id="404" r:id="rId91"/>
    <p:sldId id="405" r:id="rId92"/>
    <p:sldId id="422" r:id="rId93"/>
    <p:sldId id="423" r:id="rId94"/>
    <p:sldId id="406" r:id="rId95"/>
    <p:sldId id="424" r:id="rId96"/>
    <p:sldId id="425" r:id="rId97"/>
    <p:sldId id="407" r:id="rId98"/>
    <p:sldId id="330" r:id="rId99"/>
    <p:sldId id="331" r:id="rId100"/>
    <p:sldId id="332" r:id="rId101"/>
    <p:sldId id="433" r:id="rId102"/>
    <p:sldId id="432" r:id="rId103"/>
    <p:sldId id="434" r:id="rId104"/>
    <p:sldId id="435" r:id="rId105"/>
    <p:sldId id="437" r:id="rId106"/>
    <p:sldId id="333" r:id="rId107"/>
    <p:sldId id="438" r:id="rId108"/>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6997F2-8E4D-1099-2D1E-B2DE82FF16F7}" name="Fiberta" initials="F" userId="Fibert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76"/>
      </p:cViewPr>
      <p:guideLst/>
    </p:cSldViewPr>
  </p:slideViewPr>
  <p:notesTextViewPr>
    <p:cViewPr>
      <p:scale>
        <a:sx n="3" d="2"/>
        <a:sy n="3" d="2"/>
      </p:scale>
      <p:origin x="0" y="0"/>
    </p:cViewPr>
  </p:notesTextViewPr>
  <p:sorterViewPr>
    <p:cViewPr>
      <p:scale>
        <a:sx n="94" d="100"/>
        <a:sy n="94"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A0C3-5425-1AA6-8BB5-06D3705E1F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a:extLst>
              <a:ext uri="{FF2B5EF4-FFF2-40B4-BE49-F238E27FC236}">
                <a16:creationId xmlns:a16="http://schemas.microsoft.com/office/drawing/2014/main" id="{ACFA4F7F-AD85-3D0C-EE89-B258CB0B99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BDC9B3C9-F426-7620-1E25-2BDE035281A2}"/>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5" name="Footer Placeholder 4">
            <a:extLst>
              <a:ext uri="{FF2B5EF4-FFF2-40B4-BE49-F238E27FC236}">
                <a16:creationId xmlns:a16="http://schemas.microsoft.com/office/drawing/2014/main" id="{E79578F2-E828-C789-1D07-76EFED61D44B}"/>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E5A52DE8-CC2A-575C-F40A-24151E24FE05}"/>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3729667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C3861-6F66-5222-CC38-5C848E0BF0BB}"/>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D1003276-8007-7044-A158-E7ADE30A6E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FF83A0D9-8DBE-9A7F-EAAA-116A591F8A04}"/>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5" name="Footer Placeholder 4">
            <a:extLst>
              <a:ext uri="{FF2B5EF4-FFF2-40B4-BE49-F238E27FC236}">
                <a16:creationId xmlns:a16="http://schemas.microsoft.com/office/drawing/2014/main" id="{CBE2102D-5979-7B26-7276-D61B56A32A27}"/>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257330E1-DAAA-0272-2A19-C134356C3A5E}"/>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43960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CF0866-4FD0-31CA-9E65-B587D55E09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A24441F7-70C1-AFE1-4DC9-39EE70E4C3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B16A3508-F8C0-5C38-A7E5-65C939FEB5EC}"/>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5" name="Footer Placeholder 4">
            <a:extLst>
              <a:ext uri="{FF2B5EF4-FFF2-40B4-BE49-F238E27FC236}">
                <a16:creationId xmlns:a16="http://schemas.microsoft.com/office/drawing/2014/main" id="{A5E760A7-6A01-EF67-3761-28A39FBC74B3}"/>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465044CB-C49F-A2FC-CF60-1C12034DC1D0}"/>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4138592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AA5F565-E67A-5104-CDAF-66E37CAD4079}"/>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p>
        </p:txBody>
      </p:sp>
      <p:sp>
        <p:nvSpPr>
          <p:cNvPr id="3" name="Antrinis pavadinimas 2">
            <a:extLst>
              <a:ext uri="{FF2B5EF4-FFF2-40B4-BE49-F238E27FC236}">
                <a16:creationId xmlns:a16="http://schemas.microsoft.com/office/drawing/2014/main" id="{B0B171F0-FF86-8ADD-D7D6-B17CA7D6CC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p>
        </p:txBody>
      </p:sp>
      <p:sp>
        <p:nvSpPr>
          <p:cNvPr id="4" name="Datos vietos rezervavimo ženklas 3">
            <a:extLst>
              <a:ext uri="{FF2B5EF4-FFF2-40B4-BE49-F238E27FC236}">
                <a16:creationId xmlns:a16="http://schemas.microsoft.com/office/drawing/2014/main" id="{C1563C56-08C7-4082-BB02-39496B916A72}"/>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5" name="Poraštės vietos rezervavimo ženklas 4">
            <a:extLst>
              <a:ext uri="{FF2B5EF4-FFF2-40B4-BE49-F238E27FC236}">
                <a16:creationId xmlns:a16="http://schemas.microsoft.com/office/drawing/2014/main" id="{2BAFA856-2E4B-AF02-C662-A5A00E40F838}"/>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05F32050-F761-A238-3C2B-CFEB3724684B}"/>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2305334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8054559-A62A-5B38-3ED5-CAD72A62DC90}"/>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9724EF70-5FCC-6C4F-F6DA-449B039EDFC2}"/>
              </a:ext>
            </a:extLst>
          </p:cNvPr>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222664DC-E63C-4FD4-B09A-CE929231BC98}"/>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5" name="Poraštės vietos rezervavimo ženklas 4">
            <a:extLst>
              <a:ext uri="{FF2B5EF4-FFF2-40B4-BE49-F238E27FC236}">
                <a16:creationId xmlns:a16="http://schemas.microsoft.com/office/drawing/2014/main" id="{C26510BB-C0E6-8B2B-6238-BA12277F7491}"/>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85AADA8F-174C-22FF-D8DF-815F7B822D60}"/>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3642853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32638C4-6F80-2252-2051-B7BFFCEFF3ED}"/>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p>
        </p:txBody>
      </p:sp>
      <p:sp>
        <p:nvSpPr>
          <p:cNvPr id="3" name="Teksto vietos rezervavimo ženklas 2">
            <a:extLst>
              <a:ext uri="{FF2B5EF4-FFF2-40B4-BE49-F238E27FC236}">
                <a16:creationId xmlns:a16="http://schemas.microsoft.com/office/drawing/2014/main" id="{D9433D71-443D-DAB5-498F-64FFA99679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Spustelėkite, kad galėtumėte redaguoti šablono teksto stilius</a:t>
            </a:r>
          </a:p>
        </p:txBody>
      </p:sp>
      <p:sp>
        <p:nvSpPr>
          <p:cNvPr id="4" name="Datos vietos rezervavimo ženklas 3">
            <a:extLst>
              <a:ext uri="{FF2B5EF4-FFF2-40B4-BE49-F238E27FC236}">
                <a16:creationId xmlns:a16="http://schemas.microsoft.com/office/drawing/2014/main" id="{15E3334E-8CF7-45DD-28F5-DF8912BE086F}"/>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5" name="Poraštės vietos rezervavimo ženklas 4">
            <a:extLst>
              <a:ext uri="{FF2B5EF4-FFF2-40B4-BE49-F238E27FC236}">
                <a16:creationId xmlns:a16="http://schemas.microsoft.com/office/drawing/2014/main" id="{06E975CD-6B25-90FE-3BBB-C7360EDEBCED}"/>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969112A3-EC70-E62D-4155-58AEE0B1D875}"/>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1308877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51E7341-DFFC-8FFA-294E-AAC33B70019E}"/>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28E3C8DA-68E2-DDED-EA42-1AA7D000909E}"/>
              </a:ext>
            </a:extLst>
          </p:cNvPr>
          <p:cNvSpPr>
            <a:spLocks noGrp="1"/>
          </p:cNvSpPr>
          <p:nvPr>
            <p:ph sz="half" idx="1"/>
          </p:nvPr>
        </p:nvSpPr>
        <p:spPr>
          <a:xfrm>
            <a:off x="838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a:extLst>
              <a:ext uri="{FF2B5EF4-FFF2-40B4-BE49-F238E27FC236}">
                <a16:creationId xmlns:a16="http://schemas.microsoft.com/office/drawing/2014/main" id="{7F76729A-8AC7-B0B5-0991-8317C1B1E3FD}"/>
              </a:ext>
            </a:extLst>
          </p:cNvPr>
          <p:cNvSpPr>
            <a:spLocks noGrp="1"/>
          </p:cNvSpPr>
          <p:nvPr>
            <p:ph sz="half" idx="2"/>
          </p:nvPr>
        </p:nvSpPr>
        <p:spPr>
          <a:xfrm>
            <a:off x="6172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a:extLst>
              <a:ext uri="{FF2B5EF4-FFF2-40B4-BE49-F238E27FC236}">
                <a16:creationId xmlns:a16="http://schemas.microsoft.com/office/drawing/2014/main" id="{1A029D3F-1D00-BE34-8C60-73BAF04CAF33}"/>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6" name="Poraštės vietos rezervavimo ženklas 5">
            <a:extLst>
              <a:ext uri="{FF2B5EF4-FFF2-40B4-BE49-F238E27FC236}">
                <a16:creationId xmlns:a16="http://schemas.microsoft.com/office/drawing/2014/main" id="{29793B65-10E1-57AD-3DA6-C4D39B945CC6}"/>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AD36A81C-7E3C-442D-F1AE-97F43BBB8C56}"/>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3986576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D0DEC79-4BD0-AC65-F00A-AF7EE5571E35}"/>
              </a:ext>
            </a:extLst>
          </p:cNvPr>
          <p:cNvSpPr>
            <a:spLocks noGrp="1"/>
          </p:cNvSpPr>
          <p:nvPr>
            <p:ph type="title"/>
          </p:nvPr>
        </p:nvSpPr>
        <p:spPr>
          <a:xfrm>
            <a:off x="839788" y="365125"/>
            <a:ext cx="10515600" cy="1325563"/>
          </a:xfrm>
        </p:spPr>
        <p:txBody>
          <a:bodyPr/>
          <a:lstStyle/>
          <a:p>
            <a:r>
              <a:rPr lang="lt-LT"/>
              <a:t>Spustelėję redaguokite stilių</a:t>
            </a:r>
          </a:p>
        </p:txBody>
      </p:sp>
      <p:sp>
        <p:nvSpPr>
          <p:cNvPr id="3" name="Teksto vietos rezervavimo ženklas 2">
            <a:extLst>
              <a:ext uri="{FF2B5EF4-FFF2-40B4-BE49-F238E27FC236}">
                <a16:creationId xmlns:a16="http://schemas.microsoft.com/office/drawing/2014/main" id="{EA919EFE-E9CF-4D21-DC52-7F97303E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Turinio vietos rezervavimo ženklas 3">
            <a:extLst>
              <a:ext uri="{FF2B5EF4-FFF2-40B4-BE49-F238E27FC236}">
                <a16:creationId xmlns:a16="http://schemas.microsoft.com/office/drawing/2014/main" id="{ADE70DB0-0BD3-413F-9E4C-EC6E06494EFA}"/>
              </a:ext>
            </a:extLst>
          </p:cNvPr>
          <p:cNvSpPr>
            <a:spLocks noGrp="1"/>
          </p:cNvSpPr>
          <p:nvPr>
            <p:ph sz="half" idx="2"/>
          </p:nvPr>
        </p:nvSpPr>
        <p:spPr>
          <a:xfrm>
            <a:off x="839788" y="2505075"/>
            <a:ext cx="5157787"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a:extLst>
              <a:ext uri="{FF2B5EF4-FFF2-40B4-BE49-F238E27FC236}">
                <a16:creationId xmlns:a16="http://schemas.microsoft.com/office/drawing/2014/main" id="{FD401DE2-3720-579D-D66B-E25C907A95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Turinio vietos rezervavimo ženklas 5">
            <a:extLst>
              <a:ext uri="{FF2B5EF4-FFF2-40B4-BE49-F238E27FC236}">
                <a16:creationId xmlns:a16="http://schemas.microsoft.com/office/drawing/2014/main" id="{23938FDC-9771-9D21-1ACB-601A5F00C08A}"/>
              </a:ext>
            </a:extLst>
          </p:cNvPr>
          <p:cNvSpPr>
            <a:spLocks noGrp="1"/>
          </p:cNvSpPr>
          <p:nvPr>
            <p:ph sz="quarter" idx="4"/>
          </p:nvPr>
        </p:nvSpPr>
        <p:spPr>
          <a:xfrm>
            <a:off x="6172200" y="2505075"/>
            <a:ext cx="5183188"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a:extLst>
              <a:ext uri="{FF2B5EF4-FFF2-40B4-BE49-F238E27FC236}">
                <a16:creationId xmlns:a16="http://schemas.microsoft.com/office/drawing/2014/main" id="{0455D365-709E-1476-A027-685100D394CC}"/>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8" name="Poraštės vietos rezervavimo ženklas 7">
            <a:extLst>
              <a:ext uri="{FF2B5EF4-FFF2-40B4-BE49-F238E27FC236}">
                <a16:creationId xmlns:a16="http://schemas.microsoft.com/office/drawing/2014/main" id="{27CA9C6A-EBE5-76BA-EAB3-27E03987C457}"/>
              </a:ext>
            </a:extLst>
          </p:cNvPr>
          <p:cNvSpPr>
            <a:spLocks noGrp="1"/>
          </p:cNvSpPr>
          <p:nvPr>
            <p:ph type="ftr" sz="quarter" idx="11"/>
          </p:nvPr>
        </p:nvSpPr>
        <p:spPr/>
        <p:txBody>
          <a:bodyPr/>
          <a:lstStyle/>
          <a:p>
            <a:endParaRPr lang="lt-LT"/>
          </a:p>
        </p:txBody>
      </p:sp>
      <p:sp>
        <p:nvSpPr>
          <p:cNvPr id="9" name="Skaidrės numerio vietos rezervavimo ženklas 8">
            <a:extLst>
              <a:ext uri="{FF2B5EF4-FFF2-40B4-BE49-F238E27FC236}">
                <a16:creationId xmlns:a16="http://schemas.microsoft.com/office/drawing/2014/main" id="{F461B984-778B-A3DA-422D-D611FC1F6A14}"/>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140919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888AEBF-2B06-98E8-574B-1A3FD2AE760E}"/>
              </a:ext>
            </a:extLst>
          </p:cNvPr>
          <p:cNvSpPr>
            <a:spLocks noGrp="1"/>
          </p:cNvSpPr>
          <p:nvPr>
            <p:ph type="title"/>
          </p:nvPr>
        </p:nvSpPr>
        <p:spPr/>
        <p:txBody>
          <a:bodyPr/>
          <a:lstStyle/>
          <a:p>
            <a:r>
              <a:rPr lang="lt-LT"/>
              <a:t>Spustelėję redaguokite stilių</a:t>
            </a:r>
          </a:p>
        </p:txBody>
      </p:sp>
      <p:sp>
        <p:nvSpPr>
          <p:cNvPr id="3" name="Datos vietos rezervavimo ženklas 2">
            <a:extLst>
              <a:ext uri="{FF2B5EF4-FFF2-40B4-BE49-F238E27FC236}">
                <a16:creationId xmlns:a16="http://schemas.microsoft.com/office/drawing/2014/main" id="{A4E9A68E-FC50-68F8-40E1-8B0E7D0241E7}"/>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4" name="Poraštės vietos rezervavimo ženklas 3">
            <a:extLst>
              <a:ext uri="{FF2B5EF4-FFF2-40B4-BE49-F238E27FC236}">
                <a16:creationId xmlns:a16="http://schemas.microsoft.com/office/drawing/2014/main" id="{CAAA620E-9E9E-750B-A4AB-48B629946771}"/>
              </a:ext>
            </a:extLst>
          </p:cNvPr>
          <p:cNvSpPr>
            <a:spLocks noGrp="1"/>
          </p:cNvSpPr>
          <p:nvPr>
            <p:ph type="ftr" sz="quarter" idx="11"/>
          </p:nvPr>
        </p:nvSpPr>
        <p:spPr/>
        <p:txBody>
          <a:bodyPr/>
          <a:lstStyle/>
          <a:p>
            <a:endParaRPr lang="lt-LT"/>
          </a:p>
        </p:txBody>
      </p:sp>
      <p:sp>
        <p:nvSpPr>
          <p:cNvPr id="5" name="Skaidrės numerio vietos rezervavimo ženklas 4">
            <a:extLst>
              <a:ext uri="{FF2B5EF4-FFF2-40B4-BE49-F238E27FC236}">
                <a16:creationId xmlns:a16="http://schemas.microsoft.com/office/drawing/2014/main" id="{E2C0D415-BCC9-584A-40ED-E8315192FD04}"/>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673989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0F90BFA5-A451-C1FA-589E-6FEFFD44889F}"/>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3" name="Poraštės vietos rezervavimo ženklas 2">
            <a:extLst>
              <a:ext uri="{FF2B5EF4-FFF2-40B4-BE49-F238E27FC236}">
                <a16:creationId xmlns:a16="http://schemas.microsoft.com/office/drawing/2014/main" id="{F88FB22C-C0CC-754F-87C1-F0F52B8898A9}"/>
              </a:ext>
            </a:extLst>
          </p:cNvPr>
          <p:cNvSpPr>
            <a:spLocks noGrp="1"/>
          </p:cNvSpPr>
          <p:nvPr>
            <p:ph type="ftr" sz="quarter" idx="11"/>
          </p:nvPr>
        </p:nvSpPr>
        <p:spPr/>
        <p:txBody>
          <a:bodyPr/>
          <a:lstStyle/>
          <a:p>
            <a:endParaRPr lang="lt-LT"/>
          </a:p>
        </p:txBody>
      </p:sp>
      <p:sp>
        <p:nvSpPr>
          <p:cNvPr id="4" name="Skaidrės numerio vietos rezervavimo ženklas 3">
            <a:extLst>
              <a:ext uri="{FF2B5EF4-FFF2-40B4-BE49-F238E27FC236}">
                <a16:creationId xmlns:a16="http://schemas.microsoft.com/office/drawing/2014/main" id="{101353A1-974D-A303-8775-E52CEBA5F2E1}"/>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1831243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29BAFD9-7C7C-3C5E-3CB4-1A6204BBD558}"/>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Turinio vietos rezervavimo ženklas 2">
            <a:extLst>
              <a:ext uri="{FF2B5EF4-FFF2-40B4-BE49-F238E27FC236}">
                <a16:creationId xmlns:a16="http://schemas.microsoft.com/office/drawing/2014/main" id="{3E66FBD0-76C5-42BC-A07E-A893B788FE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ksto vietos rezervavimo ženklas 3">
            <a:extLst>
              <a:ext uri="{FF2B5EF4-FFF2-40B4-BE49-F238E27FC236}">
                <a16:creationId xmlns:a16="http://schemas.microsoft.com/office/drawing/2014/main" id="{E647F0A5-C609-FB50-94FD-033C39F7C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0C568015-77CB-C906-2C6A-9FCFF2D6DCF7}"/>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6" name="Poraštės vietos rezervavimo ženklas 5">
            <a:extLst>
              <a:ext uri="{FF2B5EF4-FFF2-40B4-BE49-F238E27FC236}">
                <a16:creationId xmlns:a16="http://schemas.microsoft.com/office/drawing/2014/main" id="{4F051F2A-B429-8A82-6512-FF7100D7D7C1}"/>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E57F35E3-F652-A1AF-3D9F-0089134E784B}"/>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3698072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26BE7-6B45-F567-EA5D-4AC908ED4A0A}"/>
              </a:ext>
            </a:extLst>
          </p:cNvPr>
          <p:cNvSpPr>
            <a:spLocks noGrp="1"/>
          </p:cNvSpPr>
          <p:nvPr>
            <p:ph type="title"/>
          </p:nvPr>
        </p:nvSpPr>
        <p:spPr/>
        <p:txBody>
          <a:bodyPr>
            <a:normAutofit/>
          </a:bodyPr>
          <a:lstStyle>
            <a:lvl1pPr>
              <a:defRPr sz="4000" b="1">
                <a:latin typeface="Switzer" pitchFamily="50" charset="-70"/>
              </a:defRPr>
            </a:lvl1pPr>
          </a:lstStyle>
          <a:p>
            <a:r>
              <a:rPr lang="en-US" dirty="0"/>
              <a:t>Click to edit Master title style</a:t>
            </a:r>
            <a:endParaRPr lang="lt-LT" dirty="0"/>
          </a:p>
        </p:txBody>
      </p:sp>
      <p:sp>
        <p:nvSpPr>
          <p:cNvPr id="3" name="Content Placeholder 2">
            <a:extLst>
              <a:ext uri="{FF2B5EF4-FFF2-40B4-BE49-F238E27FC236}">
                <a16:creationId xmlns:a16="http://schemas.microsoft.com/office/drawing/2014/main" id="{70B9039E-FB65-3B02-B312-3BC3AC639304}"/>
              </a:ext>
            </a:extLst>
          </p:cNvPr>
          <p:cNvSpPr>
            <a:spLocks noGrp="1"/>
          </p:cNvSpPr>
          <p:nvPr>
            <p:ph idx="1"/>
          </p:nvPr>
        </p:nvSpPr>
        <p:spPr/>
        <p:txBody>
          <a:bodyPr/>
          <a:lstStyle>
            <a:lvl1pPr>
              <a:defRPr>
                <a:latin typeface="Switzer" pitchFamily="50" charset="-70"/>
              </a:defRPr>
            </a:lvl1pPr>
            <a:lvl2pPr>
              <a:defRPr>
                <a:latin typeface="Switzer" pitchFamily="50" charset="-70"/>
              </a:defRPr>
            </a:lvl2pPr>
            <a:lvl3pPr>
              <a:defRPr>
                <a:latin typeface="Switzer" pitchFamily="50" charset="-70"/>
              </a:defRPr>
            </a:lvl3pPr>
            <a:lvl4pPr>
              <a:defRPr>
                <a:latin typeface="Switzer" pitchFamily="50" charset="-70"/>
              </a:defRPr>
            </a:lvl4pPr>
            <a:lvl5pPr>
              <a:defRPr>
                <a:latin typeface="Switzer" pitchFamily="50" charset="-7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4" name="Date Placeholder 3">
            <a:extLst>
              <a:ext uri="{FF2B5EF4-FFF2-40B4-BE49-F238E27FC236}">
                <a16:creationId xmlns:a16="http://schemas.microsoft.com/office/drawing/2014/main" id="{9626C238-2DEB-8F3C-CED2-02A933F01C2E}"/>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5" name="Footer Placeholder 4">
            <a:extLst>
              <a:ext uri="{FF2B5EF4-FFF2-40B4-BE49-F238E27FC236}">
                <a16:creationId xmlns:a16="http://schemas.microsoft.com/office/drawing/2014/main" id="{1B181AFC-2C35-F816-2BE2-D70A4CBB3EC5}"/>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2E6F91A7-CE73-9B35-9585-DF68034B9D3B}"/>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2504304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EE660E3-C5A8-4AAC-BCF6-AC8061140DDE}"/>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Paveikslėlio vietos rezervavimo ženklas 2">
            <a:extLst>
              <a:ext uri="{FF2B5EF4-FFF2-40B4-BE49-F238E27FC236}">
                <a16:creationId xmlns:a16="http://schemas.microsoft.com/office/drawing/2014/main" id="{A588FEBF-791B-5F94-23E6-91978AFB26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a:extLst>
              <a:ext uri="{FF2B5EF4-FFF2-40B4-BE49-F238E27FC236}">
                <a16:creationId xmlns:a16="http://schemas.microsoft.com/office/drawing/2014/main" id="{42E7CC9B-A53E-CB5D-99CC-5EFF606876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2E4B3C83-F2AB-8AD1-23BF-6D064DEAC932}"/>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6" name="Poraštės vietos rezervavimo ženklas 5">
            <a:extLst>
              <a:ext uri="{FF2B5EF4-FFF2-40B4-BE49-F238E27FC236}">
                <a16:creationId xmlns:a16="http://schemas.microsoft.com/office/drawing/2014/main" id="{45C06F68-481C-6553-9F4C-D6EC3F93A86B}"/>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594C7C94-5B64-D782-7E9F-37D7DB0F0FDB}"/>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3851187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2F15798-797B-9843-B72A-4FA2E3A9CA27}"/>
              </a:ext>
            </a:extLst>
          </p:cNvPr>
          <p:cNvSpPr>
            <a:spLocks noGrp="1"/>
          </p:cNvSpPr>
          <p:nvPr>
            <p:ph type="title"/>
          </p:nvPr>
        </p:nvSpPr>
        <p:spPr/>
        <p:txBody>
          <a:bodyPr/>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649CAE47-9CAA-6C6D-171B-AA031BAF7DC3}"/>
              </a:ext>
            </a:extLst>
          </p:cNvPr>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581B7CB4-4258-F9AD-FF3D-E1570BDA004C}"/>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5" name="Poraštės vietos rezervavimo ženklas 4">
            <a:extLst>
              <a:ext uri="{FF2B5EF4-FFF2-40B4-BE49-F238E27FC236}">
                <a16:creationId xmlns:a16="http://schemas.microsoft.com/office/drawing/2014/main" id="{7B2814E3-A188-502F-258B-8F599DCBC8CB}"/>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70C59D58-F871-8C8F-9B02-D21CC60D22FC}"/>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3764857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id="{7B087FEB-C14F-87C3-1CFD-5D3535CF183D}"/>
              </a:ext>
            </a:extLst>
          </p:cNvPr>
          <p:cNvSpPr>
            <a:spLocks noGrp="1"/>
          </p:cNvSpPr>
          <p:nvPr>
            <p:ph type="title" orient="vert"/>
          </p:nvPr>
        </p:nvSpPr>
        <p:spPr>
          <a:xfrm>
            <a:off x="8724900" y="365125"/>
            <a:ext cx="2628900" cy="5811838"/>
          </a:xfrm>
        </p:spPr>
        <p:txBody>
          <a:bodyPr vert="eaVert"/>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C372B645-038B-F9F5-1FF6-877636DE0313}"/>
              </a:ext>
            </a:extLst>
          </p:cNvPr>
          <p:cNvSpPr>
            <a:spLocks noGrp="1"/>
          </p:cNvSpPr>
          <p:nvPr>
            <p:ph type="body" orient="vert" idx="1"/>
          </p:nvPr>
        </p:nvSpPr>
        <p:spPr>
          <a:xfrm>
            <a:off x="838200" y="365125"/>
            <a:ext cx="7734300" cy="5811838"/>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6519D267-9F13-46CE-9D39-A9B17EE16B81}"/>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5" name="Poraštės vietos rezervavimo ženklas 4">
            <a:extLst>
              <a:ext uri="{FF2B5EF4-FFF2-40B4-BE49-F238E27FC236}">
                <a16:creationId xmlns:a16="http://schemas.microsoft.com/office/drawing/2014/main" id="{6CBA0EBD-2382-43B9-EEDC-026FF591C93A}"/>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4C49DB29-F5FD-1F31-EE74-C417A92522DA}"/>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1565226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482F5-60AB-6ABA-4723-891EF68C27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id="{7E786860-235C-83F6-CCDA-2076DED383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35BD33-8684-6D0D-1AB1-50456E74E49C}"/>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5" name="Footer Placeholder 4">
            <a:extLst>
              <a:ext uri="{FF2B5EF4-FFF2-40B4-BE49-F238E27FC236}">
                <a16:creationId xmlns:a16="http://schemas.microsoft.com/office/drawing/2014/main" id="{21E2270B-A9B7-B37A-50A5-C7C2C4000561}"/>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8C9510CD-09E0-4340-4D55-3985E3C3BD96}"/>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30472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7C07-993B-E1D9-29A0-DA4B271E70E5}"/>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79D15F7C-3D4B-CEBA-A36C-AB19262616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a:extLst>
              <a:ext uri="{FF2B5EF4-FFF2-40B4-BE49-F238E27FC236}">
                <a16:creationId xmlns:a16="http://schemas.microsoft.com/office/drawing/2014/main" id="{C5F9CA4E-7E0A-FBFE-1BCC-62C514AF5E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a:extLst>
              <a:ext uri="{FF2B5EF4-FFF2-40B4-BE49-F238E27FC236}">
                <a16:creationId xmlns:a16="http://schemas.microsoft.com/office/drawing/2014/main" id="{05E98441-D08C-560C-0CB8-BC35C6E0156B}"/>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6" name="Footer Placeholder 5">
            <a:extLst>
              <a:ext uri="{FF2B5EF4-FFF2-40B4-BE49-F238E27FC236}">
                <a16:creationId xmlns:a16="http://schemas.microsoft.com/office/drawing/2014/main" id="{F2E8FD5E-136A-2B00-A67A-60B7F9D242D4}"/>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8B44F3B9-F768-8218-14AF-0055DD4AB496}"/>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3255655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113AF-EE71-348E-000F-7654011FC32D}"/>
              </a:ext>
            </a:extLst>
          </p:cNvPr>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a:extLst>
              <a:ext uri="{FF2B5EF4-FFF2-40B4-BE49-F238E27FC236}">
                <a16:creationId xmlns:a16="http://schemas.microsoft.com/office/drawing/2014/main" id="{5ED6DBDF-A703-B4D5-D886-F00D322786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2FB2BD-F690-46E6-5F62-ADBB73F546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a:extLst>
              <a:ext uri="{FF2B5EF4-FFF2-40B4-BE49-F238E27FC236}">
                <a16:creationId xmlns:a16="http://schemas.microsoft.com/office/drawing/2014/main" id="{7C069A30-EF4D-0251-E45B-1CB6B0C206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23E42-F225-F09D-832D-F08E986F64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a:extLst>
              <a:ext uri="{FF2B5EF4-FFF2-40B4-BE49-F238E27FC236}">
                <a16:creationId xmlns:a16="http://schemas.microsoft.com/office/drawing/2014/main" id="{DF54FA0F-A872-3A18-7C5B-44E7AC539D78}"/>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8" name="Footer Placeholder 7">
            <a:extLst>
              <a:ext uri="{FF2B5EF4-FFF2-40B4-BE49-F238E27FC236}">
                <a16:creationId xmlns:a16="http://schemas.microsoft.com/office/drawing/2014/main" id="{FCB8E63B-BE9D-258C-39FE-2E6A81622142}"/>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48D3C6C3-850F-8845-8B93-C8567A4EC30B}"/>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4032977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61FB-ECDA-1DE8-7D6E-C4E5977B93F1}"/>
              </a:ext>
            </a:extLst>
          </p:cNvPr>
          <p:cNvSpPr>
            <a:spLocks noGrp="1"/>
          </p:cNvSpPr>
          <p:nvPr>
            <p:ph type="title"/>
          </p:nvPr>
        </p:nvSpPr>
        <p:spPr/>
        <p:txBody>
          <a:bodyPr/>
          <a:lstStyle/>
          <a:p>
            <a:r>
              <a:rPr lang="en-US"/>
              <a:t>Click to edit Master title style</a:t>
            </a:r>
            <a:endParaRPr lang="lt-LT"/>
          </a:p>
        </p:txBody>
      </p:sp>
      <p:sp>
        <p:nvSpPr>
          <p:cNvPr id="3" name="Date Placeholder 2">
            <a:extLst>
              <a:ext uri="{FF2B5EF4-FFF2-40B4-BE49-F238E27FC236}">
                <a16:creationId xmlns:a16="http://schemas.microsoft.com/office/drawing/2014/main" id="{082FC8AA-B02C-5478-17C8-BDB548C59813}"/>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4" name="Footer Placeholder 3">
            <a:extLst>
              <a:ext uri="{FF2B5EF4-FFF2-40B4-BE49-F238E27FC236}">
                <a16:creationId xmlns:a16="http://schemas.microsoft.com/office/drawing/2014/main" id="{673687A2-B6F5-5CA1-4A3C-3AB20DF31356}"/>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B13E9BA7-D755-99BF-6C0F-BAE7CD46D076}"/>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1312398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0867C1-6555-E726-D2C3-F68244D27F45}"/>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3" name="Footer Placeholder 2">
            <a:extLst>
              <a:ext uri="{FF2B5EF4-FFF2-40B4-BE49-F238E27FC236}">
                <a16:creationId xmlns:a16="http://schemas.microsoft.com/office/drawing/2014/main" id="{F83915C8-12A4-9928-8215-2E00F731185D}"/>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C4378BFD-E59F-3343-C5A5-2E086E479C9F}"/>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654913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C8369-736B-CD29-A2D0-711066D28F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0FFE684A-66AA-7EFC-DF24-F800FAB2AF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E5DABD2B-C874-29DA-F69D-03A5D6A89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0BF2C8-F6A4-1BA5-6A5F-5D8F98B05BC7}"/>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6" name="Footer Placeholder 5">
            <a:extLst>
              <a:ext uri="{FF2B5EF4-FFF2-40B4-BE49-F238E27FC236}">
                <a16:creationId xmlns:a16="http://schemas.microsoft.com/office/drawing/2014/main" id="{4C13626F-313A-4F45-82C6-F378B4026A48}"/>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9BCA76B1-BB01-680D-1DC5-48D84CAAE288}"/>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247324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F9FB2-78B7-94B6-08D1-E1DB8D4FD1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FE63DC52-F3F3-0BF2-1AAC-C3B25A3C91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3875B6A6-D3A9-6682-C8A8-27B838C80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6DDEDB-AF6C-E432-9BB2-4E1E114D14CA}"/>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6" name="Footer Placeholder 5">
            <a:extLst>
              <a:ext uri="{FF2B5EF4-FFF2-40B4-BE49-F238E27FC236}">
                <a16:creationId xmlns:a16="http://schemas.microsoft.com/office/drawing/2014/main" id="{ABE058F5-C0D5-A188-CBDD-850D241CEE53}"/>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2658AAB5-B577-7BD4-93BC-5FB76F375E62}"/>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1508161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2B9C1B-341B-0ACB-10FB-E410DE0CDA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79D3BAAB-4AF9-30F4-9FE6-F6F5D6DD58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9289E97A-6C51-9246-47EE-AEA47EDA1A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22666-4D8C-4A61-AAC8-A6B27CDA18FF}" type="datetimeFigureOut">
              <a:rPr lang="lt-LT" smtClean="0"/>
              <a:t>2024-09-16</a:t>
            </a:fld>
            <a:endParaRPr lang="lt-LT"/>
          </a:p>
        </p:txBody>
      </p:sp>
      <p:sp>
        <p:nvSpPr>
          <p:cNvPr id="5" name="Footer Placeholder 4">
            <a:extLst>
              <a:ext uri="{FF2B5EF4-FFF2-40B4-BE49-F238E27FC236}">
                <a16:creationId xmlns:a16="http://schemas.microsoft.com/office/drawing/2014/main" id="{CE5A88D9-326F-4FA4-DDE9-AAFB222087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1E44D131-4F42-49A1-BC48-D7820A5E8C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0E6B1-DA4C-49E2-B22F-5FFAFFFBD7CD}" type="slidenum">
              <a:rPr lang="lt-LT" smtClean="0"/>
              <a:t>‹#›</a:t>
            </a:fld>
            <a:endParaRPr lang="lt-LT"/>
          </a:p>
        </p:txBody>
      </p:sp>
    </p:spTree>
    <p:extLst>
      <p:ext uri="{BB962C8B-B14F-4D97-AF65-F5344CB8AC3E}">
        <p14:creationId xmlns:p14="http://schemas.microsoft.com/office/powerpoint/2010/main" val="2581709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66DE36B5-3DCE-194C-5E4C-E209511528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p>
        </p:txBody>
      </p:sp>
      <p:sp>
        <p:nvSpPr>
          <p:cNvPr id="3" name="Teksto vietos rezervavimo ženklas 2">
            <a:extLst>
              <a:ext uri="{FF2B5EF4-FFF2-40B4-BE49-F238E27FC236}">
                <a16:creationId xmlns:a16="http://schemas.microsoft.com/office/drawing/2014/main" id="{E7133D99-49A0-DE3E-1F63-64E2CD2216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2115F889-D1DE-9ACF-66E9-AA49F3A25E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55589-41B2-4568-B2A8-ADC256635004}" type="datetimeFigureOut">
              <a:rPr lang="lt-LT" smtClean="0"/>
              <a:t>2024-09-16</a:t>
            </a:fld>
            <a:endParaRPr lang="lt-LT"/>
          </a:p>
        </p:txBody>
      </p:sp>
      <p:sp>
        <p:nvSpPr>
          <p:cNvPr id="5" name="Poraštės vietos rezervavimo ženklas 4">
            <a:extLst>
              <a:ext uri="{FF2B5EF4-FFF2-40B4-BE49-F238E27FC236}">
                <a16:creationId xmlns:a16="http://schemas.microsoft.com/office/drawing/2014/main" id="{33C28D95-2159-B61E-6D3F-4C2DF8CAD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a:extLst>
              <a:ext uri="{FF2B5EF4-FFF2-40B4-BE49-F238E27FC236}">
                <a16:creationId xmlns:a16="http://schemas.microsoft.com/office/drawing/2014/main" id="{A8AFEAB6-1E7C-0926-975C-FF33F22F07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BFE95-CB9B-48B9-B3AD-4598A9346AF5}" type="slidenum">
              <a:rPr lang="lt-LT" smtClean="0"/>
              <a:t>‹#›</a:t>
            </a:fld>
            <a:endParaRPr lang="lt-LT"/>
          </a:p>
        </p:txBody>
      </p:sp>
    </p:spTree>
    <p:extLst>
      <p:ext uri="{BB962C8B-B14F-4D97-AF65-F5344CB8AC3E}">
        <p14:creationId xmlns:p14="http://schemas.microsoft.com/office/powerpoint/2010/main" val="4091226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png"/><Relationship Id="rId18" Type="http://schemas.openxmlformats.org/officeDocument/2006/relationships/image" Target="../media/image160.png"/><Relationship Id="rId3" Type="http://schemas.openxmlformats.org/officeDocument/2006/relationships/image" Target="../media/image145.png"/><Relationship Id="rId7" Type="http://schemas.openxmlformats.org/officeDocument/2006/relationships/image" Target="../media/image149.png"/><Relationship Id="rId12" Type="http://schemas.openxmlformats.org/officeDocument/2006/relationships/image" Target="../media/image154.png"/><Relationship Id="rId17" Type="http://schemas.openxmlformats.org/officeDocument/2006/relationships/image" Target="../media/image159.png"/><Relationship Id="rId2" Type="http://schemas.openxmlformats.org/officeDocument/2006/relationships/image" Target="../media/image144.png"/><Relationship Id="rId16"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5" Type="http://schemas.openxmlformats.org/officeDocument/2006/relationships/image" Target="../media/image15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 Id="rId14" Type="http://schemas.openxmlformats.org/officeDocument/2006/relationships/image" Target="../media/image156.png"/></Relationships>
</file>

<file path=ppt/slides/_rels/slide101.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02.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03.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104.xml.rels><?xml version="1.0" encoding="UTF-8" standalone="yes"?>
<Relationships xmlns="http://schemas.openxmlformats.org/package/2006/relationships"><Relationship Id="rId2" Type="http://schemas.openxmlformats.org/officeDocument/2006/relationships/image" Target="../media/image18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4.wav"/><Relationship Id="rId7"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media5.wav"/><Relationship Id="rId5" Type="http://schemas.microsoft.com/office/2007/relationships/media" Target="../media/media5.wav"/><Relationship Id="rId10" Type="http://schemas.openxmlformats.org/officeDocument/2006/relationships/image" Target="../media/image41.png"/><Relationship Id="rId4" Type="http://schemas.openxmlformats.org/officeDocument/2006/relationships/audio" Target="../media/media4.wav"/><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audio" Target="../media/media9.wav"/><Relationship Id="rId13" Type="http://schemas.openxmlformats.org/officeDocument/2006/relationships/image" Target="../media/image45.png"/><Relationship Id="rId3" Type="http://schemas.microsoft.com/office/2007/relationships/media" Target="../media/media7.wav"/><Relationship Id="rId7" Type="http://schemas.microsoft.com/office/2007/relationships/media" Target="../media/media9.wav"/><Relationship Id="rId12" Type="http://schemas.openxmlformats.org/officeDocument/2006/relationships/image" Target="../media/image44.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audio" Target="../media/media8.wav"/><Relationship Id="rId11" Type="http://schemas.openxmlformats.org/officeDocument/2006/relationships/image" Target="../media/image43.png"/><Relationship Id="rId5" Type="http://schemas.microsoft.com/office/2007/relationships/media" Target="../media/media8.wav"/><Relationship Id="rId10" Type="http://schemas.openxmlformats.org/officeDocument/2006/relationships/image" Target="../media/image42.png"/><Relationship Id="rId4" Type="http://schemas.openxmlformats.org/officeDocument/2006/relationships/audio" Target="../media/media7.wav"/><Relationship Id="rId9"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lt72.lt/"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lt72.lt/telefono-nustatymai-aktyvinti-perspejimo-funkcija-telefonuose-kad-gautumete-perspejimo-pranesimu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rsc.lrv.lt/" TargetMode="Externa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hyperlink" Target="https://pagd.lrv.lt/lt/" TargetMode="External"/><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hyperlink" Target="http://www.vatesi.lt/index.php?id=2" TargetMode="External"/><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hyperlink" Target="https://policija.lrv.lt/" TargetMode="Externa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hyperlink" Target="https://sam.lrv.lt/" TargetMode="Externa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hyperlink" Target="https://kam.lt/" TargetMode="Externa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hyperlink" Target="https://socmin.lrv.lt/"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hyperlink" Target="http://www.meteo.lt/lt" TargetMode="External"/><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lt72.lt/" TargetMode="Externa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hyperlink" Target="https://e-seimas.lrs.lt/portal/legalAct/lt/TAD/TAIS.417731/asr"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lt72.lt/" TargetMode="Externa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hyperlink" Target="https://lt72.lt/wp-content/uploads/2022/03/Seimos-planas.pdf"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google.com/maps/d/viewer?mid=1uw3lqgrSLk--WH8qFJdPSH0U4r278KE&amp;ll=55.49326083684446%2C21.74791512053801&amp;z=6"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lt72.lt/"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9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9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9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9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0CBD4-4864-61BF-97E1-92B405E576A3}"/>
              </a:ext>
            </a:extLst>
          </p:cNvPr>
          <p:cNvSpPr>
            <a:spLocks noGrp="1"/>
          </p:cNvSpPr>
          <p:nvPr>
            <p:ph type="title"/>
          </p:nvPr>
        </p:nvSpPr>
        <p:spPr>
          <a:xfrm>
            <a:off x="831850" y="1710581"/>
            <a:ext cx="10515600" cy="1851643"/>
          </a:xfrm>
        </p:spPr>
        <p:txBody>
          <a:bodyPr/>
          <a:lstStyle/>
          <a:p>
            <a:r>
              <a:rPr lang="pl-PL" dirty="0"/>
              <a:t>Materiały dydaktyczne dla uczniów klas </a:t>
            </a:r>
            <a:r>
              <a:rPr lang="lt-LT" dirty="0"/>
              <a:t>9-12</a:t>
            </a:r>
          </a:p>
        </p:txBody>
      </p:sp>
      <p:sp>
        <p:nvSpPr>
          <p:cNvPr id="3" name="Text Placeholder 2">
            <a:extLst>
              <a:ext uri="{FF2B5EF4-FFF2-40B4-BE49-F238E27FC236}">
                <a16:creationId xmlns:a16="http://schemas.microsoft.com/office/drawing/2014/main" id="{82273AD6-98A0-6479-6DA6-E143BDE450CF}"/>
              </a:ext>
            </a:extLst>
          </p:cNvPr>
          <p:cNvSpPr>
            <a:spLocks noGrp="1"/>
          </p:cNvSpPr>
          <p:nvPr>
            <p:ph type="body" idx="1"/>
          </p:nvPr>
        </p:nvSpPr>
        <p:spPr>
          <a:xfrm>
            <a:off x="879206" y="3571086"/>
            <a:ext cx="10515600" cy="945489"/>
          </a:xfrm>
        </p:spPr>
        <p:txBody>
          <a:bodyPr/>
          <a:lstStyle/>
          <a:p>
            <a:r>
              <a:rPr lang="lt-LT" dirty="0"/>
              <a:t>Klasy 9-12</a:t>
            </a:r>
          </a:p>
        </p:txBody>
      </p:sp>
      <p:grpSp>
        <p:nvGrpSpPr>
          <p:cNvPr id="17" name="Group 16">
            <a:extLst>
              <a:ext uri="{FF2B5EF4-FFF2-40B4-BE49-F238E27FC236}">
                <a16:creationId xmlns:a16="http://schemas.microsoft.com/office/drawing/2014/main" id="{EF39B1FB-3117-45AB-7070-1F38D5986F3D}"/>
              </a:ext>
            </a:extLst>
          </p:cNvPr>
          <p:cNvGrpSpPr/>
          <p:nvPr/>
        </p:nvGrpSpPr>
        <p:grpSpPr>
          <a:xfrm>
            <a:off x="1009139" y="4633193"/>
            <a:ext cx="10385667" cy="1575785"/>
            <a:chOff x="1009139" y="4796695"/>
            <a:chExt cx="10385667" cy="1575785"/>
          </a:xfrm>
        </p:grpSpPr>
        <p:pic>
          <p:nvPicPr>
            <p:cNvPr id="5" name="Picture 4" descr="A red and white emblem with an axe and a red shield&#10;&#10;Description automatically generated">
              <a:extLst>
                <a:ext uri="{FF2B5EF4-FFF2-40B4-BE49-F238E27FC236}">
                  <a16:creationId xmlns:a16="http://schemas.microsoft.com/office/drawing/2014/main" id="{839678F5-9B1D-8852-E4A4-698E72E98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4296" y="4796695"/>
              <a:ext cx="1706398" cy="1575785"/>
            </a:xfrm>
            <a:prstGeom prst="rect">
              <a:avLst/>
            </a:prstGeom>
          </p:spPr>
        </p:pic>
        <p:pic>
          <p:nvPicPr>
            <p:cNvPr id="7" name="Graphic 6">
              <a:extLst>
                <a:ext uri="{FF2B5EF4-FFF2-40B4-BE49-F238E27FC236}">
                  <a16:creationId xmlns:a16="http://schemas.microsoft.com/office/drawing/2014/main" id="{BF106240-06C2-D562-E4D7-0580F87356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9139" y="4904451"/>
              <a:ext cx="1078836" cy="1360272"/>
            </a:xfrm>
            <a:prstGeom prst="rect">
              <a:avLst/>
            </a:prstGeom>
          </p:spPr>
        </p:pic>
        <p:pic>
          <p:nvPicPr>
            <p:cNvPr id="10" name="Graphic 9">
              <a:extLst>
                <a:ext uri="{FF2B5EF4-FFF2-40B4-BE49-F238E27FC236}">
                  <a16:creationId xmlns:a16="http://schemas.microsoft.com/office/drawing/2014/main" id="{7B8A6868-93B3-8732-1FFB-5D0751FD5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7015" y="4942837"/>
              <a:ext cx="1145277" cy="1283500"/>
            </a:xfrm>
            <a:prstGeom prst="rect">
              <a:avLst/>
            </a:prstGeom>
          </p:spPr>
        </p:pic>
        <p:pic>
          <p:nvPicPr>
            <p:cNvPr id="14" name="Graphic 13">
              <a:extLst>
                <a:ext uri="{FF2B5EF4-FFF2-40B4-BE49-F238E27FC236}">
                  <a16:creationId xmlns:a16="http://schemas.microsoft.com/office/drawing/2014/main" id="{8C6E6D50-38D6-03B7-D5F1-553E428427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08614" y="5195968"/>
              <a:ext cx="3886192" cy="777238"/>
            </a:xfrm>
            <a:prstGeom prst="rect">
              <a:avLst/>
            </a:prstGeom>
          </p:spPr>
        </p:pic>
      </p:grpSp>
    </p:spTree>
    <p:extLst>
      <p:ext uri="{BB962C8B-B14F-4D97-AF65-F5344CB8AC3E}">
        <p14:creationId xmlns:p14="http://schemas.microsoft.com/office/powerpoint/2010/main" val="651279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251733" y="2249766"/>
            <a:ext cx="5308876" cy="4070303"/>
          </a:xfrm>
        </p:spPr>
        <p:txBody>
          <a:bodyPr anchor="ctr">
            <a:normAutofit/>
          </a:bodyPr>
          <a:lstStyle/>
          <a:p>
            <a:pPr marL="0" indent="0">
              <a:buNone/>
            </a:pPr>
            <a:r>
              <a:rPr lang="pl-PL" sz="2400" b="1" dirty="0"/>
              <a:t>Pierwsze kroki: </a:t>
            </a:r>
          </a:p>
          <a:p>
            <a:pPr marL="0" indent="0">
              <a:buNone/>
            </a:pPr>
            <a:r>
              <a:rPr lang="pl-PL" sz="2400" dirty="0"/>
              <a:t>W przypadku zagrożenia jądrowego lub promieniotwórczego należy natychmiast zamknąć wszystkie okna, otwory wentylacyjne, drzwi, kominy i systemy wentylacyjne. Należy wyłączyć systemy wentylacji, klimatyzacji, nawiewu powietrza i</a:t>
            </a:r>
            <a:r>
              <a:rPr lang="lt-LT" sz="2400" dirty="0"/>
              <a:t> </a:t>
            </a:r>
            <a:r>
              <a:rPr lang="pl-PL" sz="2400" dirty="0"/>
              <a:t>ogrzewania, wykorzystujące powietrze z zewnątrz oraz zamknąć drzwiczki kominkowe. </a:t>
            </a:r>
            <a:endParaRPr lang="lt-LT" sz="2400" b="1"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itle 1">
            <a:extLst>
              <a:ext uri="{FF2B5EF4-FFF2-40B4-BE49-F238E27FC236}">
                <a16:creationId xmlns:a16="http://schemas.microsoft.com/office/drawing/2014/main" id="{6840F422-5ABE-0BCC-0B78-4B88E1DBBD7D}"/>
              </a:ext>
            </a:extLst>
          </p:cNvPr>
          <p:cNvSpPr>
            <a:spLocks noGrp="1"/>
          </p:cNvSpPr>
          <p:nvPr>
            <p:ph type="title"/>
          </p:nvPr>
        </p:nvSpPr>
        <p:spPr>
          <a:xfrm>
            <a:off x="761801" y="192948"/>
            <a:ext cx="10591999" cy="1333848"/>
          </a:xfrm>
        </p:spPr>
        <p:txBody>
          <a:bodyPr>
            <a:normAutofit/>
          </a:bodyPr>
          <a:lstStyle/>
          <a:p>
            <a:pPr algn="ctr"/>
            <a:r>
              <a:rPr lang="pl-PL" b="1" dirty="0"/>
              <a:t>Działania ochronne dla społeczeństwa w przypadku awarii jądrowej</a:t>
            </a:r>
            <a:endParaRPr lang="lt-LT" sz="4000" dirty="0"/>
          </a:p>
        </p:txBody>
      </p:sp>
    </p:spTree>
    <p:extLst>
      <p:ext uri="{BB962C8B-B14F-4D97-AF65-F5344CB8AC3E}">
        <p14:creationId xmlns:p14="http://schemas.microsoft.com/office/powerpoint/2010/main" val="34183901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screen shot of a computer&#10;&#10;Description automatically generated">
            <a:extLst>
              <a:ext uri="{FF2B5EF4-FFF2-40B4-BE49-F238E27FC236}">
                <a16:creationId xmlns:a16="http://schemas.microsoft.com/office/drawing/2014/main" id="{ACF9C418-86D6-D869-DB24-1763A594A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 name="Paveikslėlis 3">
            <a:extLst>
              <a:ext uri="{FF2B5EF4-FFF2-40B4-BE49-F238E27FC236}">
                <a16:creationId xmlns:a16="http://schemas.microsoft.com/office/drawing/2014/main" id="{94FE8E3C-3E56-535E-284E-68CD9EF6FE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85091" y="4107673"/>
            <a:ext cx="2200508" cy="2313676"/>
          </a:xfrm>
          <a:prstGeom prst="rect">
            <a:avLst/>
          </a:prstGeom>
        </p:spPr>
      </p:pic>
      <p:pic>
        <p:nvPicPr>
          <p:cNvPr id="6" name="Paveikslėlis 5">
            <a:extLst>
              <a:ext uri="{FF2B5EF4-FFF2-40B4-BE49-F238E27FC236}">
                <a16:creationId xmlns:a16="http://schemas.microsoft.com/office/drawing/2014/main" id="{6765FB51-2602-096B-DD5B-40513F863CB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80325" y="4103069"/>
            <a:ext cx="2198588" cy="2318282"/>
          </a:xfrm>
          <a:prstGeom prst="rect">
            <a:avLst/>
          </a:prstGeom>
        </p:spPr>
      </p:pic>
      <p:pic>
        <p:nvPicPr>
          <p:cNvPr id="8" name="Paveikslėlis 7">
            <a:extLst>
              <a:ext uri="{FF2B5EF4-FFF2-40B4-BE49-F238E27FC236}">
                <a16:creationId xmlns:a16="http://schemas.microsoft.com/office/drawing/2014/main" id="{DF18C707-E7D4-E9F9-821B-6FE18A7B5B9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74572" y="4103068"/>
            <a:ext cx="2216654" cy="2337332"/>
          </a:xfrm>
          <a:prstGeom prst="rect">
            <a:avLst/>
          </a:prstGeom>
        </p:spPr>
      </p:pic>
      <p:pic>
        <p:nvPicPr>
          <p:cNvPr id="10" name="Paveikslėlis 9">
            <a:extLst>
              <a:ext uri="{FF2B5EF4-FFF2-40B4-BE49-F238E27FC236}">
                <a16:creationId xmlns:a16="http://schemas.microsoft.com/office/drawing/2014/main" id="{8C2532EF-6081-D73F-B3CE-6A1D06A249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54842" y="4112593"/>
            <a:ext cx="2198587" cy="2318281"/>
          </a:xfrm>
          <a:prstGeom prst="rect">
            <a:avLst/>
          </a:prstGeom>
        </p:spPr>
      </p:pic>
      <p:pic>
        <p:nvPicPr>
          <p:cNvPr id="12" name="Paveikslėlis 11">
            <a:extLst>
              <a:ext uri="{FF2B5EF4-FFF2-40B4-BE49-F238E27FC236}">
                <a16:creationId xmlns:a16="http://schemas.microsoft.com/office/drawing/2014/main" id="{8904BE1F-4988-E79F-1BD3-26943A77DF5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51362" y="4112379"/>
            <a:ext cx="2216654" cy="2337332"/>
          </a:xfrm>
          <a:prstGeom prst="rect">
            <a:avLst/>
          </a:prstGeom>
        </p:spPr>
      </p:pic>
      <p:pic>
        <p:nvPicPr>
          <p:cNvPr id="14" name="Paveikslėlis 13">
            <a:extLst>
              <a:ext uri="{FF2B5EF4-FFF2-40B4-BE49-F238E27FC236}">
                <a16:creationId xmlns:a16="http://schemas.microsoft.com/office/drawing/2014/main" id="{05B9857C-9D5C-9841-2672-1F6551CE133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838302" y="4105389"/>
            <a:ext cx="2218591" cy="2332689"/>
          </a:xfrm>
          <a:prstGeom prst="rect">
            <a:avLst/>
          </a:prstGeom>
        </p:spPr>
      </p:pic>
      <p:pic>
        <p:nvPicPr>
          <p:cNvPr id="16" name="Paveikslėlis 15">
            <a:extLst>
              <a:ext uri="{FF2B5EF4-FFF2-40B4-BE49-F238E27FC236}">
                <a16:creationId xmlns:a16="http://schemas.microsoft.com/office/drawing/2014/main" id="{0615BC35-395E-5592-25C8-919751FC0C0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837457" y="4103667"/>
            <a:ext cx="2223006" cy="2337331"/>
          </a:xfrm>
          <a:prstGeom prst="rect">
            <a:avLst/>
          </a:prstGeom>
        </p:spPr>
      </p:pic>
      <p:pic>
        <p:nvPicPr>
          <p:cNvPr id="18" name="Paveikslėlis 17">
            <a:extLst>
              <a:ext uri="{FF2B5EF4-FFF2-40B4-BE49-F238E27FC236}">
                <a16:creationId xmlns:a16="http://schemas.microsoft.com/office/drawing/2014/main" id="{38580C58-0738-04C4-D22B-BA16E742072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824012" y="1600555"/>
            <a:ext cx="2182032" cy="2300825"/>
          </a:xfrm>
          <a:prstGeom prst="rect">
            <a:avLst/>
          </a:prstGeom>
        </p:spPr>
      </p:pic>
      <p:pic>
        <p:nvPicPr>
          <p:cNvPr id="20" name="Paveikslėlis 19">
            <a:extLst>
              <a:ext uri="{FF2B5EF4-FFF2-40B4-BE49-F238E27FC236}">
                <a16:creationId xmlns:a16="http://schemas.microsoft.com/office/drawing/2014/main" id="{4DCC8344-D6D9-7FDF-9986-78E161E0806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808046" y="1574703"/>
            <a:ext cx="2216654" cy="2337332"/>
          </a:xfrm>
          <a:prstGeom prst="rect">
            <a:avLst/>
          </a:prstGeom>
        </p:spPr>
      </p:pic>
      <p:pic>
        <p:nvPicPr>
          <p:cNvPr id="22" name="Paveikslėlis 21">
            <a:extLst>
              <a:ext uri="{FF2B5EF4-FFF2-40B4-BE49-F238E27FC236}">
                <a16:creationId xmlns:a16="http://schemas.microsoft.com/office/drawing/2014/main" id="{E1D66DCB-3472-5DFC-EBD3-2D4F9C5EFF68}"/>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390261" y="1579060"/>
            <a:ext cx="2216655" cy="2330654"/>
          </a:xfrm>
          <a:prstGeom prst="rect">
            <a:avLst/>
          </a:prstGeom>
        </p:spPr>
      </p:pic>
      <p:pic>
        <p:nvPicPr>
          <p:cNvPr id="24" name="Paveikslėlis 23">
            <a:extLst>
              <a:ext uri="{FF2B5EF4-FFF2-40B4-BE49-F238E27FC236}">
                <a16:creationId xmlns:a16="http://schemas.microsoft.com/office/drawing/2014/main" id="{C38E87EF-C767-1280-89C6-5A84A2199C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247274" y="1579062"/>
            <a:ext cx="2218591" cy="2332689"/>
          </a:xfrm>
          <a:prstGeom prst="rect">
            <a:avLst/>
          </a:prstGeom>
        </p:spPr>
      </p:pic>
      <p:pic>
        <p:nvPicPr>
          <p:cNvPr id="26" name="Paveikslėlis 25">
            <a:extLst>
              <a:ext uri="{FF2B5EF4-FFF2-40B4-BE49-F238E27FC236}">
                <a16:creationId xmlns:a16="http://schemas.microsoft.com/office/drawing/2014/main" id="{C49F0B6D-3EA7-7523-93AE-E5E1E3904CF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242859" y="1574703"/>
            <a:ext cx="2223006" cy="2337331"/>
          </a:xfrm>
          <a:prstGeom prst="rect">
            <a:avLst/>
          </a:prstGeom>
        </p:spPr>
      </p:pic>
      <p:pic>
        <p:nvPicPr>
          <p:cNvPr id="28" name="Paveikslėlis 27">
            <a:extLst>
              <a:ext uri="{FF2B5EF4-FFF2-40B4-BE49-F238E27FC236}">
                <a16:creationId xmlns:a16="http://schemas.microsoft.com/office/drawing/2014/main" id="{AA4A98F4-BBA4-9638-143B-EE68FC45F062}"/>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680440" y="1588578"/>
            <a:ext cx="2209810" cy="2323457"/>
          </a:xfrm>
          <a:prstGeom prst="rect">
            <a:avLst/>
          </a:prstGeom>
        </p:spPr>
      </p:pic>
      <p:pic>
        <p:nvPicPr>
          <p:cNvPr id="30" name="Paveikslėlis 29">
            <a:extLst>
              <a:ext uri="{FF2B5EF4-FFF2-40B4-BE49-F238E27FC236}">
                <a16:creationId xmlns:a16="http://schemas.microsoft.com/office/drawing/2014/main" id="{4F19875E-CE69-5F32-27E1-6AB8A215625C}"/>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680440" y="1574702"/>
            <a:ext cx="2223006" cy="2337331"/>
          </a:xfrm>
          <a:prstGeom prst="rect">
            <a:avLst/>
          </a:prstGeom>
        </p:spPr>
      </p:pic>
      <p:pic>
        <p:nvPicPr>
          <p:cNvPr id="32" name="Paveikslėlis 31">
            <a:extLst>
              <a:ext uri="{FF2B5EF4-FFF2-40B4-BE49-F238E27FC236}">
                <a16:creationId xmlns:a16="http://schemas.microsoft.com/office/drawing/2014/main" id="{E1AA4C04-7A90-01C8-060E-8D60B23DADBA}"/>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386301" y="1574704"/>
            <a:ext cx="2223006" cy="2337331"/>
          </a:xfrm>
          <a:prstGeom prst="rect">
            <a:avLst/>
          </a:prstGeom>
        </p:spPr>
      </p:pic>
      <p:pic>
        <p:nvPicPr>
          <p:cNvPr id="34" name="Paveikslėlis 33">
            <a:extLst>
              <a:ext uri="{FF2B5EF4-FFF2-40B4-BE49-F238E27FC236}">
                <a16:creationId xmlns:a16="http://schemas.microsoft.com/office/drawing/2014/main" id="{9F2A0C18-7E1C-2E82-CCCA-AF5C0BD2578A}"/>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8684272" y="4112845"/>
            <a:ext cx="2222119" cy="2336400"/>
          </a:xfrm>
          <a:prstGeom prst="rect">
            <a:avLst/>
          </a:prstGeom>
        </p:spPr>
      </p:pic>
    </p:spTree>
    <p:extLst>
      <p:ext uri="{BB962C8B-B14F-4D97-AF65-F5344CB8AC3E}">
        <p14:creationId xmlns:p14="http://schemas.microsoft.com/office/powerpoint/2010/main" val="371690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30"/>
                                        </p:tgtEl>
                                        <p:attrNameLst>
                                          <p:attrName>ppt_w</p:attrName>
                                        </p:attrNameLst>
                                      </p:cBhvr>
                                      <p:tavLst>
                                        <p:tav tm="0">
                                          <p:val>
                                            <p:strVal val="ppt_w"/>
                                          </p:val>
                                        </p:tav>
                                        <p:tav tm="100000">
                                          <p:val>
                                            <p:fltVal val="0"/>
                                          </p:val>
                                        </p:tav>
                                      </p:tavLst>
                                    </p:anim>
                                    <p:anim calcmode="lin" valueType="num">
                                      <p:cBhvr>
                                        <p:cTn id="7" dur="500"/>
                                        <p:tgtEl>
                                          <p:spTgt spid="30"/>
                                        </p:tgtEl>
                                        <p:attrNameLst>
                                          <p:attrName>ppt_h</p:attrName>
                                        </p:attrNameLst>
                                      </p:cBhvr>
                                      <p:tavLst>
                                        <p:tav tm="0">
                                          <p:val>
                                            <p:strVal val="ppt_h"/>
                                          </p:val>
                                        </p:tav>
                                        <p:tav tm="100000">
                                          <p:val>
                                            <p:strVal val="ppt_h"/>
                                          </p:val>
                                        </p:tav>
                                      </p:tavLst>
                                    </p:anim>
                                    <p:set>
                                      <p:cBhvr>
                                        <p:cTn id="8" dur="1" fill="hold">
                                          <p:stCondLst>
                                            <p:cond delay="499"/>
                                          </p:stCondLst>
                                        </p:cTn>
                                        <p:tgtEl>
                                          <p:spTgt spid="30"/>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26"/>
                                        </p:tgtEl>
                                        <p:attrNameLst>
                                          <p:attrName>ppt_w</p:attrName>
                                        </p:attrNameLst>
                                      </p:cBhvr>
                                      <p:tavLst>
                                        <p:tav tm="0">
                                          <p:val>
                                            <p:strVal val="ppt_w"/>
                                          </p:val>
                                        </p:tav>
                                        <p:tav tm="100000">
                                          <p:val>
                                            <p:fltVal val="0"/>
                                          </p:val>
                                        </p:tav>
                                      </p:tavLst>
                                    </p:anim>
                                    <p:anim calcmode="lin" valueType="num">
                                      <p:cBhvr>
                                        <p:cTn id="19" dur="500"/>
                                        <p:tgtEl>
                                          <p:spTgt spid="26"/>
                                        </p:tgtEl>
                                        <p:attrNameLst>
                                          <p:attrName>ppt_h</p:attrName>
                                        </p:attrNameLst>
                                      </p:cBhvr>
                                      <p:tavLst>
                                        <p:tav tm="0">
                                          <p:val>
                                            <p:strVal val="ppt_h"/>
                                          </p:val>
                                        </p:tav>
                                        <p:tav tm="100000">
                                          <p:val>
                                            <p:strVal val="ppt_h"/>
                                          </p:val>
                                        </p:tav>
                                      </p:tavLst>
                                    </p:anim>
                                    <p:set>
                                      <p:cBhvr>
                                        <p:cTn id="20" dur="1" fill="hold">
                                          <p:stCondLst>
                                            <p:cond delay="499"/>
                                          </p:stCondLst>
                                        </p:cTn>
                                        <p:tgtEl>
                                          <p:spTgt spid="26"/>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20"/>
                                        </p:tgtEl>
                                        <p:attrNameLst>
                                          <p:attrName>ppt_w</p:attrName>
                                        </p:attrNameLst>
                                      </p:cBhvr>
                                      <p:tavLst>
                                        <p:tav tm="0">
                                          <p:val>
                                            <p:strVal val="ppt_w"/>
                                          </p:val>
                                        </p:tav>
                                        <p:tav tm="100000">
                                          <p:val>
                                            <p:fltVal val="0"/>
                                          </p:val>
                                        </p:tav>
                                      </p:tavLst>
                                    </p:anim>
                                    <p:anim calcmode="lin" valueType="num">
                                      <p:cBhvr>
                                        <p:cTn id="31" dur="500"/>
                                        <p:tgtEl>
                                          <p:spTgt spid="20"/>
                                        </p:tgtEl>
                                        <p:attrNameLst>
                                          <p:attrName>ppt_h</p:attrName>
                                        </p:attrNameLst>
                                      </p:cBhvr>
                                      <p:tavLst>
                                        <p:tav tm="0">
                                          <p:val>
                                            <p:strVal val="ppt_h"/>
                                          </p:val>
                                        </p:tav>
                                        <p:tav tm="100000">
                                          <p:val>
                                            <p:strVal val="ppt_h"/>
                                          </p:val>
                                        </p:tav>
                                      </p:tavLst>
                                    </p:anim>
                                    <p:set>
                                      <p:cBhvr>
                                        <p:cTn id="32" dur="1" fill="hold">
                                          <p:stCondLst>
                                            <p:cond delay="499"/>
                                          </p:stCondLst>
                                        </p:cTn>
                                        <p:tgtEl>
                                          <p:spTgt spid="20"/>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7" presetClass="exit" presetSubtype="10" fill="hold" nodeType="clickEffect">
                                  <p:stCondLst>
                                    <p:cond delay="0"/>
                                  </p:stCondLst>
                                  <p:childTnLst>
                                    <p:anim calcmode="lin" valueType="num">
                                      <p:cBhvr>
                                        <p:cTn id="42" dur="500"/>
                                        <p:tgtEl>
                                          <p:spTgt spid="16"/>
                                        </p:tgtEl>
                                        <p:attrNameLst>
                                          <p:attrName>ppt_w</p:attrName>
                                        </p:attrNameLst>
                                      </p:cBhvr>
                                      <p:tavLst>
                                        <p:tav tm="0">
                                          <p:val>
                                            <p:strVal val="ppt_w"/>
                                          </p:val>
                                        </p:tav>
                                        <p:tav tm="100000">
                                          <p:val>
                                            <p:fltVal val="0"/>
                                          </p:val>
                                        </p:tav>
                                      </p:tavLst>
                                    </p:anim>
                                    <p:anim calcmode="lin" valueType="num">
                                      <p:cBhvr>
                                        <p:cTn id="43" dur="500"/>
                                        <p:tgtEl>
                                          <p:spTgt spid="16"/>
                                        </p:tgtEl>
                                        <p:attrNameLst>
                                          <p:attrName>ppt_h</p:attrName>
                                        </p:attrNameLst>
                                      </p:cBhvr>
                                      <p:tavLst>
                                        <p:tav tm="0">
                                          <p:val>
                                            <p:strVal val="ppt_h"/>
                                          </p:val>
                                        </p:tav>
                                        <p:tav tm="100000">
                                          <p:val>
                                            <p:strVal val="ppt_h"/>
                                          </p:val>
                                        </p:tav>
                                      </p:tavLst>
                                    </p:anim>
                                    <p:set>
                                      <p:cBhvr>
                                        <p:cTn id="44" dur="1" fill="hold">
                                          <p:stCondLst>
                                            <p:cond delay="499"/>
                                          </p:stCondLst>
                                        </p:cTn>
                                        <p:tgtEl>
                                          <p:spTgt spid="16"/>
                                        </p:tgtEl>
                                        <p:attrNameLst>
                                          <p:attrName>style.visibility</p:attrName>
                                        </p:attrNameLst>
                                      </p:cBhvr>
                                      <p:to>
                                        <p:strVal val="hidden"/>
                                      </p:to>
                                    </p:set>
                                  </p:childTnLst>
                                </p:cTn>
                              </p:par>
                            </p:childTnLst>
                          </p:cTn>
                        </p:par>
                        <p:par>
                          <p:cTn id="45" fill="hold">
                            <p:stCondLst>
                              <p:cond delay="500"/>
                            </p:stCondLst>
                            <p:childTnLst>
                              <p:par>
                                <p:cTn id="46" presetID="17" presetClass="entr" presetSubtype="1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6"/>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7" presetClass="exit" presetSubtype="10" fill="hold" nodeType="clickEffect">
                                  <p:stCondLst>
                                    <p:cond delay="0"/>
                                  </p:stCondLst>
                                  <p:childTnLst>
                                    <p:anim calcmode="lin" valueType="num">
                                      <p:cBhvr>
                                        <p:cTn id="54" dur="500"/>
                                        <p:tgtEl>
                                          <p:spTgt spid="12"/>
                                        </p:tgtEl>
                                        <p:attrNameLst>
                                          <p:attrName>ppt_w</p:attrName>
                                        </p:attrNameLst>
                                      </p:cBhvr>
                                      <p:tavLst>
                                        <p:tav tm="0">
                                          <p:val>
                                            <p:strVal val="ppt_w"/>
                                          </p:val>
                                        </p:tav>
                                        <p:tav tm="100000">
                                          <p:val>
                                            <p:fltVal val="0"/>
                                          </p:val>
                                        </p:tav>
                                      </p:tavLst>
                                    </p:anim>
                                    <p:anim calcmode="lin" valueType="num">
                                      <p:cBhvr>
                                        <p:cTn id="55" dur="500"/>
                                        <p:tgtEl>
                                          <p:spTgt spid="12"/>
                                        </p:tgtEl>
                                        <p:attrNameLst>
                                          <p:attrName>ppt_h</p:attrName>
                                        </p:attrNameLst>
                                      </p:cBhvr>
                                      <p:tavLst>
                                        <p:tav tm="0">
                                          <p:val>
                                            <p:strVal val="ppt_h"/>
                                          </p:val>
                                        </p:tav>
                                        <p:tav tm="100000">
                                          <p:val>
                                            <p:strVal val="ppt_h"/>
                                          </p:val>
                                        </p:tav>
                                      </p:tavLst>
                                    </p:anim>
                                    <p:set>
                                      <p:cBhvr>
                                        <p:cTn id="56" dur="1" fill="hold">
                                          <p:stCondLst>
                                            <p:cond delay="499"/>
                                          </p:stCondLst>
                                        </p:cTn>
                                        <p:tgtEl>
                                          <p:spTgt spid="12"/>
                                        </p:tgtEl>
                                        <p:attrNameLst>
                                          <p:attrName>style.visibility</p:attrName>
                                        </p:attrNameLst>
                                      </p:cBhvr>
                                      <p:to>
                                        <p:strVal val="hidden"/>
                                      </p:to>
                                    </p:set>
                                  </p:childTnLst>
                                </p:cTn>
                              </p:par>
                            </p:childTnLst>
                          </p:cTn>
                        </p:par>
                        <p:par>
                          <p:cTn id="57" fill="hold">
                            <p:stCondLst>
                              <p:cond delay="500"/>
                            </p:stCondLst>
                            <p:childTnLst>
                              <p:par>
                                <p:cTn id="58" presetID="17" presetClass="entr" presetSubtype="10" fill="hold" nodeType="after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17" presetClass="exit" presetSubtype="10" fill="hold" nodeType="clickEffect">
                                  <p:stCondLst>
                                    <p:cond delay="0"/>
                                  </p:stCondLst>
                                  <p:childTnLst>
                                    <p:anim calcmode="lin" valueType="num">
                                      <p:cBhvr>
                                        <p:cTn id="66" dur="500"/>
                                        <p:tgtEl>
                                          <p:spTgt spid="8"/>
                                        </p:tgtEl>
                                        <p:attrNameLst>
                                          <p:attrName>ppt_w</p:attrName>
                                        </p:attrNameLst>
                                      </p:cBhvr>
                                      <p:tavLst>
                                        <p:tav tm="0">
                                          <p:val>
                                            <p:strVal val="ppt_w"/>
                                          </p:val>
                                        </p:tav>
                                        <p:tav tm="100000">
                                          <p:val>
                                            <p:fltVal val="0"/>
                                          </p:val>
                                        </p:tav>
                                      </p:tavLst>
                                    </p:anim>
                                    <p:anim calcmode="lin" valueType="num">
                                      <p:cBhvr>
                                        <p:cTn id="67" dur="500"/>
                                        <p:tgtEl>
                                          <p:spTgt spid="8"/>
                                        </p:tgtEl>
                                        <p:attrNameLst>
                                          <p:attrName>ppt_h</p:attrName>
                                        </p:attrNameLst>
                                      </p:cBhvr>
                                      <p:tavLst>
                                        <p:tav tm="0">
                                          <p:val>
                                            <p:strVal val="ppt_h"/>
                                          </p:val>
                                        </p:tav>
                                        <p:tav tm="100000">
                                          <p:val>
                                            <p:strVal val="ppt_h"/>
                                          </p:val>
                                        </p:tav>
                                      </p:tavLst>
                                    </p:anim>
                                    <p:set>
                                      <p:cBhvr>
                                        <p:cTn id="68" dur="1" fill="hold">
                                          <p:stCondLst>
                                            <p:cond delay="499"/>
                                          </p:stCondLst>
                                        </p:cTn>
                                        <p:tgtEl>
                                          <p:spTgt spid="8"/>
                                        </p:tgtEl>
                                        <p:attrNameLst>
                                          <p:attrName>style.visibility</p:attrName>
                                        </p:attrNameLst>
                                      </p:cBhvr>
                                      <p:to>
                                        <p:strVal val="hidden"/>
                                      </p:to>
                                    </p:set>
                                  </p:childTnLst>
                                </p:cTn>
                              </p:par>
                            </p:childTnLst>
                          </p:cTn>
                        </p:par>
                        <p:par>
                          <p:cTn id="69" fill="hold">
                            <p:stCondLst>
                              <p:cond delay="500"/>
                            </p:stCondLst>
                            <p:childTnLst>
                              <p:par>
                                <p:cTn id="70" presetID="17" presetClass="entr" presetSubtype="10" fill="hold" nodeType="after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p:cTn id="72" dur="500" fill="hold"/>
                                        <p:tgtEl>
                                          <p:spTgt spid="6"/>
                                        </p:tgtEl>
                                        <p:attrNameLst>
                                          <p:attrName>ppt_w</p:attrName>
                                        </p:attrNameLst>
                                      </p:cBhvr>
                                      <p:tavLst>
                                        <p:tav tm="0">
                                          <p:val>
                                            <p:fltVal val="0"/>
                                          </p:val>
                                        </p:tav>
                                        <p:tav tm="100000">
                                          <p:val>
                                            <p:strVal val="#ppt_w"/>
                                          </p:val>
                                        </p:tav>
                                      </p:tavLst>
                                    </p:anim>
                                    <p:anim calcmode="lin" valueType="num">
                                      <p:cBhvr>
                                        <p:cTn id="73"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8"/>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17" presetClass="exit" presetSubtype="10" fill="hold" nodeType="clickEffect">
                                  <p:stCondLst>
                                    <p:cond delay="0"/>
                                  </p:stCondLst>
                                  <p:childTnLst>
                                    <p:anim calcmode="lin" valueType="num">
                                      <p:cBhvr>
                                        <p:cTn id="78" dur="500"/>
                                        <p:tgtEl>
                                          <p:spTgt spid="32"/>
                                        </p:tgtEl>
                                        <p:attrNameLst>
                                          <p:attrName>ppt_w</p:attrName>
                                        </p:attrNameLst>
                                      </p:cBhvr>
                                      <p:tavLst>
                                        <p:tav tm="0">
                                          <p:val>
                                            <p:strVal val="ppt_w"/>
                                          </p:val>
                                        </p:tav>
                                        <p:tav tm="100000">
                                          <p:val>
                                            <p:fltVal val="0"/>
                                          </p:val>
                                        </p:tav>
                                      </p:tavLst>
                                    </p:anim>
                                    <p:anim calcmode="lin" valueType="num">
                                      <p:cBhvr>
                                        <p:cTn id="79" dur="500"/>
                                        <p:tgtEl>
                                          <p:spTgt spid="32"/>
                                        </p:tgtEl>
                                        <p:attrNameLst>
                                          <p:attrName>ppt_h</p:attrName>
                                        </p:attrNameLst>
                                      </p:cBhvr>
                                      <p:tavLst>
                                        <p:tav tm="0">
                                          <p:val>
                                            <p:strVal val="ppt_h"/>
                                          </p:val>
                                        </p:tav>
                                        <p:tav tm="100000">
                                          <p:val>
                                            <p:strVal val="ppt_h"/>
                                          </p:val>
                                        </p:tav>
                                      </p:tavLst>
                                    </p:anim>
                                    <p:set>
                                      <p:cBhvr>
                                        <p:cTn id="80" dur="1" fill="hold">
                                          <p:stCondLst>
                                            <p:cond delay="499"/>
                                          </p:stCondLst>
                                        </p:cTn>
                                        <p:tgtEl>
                                          <p:spTgt spid="32"/>
                                        </p:tgtEl>
                                        <p:attrNameLst>
                                          <p:attrName>style.visibility</p:attrName>
                                        </p:attrNameLst>
                                      </p:cBhvr>
                                      <p:to>
                                        <p:strVal val="hidden"/>
                                      </p:to>
                                    </p:set>
                                  </p:childTnLst>
                                </p:cTn>
                              </p:par>
                            </p:childTnLst>
                          </p:cTn>
                        </p:par>
                        <p:par>
                          <p:cTn id="81" fill="hold">
                            <p:stCondLst>
                              <p:cond delay="500"/>
                            </p:stCondLst>
                            <p:childTnLst>
                              <p:par>
                                <p:cTn id="82" presetID="17" presetClass="entr" presetSubtype="10" fill="hold" nodeType="after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p:cTn id="84" dur="500" fill="hold"/>
                                        <p:tgtEl>
                                          <p:spTgt spid="22"/>
                                        </p:tgtEl>
                                        <p:attrNameLst>
                                          <p:attrName>ppt_w</p:attrName>
                                        </p:attrNameLst>
                                      </p:cBhvr>
                                      <p:tavLst>
                                        <p:tav tm="0">
                                          <p:val>
                                            <p:fltVal val="0"/>
                                          </p:val>
                                        </p:tav>
                                        <p:tav tm="100000">
                                          <p:val>
                                            <p:strVal val="#ppt_w"/>
                                          </p:val>
                                        </p:tav>
                                      </p:tavLst>
                                    </p:anim>
                                    <p:anim calcmode="lin" valueType="num">
                                      <p:cBhvr>
                                        <p:cTn id="85"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4"/>
                    </p:tgtEl>
                  </p:cond>
                </p:stCondLst>
                <p:endSync evt="end" delay="0">
                  <p:rtn val="all"/>
                </p:endSync>
                <p:childTnLst>
                  <p:par>
                    <p:cTn id="87" fill="hold">
                      <p:stCondLst>
                        <p:cond delay="0"/>
                      </p:stCondLst>
                      <p:childTnLst>
                        <p:par>
                          <p:cTn id="88" fill="hold">
                            <p:stCondLst>
                              <p:cond delay="0"/>
                            </p:stCondLst>
                            <p:childTnLst>
                              <p:par>
                                <p:cTn id="89" presetID="17" presetClass="exit" presetSubtype="10" fill="hold" nodeType="clickEffect">
                                  <p:stCondLst>
                                    <p:cond delay="0"/>
                                  </p:stCondLst>
                                  <p:childTnLst>
                                    <p:anim calcmode="lin" valueType="num">
                                      <p:cBhvr>
                                        <p:cTn id="90" dur="500"/>
                                        <p:tgtEl>
                                          <p:spTgt spid="34"/>
                                        </p:tgtEl>
                                        <p:attrNameLst>
                                          <p:attrName>ppt_w</p:attrName>
                                        </p:attrNameLst>
                                      </p:cBhvr>
                                      <p:tavLst>
                                        <p:tav tm="0">
                                          <p:val>
                                            <p:strVal val="ppt_w"/>
                                          </p:val>
                                        </p:tav>
                                        <p:tav tm="100000">
                                          <p:val>
                                            <p:fltVal val="0"/>
                                          </p:val>
                                        </p:tav>
                                      </p:tavLst>
                                    </p:anim>
                                    <p:anim calcmode="lin" valueType="num">
                                      <p:cBhvr>
                                        <p:cTn id="91" dur="500"/>
                                        <p:tgtEl>
                                          <p:spTgt spid="34"/>
                                        </p:tgtEl>
                                        <p:attrNameLst>
                                          <p:attrName>ppt_h</p:attrName>
                                        </p:attrNameLst>
                                      </p:cBhvr>
                                      <p:tavLst>
                                        <p:tav tm="0">
                                          <p:val>
                                            <p:strVal val="ppt_h"/>
                                          </p:val>
                                        </p:tav>
                                        <p:tav tm="100000">
                                          <p:val>
                                            <p:strVal val="ppt_h"/>
                                          </p:val>
                                        </p:tav>
                                      </p:tavLst>
                                    </p:anim>
                                    <p:set>
                                      <p:cBhvr>
                                        <p:cTn id="92" dur="1" fill="hold">
                                          <p:stCondLst>
                                            <p:cond delay="499"/>
                                          </p:stCondLst>
                                        </p:cTn>
                                        <p:tgtEl>
                                          <p:spTgt spid="34"/>
                                        </p:tgtEl>
                                        <p:attrNameLst>
                                          <p:attrName>style.visibility</p:attrName>
                                        </p:attrNameLst>
                                      </p:cBhvr>
                                      <p:to>
                                        <p:strVal val="hidden"/>
                                      </p:to>
                                    </p:set>
                                  </p:childTnLst>
                                </p:cTn>
                              </p:par>
                            </p:childTnLst>
                          </p:cTn>
                        </p:par>
                        <p:par>
                          <p:cTn id="93" fill="hold">
                            <p:stCondLst>
                              <p:cond delay="500"/>
                            </p:stCondLst>
                            <p:childTnLst>
                              <p:par>
                                <p:cTn id="94" presetID="17" presetClass="entr" presetSubtype="10" fill="hold" nodeType="afterEffect">
                                  <p:stCondLst>
                                    <p:cond delay="0"/>
                                  </p:stCondLst>
                                  <p:childTnLst>
                                    <p:set>
                                      <p:cBhvr>
                                        <p:cTn id="95" dur="1" fill="hold">
                                          <p:stCondLst>
                                            <p:cond delay="0"/>
                                          </p:stCondLst>
                                        </p:cTn>
                                        <p:tgtEl>
                                          <p:spTgt spid="4"/>
                                        </p:tgtEl>
                                        <p:attrNameLst>
                                          <p:attrName>style.visibility</p:attrName>
                                        </p:attrNameLst>
                                      </p:cBhvr>
                                      <p:to>
                                        <p:strVal val="visible"/>
                                      </p:to>
                                    </p:set>
                                    <p:anim calcmode="lin" valueType="num">
                                      <p:cBhvr>
                                        <p:cTn id="96" dur="500" fill="hold"/>
                                        <p:tgtEl>
                                          <p:spTgt spid="4"/>
                                        </p:tgtEl>
                                        <p:attrNameLst>
                                          <p:attrName>ppt_w</p:attrName>
                                        </p:attrNameLst>
                                      </p:cBhvr>
                                      <p:tavLst>
                                        <p:tav tm="0">
                                          <p:val>
                                            <p:fltVal val="0"/>
                                          </p:val>
                                        </p:tav>
                                        <p:tav tm="100000">
                                          <p:val>
                                            <p:strVal val="#ppt_w"/>
                                          </p:val>
                                        </p:tav>
                                      </p:tavLst>
                                    </p:anim>
                                    <p:anim calcmode="lin" valueType="num">
                                      <p:cBhvr>
                                        <p:cTn id="9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yellow and black text&#10;&#10;Description automatically generated">
            <a:extLst>
              <a:ext uri="{FF2B5EF4-FFF2-40B4-BE49-F238E27FC236}">
                <a16:creationId xmlns:a16="http://schemas.microsoft.com/office/drawing/2014/main" id="{44D8F8BD-2AB6-E758-1ECF-4B5C9FE80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 name="Paveikslėlis 3">
            <a:extLst>
              <a:ext uri="{FF2B5EF4-FFF2-40B4-BE49-F238E27FC236}">
                <a16:creationId xmlns:a16="http://schemas.microsoft.com/office/drawing/2014/main" id="{FA330A36-28D4-CBD1-BF52-7EBC4CEAA3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5877" y="2174157"/>
            <a:ext cx="3072251" cy="3300294"/>
          </a:xfrm>
          <a:prstGeom prst="rect">
            <a:avLst/>
          </a:prstGeom>
        </p:spPr>
      </p:pic>
      <p:pic>
        <p:nvPicPr>
          <p:cNvPr id="6" name="Paveikslėlis 5">
            <a:extLst>
              <a:ext uri="{FF2B5EF4-FFF2-40B4-BE49-F238E27FC236}">
                <a16:creationId xmlns:a16="http://schemas.microsoft.com/office/drawing/2014/main" id="{BBF236E4-0286-4F24-1795-CB284A943D6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41198" y="2182948"/>
            <a:ext cx="3084920" cy="3300295"/>
          </a:xfrm>
          <a:prstGeom prst="rect">
            <a:avLst/>
          </a:prstGeom>
        </p:spPr>
      </p:pic>
      <p:pic>
        <p:nvPicPr>
          <p:cNvPr id="8" name="Paveikslėlis 7">
            <a:extLst>
              <a:ext uri="{FF2B5EF4-FFF2-40B4-BE49-F238E27FC236}">
                <a16:creationId xmlns:a16="http://schemas.microsoft.com/office/drawing/2014/main" id="{0C30C66C-67E5-BDB4-70F3-126356020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5877" y="2174156"/>
            <a:ext cx="3072251" cy="3300295"/>
          </a:xfrm>
          <a:prstGeom prst="rect">
            <a:avLst/>
          </a:prstGeom>
        </p:spPr>
      </p:pic>
      <p:pic>
        <p:nvPicPr>
          <p:cNvPr id="10" name="Paveikslėlis 9">
            <a:extLst>
              <a:ext uri="{FF2B5EF4-FFF2-40B4-BE49-F238E27FC236}">
                <a16:creationId xmlns:a16="http://schemas.microsoft.com/office/drawing/2014/main" id="{44E3DE8F-0B39-DF81-5E7D-4F9E5E41DF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47203" y="2182948"/>
            <a:ext cx="3084920" cy="3300295"/>
          </a:xfrm>
          <a:prstGeom prst="rect">
            <a:avLst/>
          </a:prstGeom>
        </p:spPr>
      </p:pic>
      <p:pic>
        <p:nvPicPr>
          <p:cNvPr id="12" name="Paveikslėlis 11">
            <a:extLst>
              <a:ext uri="{FF2B5EF4-FFF2-40B4-BE49-F238E27FC236}">
                <a16:creationId xmlns:a16="http://schemas.microsoft.com/office/drawing/2014/main" id="{F195A5F1-B79F-40F7-4D64-B61306C3D6B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47202" y="2174156"/>
            <a:ext cx="3084919" cy="3293960"/>
          </a:xfrm>
          <a:prstGeom prst="rect">
            <a:avLst/>
          </a:prstGeom>
        </p:spPr>
      </p:pic>
      <p:pic>
        <p:nvPicPr>
          <p:cNvPr id="14" name="Paveikslėlis 13">
            <a:extLst>
              <a:ext uri="{FF2B5EF4-FFF2-40B4-BE49-F238E27FC236}">
                <a16:creationId xmlns:a16="http://schemas.microsoft.com/office/drawing/2014/main" id="{DC13FABE-B857-1561-31C9-DABE2942AE0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841198" y="2174156"/>
            <a:ext cx="3084919" cy="3293960"/>
          </a:xfrm>
          <a:prstGeom prst="rect">
            <a:avLst/>
          </a:prstGeom>
        </p:spPr>
      </p:pic>
    </p:spTree>
    <p:extLst>
      <p:ext uri="{BB962C8B-B14F-4D97-AF65-F5344CB8AC3E}">
        <p14:creationId xmlns:p14="http://schemas.microsoft.com/office/powerpoint/2010/main" val="92399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strVal val="ppt_h"/>
                                          </p:val>
                                        </p:tav>
                                      </p:tavLst>
                                    </p:anim>
                                    <p:set>
                                      <p:cBhvr>
                                        <p:cTn id="8" dur="1" fill="hold">
                                          <p:stCondLst>
                                            <p:cond delay="499"/>
                                          </p:stCondLst>
                                        </p:cTn>
                                        <p:tgtEl>
                                          <p:spTgt spid="8"/>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2"/>
                                        </p:tgtEl>
                                        <p:attrNameLst>
                                          <p:attrName>ppt_w</p:attrName>
                                        </p:attrNameLst>
                                      </p:cBhvr>
                                      <p:tavLst>
                                        <p:tav tm="0">
                                          <p:val>
                                            <p:strVal val="ppt_w"/>
                                          </p:val>
                                        </p:tav>
                                        <p:tav tm="100000">
                                          <p:val>
                                            <p:fltVal val="0"/>
                                          </p:val>
                                        </p:tav>
                                      </p:tavLst>
                                    </p:anim>
                                    <p:anim calcmode="lin" valueType="num">
                                      <p:cBhvr>
                                        <p:cTn id="19" dur="500"/>
                                        <p:tgtEl>
                                          <p:spTgt spid="12"/>
                                        </p:tgtEl>
                                        <p:attrNameLst>
                                          <p:attrName>ppt_h</p:attrName>
                                        </p:attrNameLst>
                                      </p:cBhvr>
                                      <p:tavLst>
                                        <p:tav tm="0">
                                          <p:val>
                                            <p:strVal val="ppt_h"/>
                                          </p:val>
                                        </p:tav>
                                        <p:tav tm="100000">
                                          <p:val>
                                            <p:strVal val="ppt_h"/>
                                          </p:val>
                                        </p:tav>
                                      </p:tavLst>
                                    </p:anim>
                                    <p:set>
                                      <p:cBhvr>
                                        <p:cTn id="20" dur="1" fill="hold">
                                          <p:stCondLst>
                                            <p:cond delay="499"/>
                                          </p:stCondLst>
                                        </p:cTn>
                                        <p:tgtEl>
                                          <p:spTgt spid="12"/>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4"/>
                                        </p:tgtEl>
                                        <p:attrNameLst>
                                          <p:attrName>ppt_w</p:attrName>
                                        </p:attrNameLst>
                                      </p:cBhvr>
                                      <p:tavLst>
                                        <p:tav tm="0">
                                          <p:val>
                                            <p:strVal val="ppt_w"/>
                                          </p:val>
                                        </p:tav>
                                        <p:tav tm="100000">
                                          <p:val>
                                            <p:fltVal val="0"/>
                                          </p:val>
                                        </p:tav>
                                      </p:tavLst>
                                    </p:anim>
                                    <p:anim calcmode="lin" valueType="num">
                                      <p:cBhvr>
                                        <p:cTn id="31" dur="500"/>
                                        <p:tgtEl>
                                          <p:spTgt spid="14"/>
                                        </p:tgtEl>
                                        <p:attrNameLst>
                                          <p:attrName>ppt_h</p:attrName>
                                        </p:attrNameLst>
                                      </p:cBhvr>
                                      <p:tavLst>
                                        <p:tav tm="0">
                                          <p:val>
                                            <p:strVal val="ppt_h"/>
                                          </p:val>
                                        </p:tav>
                                        <p:tav tm="100000">
                                          <p:val>
                                            <p:strVal val="ppt_h"/>
                                          </p:val>
                                        </p:tav>
                                      </p:tavLst>
                                    </p:anim>
                                    <p:set>
                                      <p:cBhvr>
                                        <p:cTn id="32" dur="1" fill="hold">
                                          <p:stCondLst>
                                            <p:cond delay="499"/>
                                          </p:stCondLst>
                                        </p:cTn>
                                        <p:tgtEl>
                                          <p:spTgt spid="14"/>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4"/>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yellow and black text&#10;&#10;Description automatically generated">
            <a:extLst>
              <a:ext uri="{FF2B5EF4-FFF2-40B4-BE49-F238E27FC236}">
                <a16:creationId xmlns:a16="http://schemas.microsoft.com/office/drawing/2014/main" id="{960DBC02-3653-AD64-75DA-150CBD86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 name="Paveikslėlis 3">
            <a:extLst>
              <a:ext uri="{FF2B5EF4-FFF2-40B4-BE49-F238E27FC236}">
                <a16:creationId xmlns:a16="http://schemas.microsoft.com/office/drawing/2014/main" id="{391BE18D-B685-01DA-DC91-ED5043DEFC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77814" y="4717338"/>
            <a:ext cx="9636369" cy="807268"/>
          </a:xfrm>
          <a:prstGeom prst="rect">
            <a:avLst/>
          </a:prstGeom>
        </p:spPr>
      </p:pic>
      <p:pic>
        <p:nvPicPr>
          <p:cNvPr id="6" name="Paveikslėlis 5">
            <a:extLst>
              <a:ext uri="{FF2B5EF4-FFF2-40B4-BE49-F238E27FC236}">
                <a16:creationId xmlns:a16="http://schemas.microsoft.com/office/drawing/2014/main" id="{06023595-9C84-7410-D295-EBC3D52E79F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77815" y="3802512"/>
            <a:ext cx="9636369" cy="807268"/>
          </a:xfrm>
          <a:prstGeom prst="rect">
            <a:avLst/>
          </a:prstGeom>
        </p:spPr>
      </p:pic>
      <p:pic>
        <p:nvPicPr>
          <p:cNvPr id="8" name="Paveikslėlis 7">
            <a:extLst>
              <a:ext uri="{FF2B5EF4-FFF2-40B4-BE49-F238E27FC236}">
                <a16:creationId xmlns:a16="http://schemas.microsoft.com/office/drawing/2014/main" id="{83E086E9-EE8F-9614-6122-9817690A066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77815" y="2897165"/>
            <a:ext cx="9636369" cy="807268"/>
          </a:xfrm>
          <a:prstGeom prst="rect">
            <a:avLst/>
          </a:prstGeom>
        </p:spPr>
      </p:pic>
      <p:pic>
        <p:nvPicPr>
          <p:cNvPr id="10" name="Paveikslėlis 9">
            <a:extLst>
              <a:ext uri="{FF2B5EF4-FFF2-40B4-BE49-F238E27FC236}">
                <a16:creationId xmlns:a16="http://schemas.microsoft.com/office/drawing/2014/main" id="{3916617D-D3CA-97FE-6852-6AD8AE4B0C3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77813" y="3809164"/>
            <a:ext cx="9636369" cy="807268"/>
          </a:xfrm>
          <a:prstGeom prst="rect">
            <a:avLst/>
          </a:prstGeom>
        </p:spPr>
      </p:pic>
      <p:pic>
        <p:nvPicPr>
          <p:cNvPr id="12" name="Paveikslėlis 11">
            <a:extLst>
              <a:ext uri="{FF2B5EF4-FFF2-40B4-BE49-F238E27FC236}">
                <a16:creationId xmlns:a16="http://schemas.microsoft.com/office/drawing/2014/main" id="{65A809E6-131D-4BEA-D8E9-E75BB592D80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77813" y="2903817"/>
            <a:ext cx="9636369" cy="807268"/>
          </a:xfrm>
          <a:prstGeom prst="rect">
            <a:avLst/>
          </a:prstGeom>
        </p:spPr>
      </p:pic>
      <p:pic>
        <p:nvPicPr>
          <p:cNvPr id="14" name="Paveikslėlis 13">
            <a:extLst>
              <a:ext uri="{FF2B5EF4-FFF2-40B4-BE49-F238E27FC236}">
                <a16:creationId xmlns:a16="http://schemas.microsoft.com/office/drawing/2014/main" id="{351B94B3-6AAB-6EB4-E151-CF11FBCBA59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77813" y="4717338"/>
            <a:ext cx="9636369" cy="807268"/>
          </a:xfrm>
          <a:prstGeom prst="rect">
            <a:avLst/>
          </a:prstGeom>
        </p:spPr>
      </p:pic>
    </p:spTree>
    <p:extLst>
      <p:ext uri="{BB962C8B-B14F-4D97-AF65-F5344CB8AC3E}">
        <p14:creationId xmlns:p14="http://schemas.microsoft.com/office/powerpoint/2010/main" val="2154394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strVal val="ppt_h"/>
                                          </p:val>
                                        </p:tav>
                                      </p:tavLst>
                                    </p:anim>
                                    <p:set>
                                      <p:cBhvr>
                                        <p:cTn id="8" dur="1" fill="hold">
                                          <p:stCondLst>
                                            <p:cond delay="499"/>
                                          </p:stCondLst>
                                        </p:cTn>
                                        <p:tgtEl>
                                          <p:spTgt spid="12"/>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0"/>
                                        </p:tgtEl>
                                        <p:attrNameLst>
                                          <p:attrName>ppt_w</p:attrName>
                                        </p:attrNameLst>
                                      </p:cBhvr>
                                      <p:tavLst>
                                        <p:tav tm="0">
                                          <p:val>
                                            <p:strVal val="ppt_w"/>
                                          </p:val>
                                        </p:tav>
                                        <p:tav tm="100000">
                                          <p:val>
                                            <p:fltVal val="0"/>
                                          </p:val>
                                        </p:tav>
                                      </p:tavLst>
                                    </p:anim>
                                    <p:anim calcmode="lin" valueType="num">
                                      <p:cBhvr>
                                        <p:cTn id="19" dur="500"/>
                                        <p:tgtEl>
                                          <p:spTgt spid="10"/>
                                        </p:tgtEl>
                                        <p:attrNameLst>
                                          <p:attrName>ppt_h</p:attrName>
                                        </p:attrNameLst>
                                      </p:cBhvr>
                                      <p:tavLst>
                                        <p:tav tm="0">
                                          <p:val>
                                            <p:strVal val="ppt_h"/>
                                          </p:val>
                                        </p:tav>
                                        <p:tav tm="100000">
                                          <p:val>
                                            <p:strVal val="ppt_h"/>
                                          </p:val>
                                        </p:tav>
                                      </p:tavLst>
                                    </p:anim>
                                    <p:set>
                                      <p:cBhvr>
                                        <p:cTn id="20" dur="1" fill="hold">
                                          <p:stCondLst>
                                            <p:cond delay="499"/>
                                          </p:stCondLst>
                                        </p:cTn>
                                        <p:tgtEl>
                                          <p:spTgt spid="10"/>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4"/>
                                        </p:tgtEl>
                                        <p:attrNameLst>
                                          <p:attrName>ppt_w</p:attrName>
                                        </p:attrNameLst>
                                      </p:cBhvr>
                                      <p:tavLst>
                                        <p:tav tm="0">
                                          <p:val>
                                            <p:strVal val="ppt_w"/>
                                          </p:val>
                                        </p:tav>
                                        <p:tav tm="100000">
                                          <p:val>
                                            <p:fltVal val="0"/>
                                          </p:val>
                                        </p:tav>
                                      </p:tavLst>
                                    </p:anim>
                                    <p:anim calcmode="lin" valueType="num">
                                      <p:cBhvr>
                                        <p:cTn id="31" dur="500"/>
                                        <p:tgtEl>
                                          <p:spTgt spid="14"/>
                                        </p:tgtEl>
                                        <p:attrNameLst>
                                          <p:attrName>ppt_h</p:attrName>
                                        </p:attrNameLst>
                                      </p:cBhvr>
                                      <p:tavLst>
                                        <p:tav tm="0">
                                          <p:val>
                                            <p:strVal val="ppt_h"/>
                                          </p:val>
                                        </p:tav>
                                        <p:tav tm="100000">
                                          <p:val>
                                            <p:strVal val="ppt_h"/>
                                          </p:val>
                                        </p:tav>
                                      </p:tavLst>
                                    </p:anim>
                                    <p:set>
                                      <p:cBhvr>
                                        <p:cTn id="32" dur="1" fill="hold">
                                          <p:stCondLst>
                                            <p:cond delay="499"/>
                                          </p:stCondLst>
                                        </p:cTn>
                                        <p:tgtEl>
                                          <p:spTgt spid="14"/>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4"/>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 shot of a computer&#10;&#10;Description automatically generated">
            <a:extLst>
              <a:ext uri="{FF2B5EF4-FFF2-40B4-BE49-F238E27FC236}">
                <a16:creationId xmlns:a16="http://schemas.microsoft.com/office/drawing/2014/main" id="{771900DE-F43F-BAB9-DA3F-E22F57CA1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 name="Paveikslėlis 2" descr="Paveikslėlis, kuriame yra ekrano kopija, Grafika, apskritimas, diagrama&#10;&#10;Automatiškai sugeneruotas aprašymas">
            <a:extLst>
              <a:ext uri="{FF2B5EF4-FFF2-40B4-BE49-F238E27FC236}">
                <a16:creationId xmlns:a16="http://schemas.microsoft.com/office/drawing/2014/main" id="{4CE96BAB-4A33-CBA0-EDA1-DC892612E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250" y="2573665"/>
            <a:ext cx="3037498" cy="3249998"/>
          </a:xfrm>
          <a:prstGeom prst="rect">
            <a:avLst/>
          </a:prstGeom>
        </p:spPr>
      </p:pic>
      <p:pic>
        <p:nvPicPr>
          <p:cNvPr id="4" name="Paveikslėlis 3" descr="Paveikslėlis, kuriame yra ekrano kopija, tekstas, Stačiakampis, dizainas&#10;&#10;Automatiškai sugeneruotas aprašymas">
            <a:extLst>
              <a:ext uri="{FF2B5EF4-FFF2-40B4-BE49-F238E27FC236}">
                <a16:creationId xmlns:a16="http://schemas.microsoft.com/office/drawing/2014/main" id="{77CA89B2-B794-E79B-55D7-DC3506B87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9601" y="2573665"/>
            <a:ext cx="3027565" cy="3249998"/>
          </a:xfrm>
          <a:prstGeom prst="rect">
            <a:avLst/>
          </a:prstGeom>
        </p:spPr>
      </p:pic>
      <p:pic>
        <p:nvPicPr>
          <p:cNvPr id="5" name="Paveikslėlis 4" descr="Paveikslėlis, kuriame yra ekrano kopija, apskritimas, Grafika, dizainas&#10;&#10;Automatiškai sugeneruotas aprašymas">
            <a:extLst>
              <a:ext uri="{FF2B5EF4-FFF2-40B4-BE49-F238E27FC236}">
                <a16:creationId xmlns:a16="http://schemas.microsoft.com/office/drawing/2014/main" id="{DDA86D64-7D2F-7ED4-CC0D-784C99F02F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4833" y="2573665"/>
            <a:ext cx="3039600" cy="3237296"/>
          </a:xfrm>
          <a:prstGeom prst="rect">
            <a:avLst/>
          </a:prstGeom>
        </p:spPr>
      </p:pic>
      <p:pic>
        <p:nvPicPr>
          <p:cNvPr id="6" name="Paveikslėlis 5" descr="Paveikslėlis, kuriame yra ekrano kopija, dizainas, Stačiakampis, tekstas&#10;&#10;Automatiškai sugeneruotas aprašymas">
            <a:extLst>
              <a:ext uri="{FF2B5EF4-FFF2-40B4-BE49-F238E27FC236}">
                <a16:creationId xmlns:a16="http://schemas.microsoft.com/office/drawing/2014/main" id="{25E2BDD4-05E3-2ADD-EE2D-4CB133E074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2099" y="2573665"/>
            <a:ext cx="3024998" cy="3249998"/>
          </a:xfrm>
          <a:prstGeom prst="rect">
            <a:avLst/>
          </a:prstGeom>
        </p:spPr>
      </p:pic>
      <p:pic>
        <p:nvPicPr>
          <p:cNvPr id="8" name="Paveikslėlis 7" descr="Paveikslėlis, kuriame yra ekrano kopija, apskritimas, Grafika, dizainas&#10;&#10;Automatiškai sugeneruotas aprašymas">
            <a:extLst>
              <a:ext uri="{FF2B5EF4-FFF2-40B4-BE49-F238E27FC236}">
                <a16:creationId xmlns:a16="http://schemas.microsoft.com/office/drawing/2014/main" id="{C447AA05-1F7E-BB56-66F7-4CBEA81D86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7250" y="2573665"/>
            <a:ext cx="3037498" cy="3249998"/>
          </a:xfrm>
          <a:prstGeom prst="rect">
            <a:avLst/>
          </a:prstGeom>
        </p:spPr>
      </p:pic>
      <p:pic>
        <p:nvPicPr>
          <p:cNvPr id="10" name="Paveikslėlis 9" descr="Paveikslėlis, kuriame yra ekrano kopija, apskritimas, dizainas, Grafika&#10;&#10;Automatiškai sugeneruotas aprašymas">
            <a:extLst>
              <a:ext uri="{FF2B5EF4-FFF2-40B4-BE49-F238E27FC236}">
                <a16:creationId xmlns:a16="http://schemas.microsoft.com/office/drawing/2014/main" id="{D13DA79E-33B4-89C3-5E22-B6F891FCDF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4901" y="2560963"/>
            <a:ext cx="3037498" cy="3249998"/>
          </a:xfrm>
          <a:prstGeom prst="rect">
            <a:avLst/>
          </a:prstGeom>
        </p:spPr>
      </p:pic>
    </p:spTree>
    <p:extLst>
      <p:ext uri="{BB962C8B-B14F-4D97-AF65-F5344CB8AC3E}">
        <p14:creationId xmlns:p14="http://schemas.microsoft.com/office/powerpoint/2010/main" val="1303595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strVal val="ppt_h"/>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8"/>
                                        </p:tgtEl>
                                        <p:attrNameLst>
                                          <p:attrName>ppt_w</p:attrName>
                                        </p:attrNameLst>
                                      </p:cBhvr>
                                      <p:tavLst>
                                        <p:tav tm="0">
                                          <p:val>
                                            <p:strVal val="ppt_w"/>
                                          </p:val>
                                        </p:tav>
                                        <p:tav tm="100000">
                                          <p:val>
                                            <p:fltVal val="0"/>
                                          </p:val>
                                        </p:tav>
                                      </p:tavLst>
                                    </p:anim>
                                    <p:anim calcmode="lin" valueType="num">
                                      <p:cBhvr>
                                        <p:cTn id="19" dur="500"/>
                                        <p:tgtEl>
                                          <p:spTgt spid="8"/>
                                        </p:tgtEl>
                                        <p:attrNameLst>
                                          <p:attrName>ppt_h</p:attrName>
                                        </p:attrNameLst>
                                      </p:cBhvr>
                                      <p:tavLst>
                                        <p:tav tm="0">
                                          <p:val>
                                            <p:strVal val="ppt_h"/>
                                          </p:val>
                                        </p:tav>
                                        <p:tav tm="100000">
                                          <p:val>
                                            <p:strVal val="ppt_h"/>
                                          </p:val>
                                        </p:tav>
                                      </p:tavLst>
                                    </p:anim>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0"/>
                                        </p:tgtEl>
                                        <p:attrNameLst>
                                          <p:attrName>ppt_w</p:attrName>
                                        </p:attrNameLst>
                                      </p:cBhvr>
                                      <p:tavLst>
                                        <p:tav tm="0">
                                          <p:val>
                                            <p:strVal val="ppt_w"/>
                                          </p:val>
                                        </p:tav>
                                        <p:tav tm="100000">
                                          <p:val>
                                            <p:fltVal val="0"/>
                                          </p:val>
                                        </p:tav>
                                      </p:tavLst>
                                    </p:anim>
                                    <p:anim calcmode="lin" valueType="num">
                                      <p:cBhvr>
                                        <p:cTn id="31" dur="500"/>
                                        <p:tgtEl>
                                          <p:spTgt spid="10"/>
                                        </p:tgtEl>
                                        <p:attrNameLst>
                                          <p:attrName>ppt_h</p:attrName>
                                        </p:attrNameLst>
                                      </p:cBhvr>
                                      <p:tavLst>
                                        <p:tav tm="0">
                                          <p:val>
                                            <p:strVal val="ppt_h"/>
                                          </p:val>
                                        </p:tav>
                                        <p:tav tm="100000">
                                          <p:val>
                                            <p:strVal val="ppt_h"/>
                                          </p:val>
                                        </p:tav>
                                      </p:tavLst>
                                    </p:anim>
                                    <p:set>
                                      <p:cBhvr>
                                        <p:cTn id="32" dur="1" fill="hold">
                                          <p:stCondLst>
                                            <p:cond delay="499"/>
                                          </p:stCondLst>
                                        </p:cTn>
                                        <p:tgtEl>
                                          <p:spTgt spid="10"/>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0"/>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a:extLst>
              <a:ext uri="{FF2B5EF4-FFF2-40B4-BE49-F238E27FC236}">
                <a16:creationId xmlns:a16="http://schemas.microsoft.com/office/drawing/2014/main" id="{61D0696F-B1A0-7089-14A0-6F66C8311955}"/>
              </a:ext>
            </a:extLst>
          </p:cNvPr>
          <p:cNvSpPr/>
          <p:nvPr/>
        </p:nvSpPr>
        <p:spPr>
          <a:xfrm>
            <a:off x="-83890" y="0"/>
            <a:ext cx="12291855" cy="122479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apranga, animacija&#10;&#10;Automatiškai sugeneruotas aprašymas">
            <a:extLst>
              <a:ext uri="{FF2B5EF4-FFF2-40B4-BE49-F238E27FC236}">
                <a16:creationId xmlns:a16="http://schemas.microsoft.com/office/drawing/2014/main" id="{A310ACD3-26B7-74BE-4858-8BB6936CE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3" y="200746"/>
            <a:ext cx="12207965" cy="6866980"/>
          </a:xfrm>
          <a:prstGeom prst="rect">
            <a:avLst/>
          </a:prstGeom>
        </p:spPr>
      </p:pic>
      <p:sp>
        <p:nvSpPr>
          <p:cNvPr id="4" name="TextBox 3">
            <a:extLst>
              <a:ext uri="{FF2B5EF4-FFF2-40B4-BE49-F238E27FC236}">
                <a16:creationId xmlns:a16="http://schemas.microsoft.com/office/drawing/2014/main" id="{E8F76226-B423-DACD-3652-AEA445B4569A}"/>
              </a:ext>
            </a:extLst>
          </p:cNvPr>
          <p:cNvSpPr txBox="1"/>
          <p:nvPr/>
        </p:nvSpPr>
        <p:spPr>
          <a:xfrm>
            <a:off x="3048338" y="256802"/>
            <a:ext cx="6095324" cy="923330"/>
          </a:xfrm>
          <a:prstGeom prst="rect">
            <a:avLst/>
          </a:prstGeom>
          <a:noFill/>
        </p:spPr>
        <p:txBody>
          <a:bodyPr wrap="square">
            <a:spAutoFit/>
          </a:bodyPr>
          <a:lstStyle/>
          <a:p>
            <a:pPr algn="ctr"/>
            <a:r>
              <a:rPr lang="lt-LT" sz="5400" b="1" i="0" dirty="0">
                <a:solidFill>
                  <a:srgbClr val="050505"/>
                </a:solidFill>
                <a:effectLst/>
                <a:latin typeface="+mj-lt"/>
              </a:rPr>
              <a:t>Gratulacje!</a:t>
            </a:r>
          </a:p>
        </p:txBody>
      </p:sp>
      <p:sp>
        <p:nvSpPr>
          <p:cNvPr id="6" name="Turinio vietos rezervavimo ženklas 2">
            <a:extLst>
              <a:ext uri="{FF2B5EF4-FFF2-40B4-BE49-F238E27FC236}">
                <a16:creationId xmlns:a16="http://schemas.microsoft.com/office/drawing/2014/main" id="{9022C961-CC22-1AAE-804A-6706F0679BF6}"/>
              </a:ext>
            </a:extLst>
          </p:cNvPr>
          <p:cNvSpPr>
            <a:spLocks noGrp="1"/>
          </p:cNvSpPr>
          <p:nvPr>
            <p:ph idx="1"/>
          </p:nvPr>
        </p:nvSpPr>
        <p:spPr>
          <a:xfrm>
            <a:off x="377155" y="1180132"/>
            <a:ext cx="11437690" cy="1114880"/>
          </a:xfrm>
        </p:spPr>
        <p:txBody>
          <a:bodyPr>
            <a:normAutofit/>
          </a:bodyPr>
          <a:lstStyle/>
          <a:p>
            <a:pPr marL="0" indent="0" algn="ctr">
              <a:buNone/>
            </a:pPr>
            <a:r>
              <a:rPr lang="pl-PL" sz="2000" dirty="0"/>
              <a:t>Posiadasz teraz wiedzę na temat potencjalnych zagrożeń związanych z awarią jądrową lub radiologiczną, możliwych skutków tych awarii dla zdrowia i życia, mienia i środowiska osób znajdujących się w strefie zagrożenia oraz niezbędnych działań, które należy podjąć w razie awarii.</a:t>
            </a:r>
            <a:endParaRPr lang="lt-LT" sz="2000" dirty="0"/>
          </a:p>
        </p:txBody>
      </p:sp>
    </p:spTree>
    <p:extLst>
      <p:ext uri="{BB962C8B-B14F-4D97-AF65-F5344CB8AC3E}">
        <p14:creationId xmlns:p14="http://schemas.microsoft.com/office/powerpoint/2010/main" val="2830883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b="1" dirty="0"/>
              <a:t>Pierwsze kroki</a:t>
            </a:r>
            <a:r>
              <a:rPr lang="lt-LT" sz="2400" b="1" dirty="0"/>
              <a:t>: </a:t>
            </a:r>
          </a:p>
          <a:p>
            <a:pPr marL="0" indent="0">
              <a:buNone/>
            </a:pPr>
            <a:r>
              <a:rPr lang="pl-PL" sz="2400" dirty="0"/>
              <a:t>Zaleca się trzymanie się jak najdalej od zewnętrznych ścian budynku lub zejście do piwnicy. Materiały promieniotwórcze osadzają się na zewnątrz budynków, więc najbezpieczniej jest pozostać jak najdalej wewnątrz budynku i jak najdalej od ścian zewnętrznych i dachu.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C73D8068-D7A6-BC35-80DC-860174AF71BE}"/>
              </a:ext>
            </a:extLst>
          </p:cNvPr>
          <p:cNvSpPr>
            <a:spLocks noGrp="1"/>
          </p:cNvSpPr>
          <p:nvPr>
            <p:ph type="title"/>
          </p:nvPr>
        </p:nvSpPr>
        <p:spPr>
          <a:xfrm>
            <a:off x="761801" y="192948"/>
            <a:ext cx="10591999" cy="1333848"/>
          </a:xfrm>
        </p:spPr>
        <p:txBody>
          <a:bodyPr>
            <a:normAutofit/>
          </a:bodyPr>
          <a:lstStyle/>
          <a:p>
            <a:pPr algn="ctr"/>
            <a:r>
              <a:rPr lang="pl-PL" b="1" dirty="0"/>
              <a:t>Działania ochronne dla społeczeństwa w przypadku awarii jądrowej</a:t>
            </a:r>
            <a:endParaRPr lang="lt-LT" sz="4000" dirty="0"/>
          </a:p>
        </p:txBody>
      </p:sp>
    </p:spTree>
    <p:extLst>
      <p:ext uri="{BB962C8B-B14F-4D97-AF65-F5344CB8AC3E}">
        <p14:creationId xmlns:p14="http://schemas.microsoft.com/office/powerpoint/2010/main" val="1102079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b="1" dirty="0"/>
              <a:t>Pierwsze kroki</a:t>
            </a:r>
            <a:r>
              <a:rPr lang="lt-LT" sz="2400" b="1" dirty="0"/>
              <a:t>: </a:t>
            </a:r>
          </a:p>
          <a:p>
            <a:pPr marL="0" indent="0" algn="l" rtl="0" fontAlgn="base">
              <a:buNone/>
            </a:pPr>
            <a:r>
              <a:rPr lang="pl-PL" sz="2400" dirty="0"/>
              <a:t>Zwierzęta również powinny zostać zabrane do domu. </a:t>
            </a:r>
            <a:r>
              <a:rPr lang="en-US" sz="2400" dirty="0"/>
              <a:t>​</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5BB3C37F-38D0-F2CE-3E42-B594FB85B3EA}"/>
              </a:ext>
            </a:extLst>
          </p:cNvPr>
          <p:cNvSpPr>
            <a:spLocks noGrp="1"/>
          </p:cNvSpPr>
          <p:nvPr>
            <p:ph type="title"/>
          </p:nvPr>
        </p:nvSpPr>
        <p:spPr>
          <a:xfrm>
            <a:off x="761801" y="192948"/>
            <a:ext cx="10591999" cy="1333848"/>
          </a:xfrm>
        </p:spPr>
        <p:txBody>
          <a:bodyPr>
            <a:normAutofit/>
          </a:bodyPr>
          <a:lstStyle/>
          <a:p>
            <a:pPr algn="ctr"/>
            <a:r>
              <a:rPr lang="pl-PL" b="1" dirty="0"/>
              <a:t>Działania ochronne dla społeczeństwa w przypadku awarii jądrowej</a:t>
            </a:r>
            <a:endParaRPr lang="lt-LT" sz="4000" dirty="0"/>
          </a:p>
        </p:txBody>
      </p:sp>
    </p:spTree>
    <p:extLst>
      <p:ext uri="{BB962C8B-B14F-4D97-AF65-F5344CB8AC3E}">
        <p14:creationId xmlns:p14="http://schemas.microsoft.com/office/powerpoint/2010/main" val="1376469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251733" y="2249766"/>
            <a:ext cx="5308876" cy="4070303"/>
          </a:xfrm>
        </p:spPr>
        <p:txBody>
          <a:bodyPr anchor="ctr">
            <a:normAutofit/>
          </a:bodyPr>
          <a:lstStyle/>
          <a:p>
            <a:pPr marL="0" indent="0">
              <a:buNone/>
            </a:pPr>
            <a:r>
              <a:rPr lang="pl-PL" sz="2400" b="1" dirty="0"/>
              <a:t>Pierwsze kroki: </a:t>
            </a:r>
          </a:p>
          <a:p>
            <a:pPr marL="0" indent="0" algn="l" rtl="0" fontAlgn="base">
              <a:buNone/>
            </a:pPr>
            <a:r>
              <a:rPr lang="pl-PL" sz="2200" dirty="0"/>
              <a:t>Szczególnie ważne jest pozostać w budynku do czasu uzyskania dalszych informacji, które należy śledzić w radiu i telewizji. </a:t>
            </a:r>
            <a:r>
              <a:rPr lang="en-US" sz="2200" dirty="0"/>
              <a:t>​</a:t>
            </a:r>
          </a:p>
          <a:p>
            <a:pPr marL="0" indent="0" algn="l" rtl="0" fontAlgn="base">
              <a:buNone/>
            </a:pPr>
            <a:r>
              <a:rPr lang="pl-PL" sz="2200" dirty="0"/>
              <a:t>W celu ochrony mieszkańców na wypadek awarii nuklearnej lub radiologicznej instytucje państwowe mogą zalecić podjęcie innych środków ochronnych dla mieszkańców.</a:t>
            </a:r>
            <a:endParaRPr lang="en-US" sz="22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Title 1">
            <a:extLst>
              <a:ext uri="{FF2B5EF4-FFF2-40B4-BE49-F238E27FC236}">
                <a16:creationId xmlns:a16="http://schemas.microsoft.com/office/drawing/2014/main" id="{485B7C6F-B235-E2C2-3DEC-B7731A888B45}"/>
              </a:ext>
            </a:extLst>
          </p:cNvPr>
          <p:cNvSpPr>
            <a:spLocks noGrp="1"/>
          </p:cNvSpPr>
          <p:nvPr>
            <p:ph type="title"/>
          </p:nvPr>
        </p:nvSpPr>
        <p:spPr>
          <a:xfrm>
            <a:off x="761801" y="192948"/>
            <a:ext cx="10591999" cy="1333848"/>
          </a:xfrm>
        </p:spPr>
        <p:txBody>
          <a:bodyPr>
            <a:normAutofit/>
          </a:bodyPr>
          <a:lstStyle/>
          <a:p>
            <a:pPr algn="ctr"/>
            <a:r>
              <a:rPr lang="pl-PL" b="1" dirty="0"/>
              <a:t>Działania ochronne dla społeczeństwa w przypadku awarii jądrowej</a:t>
            </a:r>
            <a:endParaRPr lang="lt-LT" sz="4000" dirty="0"/>
          </a:p>
        </p:txBody>
      </p:sp>
    </p:spTree>
    <p:extLst>
      <p:ext uri="{BB962C8B-B14F-4D97-AF65-F5344CB8AC3E}">
        <p14:creationId xmlns:p14="http://schemas.microsoft.com/office/powerpoint/2010/main" val="2312503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147582"/>
            <a:ext cx="5048060" cy="4286774"/>
          </a:xfrm>
        </p:spPr>
        <p:txBody>
          <a:bodyPr anchor="ctr">
            <a:normAutofit/>
          </a:bodyPr>
          <a:lstStyle/>
          <a:p>
            <a:pPr marL="0" indent="0">
              <a:buNone/>
            </a:pPr>
            <a:r>
              <a:rPr lang="pl-PL" sz="2400" dirty="0"/>
              <a:t>Rozróżnijmy dwa główne działania ochronne dla ludności w przypadku awarii jądrowej. Są to pilne i natychmiastowe działania.</a:t>
            </a:r>
            <a:endParaRPr lang="lt-LT" sz="2400" dirty="0"/>
          </a:p>
          <a:p>
            <a:pPr marL="0" indent="0">
              <a:buNone/>
            </a:pPr>
            <a:r>
              <a:rPr lang="pl-PL" sz="2400" b="1" dirty="0"/>
              <a:t>Natychmiastowe działania ochronne </a:t>
            </a:r>
            <a:r>
              <a:rPr lang="pl-PL" sz="2400" dirty="0"/>
              <a:t>to działania ochronne podejmowane w ciągu kilku godzin lub jednej doby po wystąpieniu zagrożenia jądrowego lub promieniotwórczego.</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3C2C7592-C4D9-0666-6068-653ADCC3413F}"/>
              </a:ext>
            </a:extLst>
          </p:cNvPr>
          <p:cNvSpPr>
            <a:spLocks noGrp="1"/>
          </p:cNvSpPr>
          <p:nvPr>
            <p:ph type="title"/>
          </p:nvPr>
        </p:nvSpPr>
        <p:spPr>
          <a:xfrm>
            <a:off x="761801" y="192948"/>
            <a:ext cx="10591999" cy="1333848"/>
          </a:xfrm>
        </p:spPr>
        <p:txBody>
          <a:bodyPr>
            <a:normAutofit/>
          </a:bodyPr>
          <a:lstStyle/>
          <a:p>
            <a:pPr algn="ctr"/>
            <a:r>
              <a:rPr lang="pl-PL" b="1" dirty="0"/>
              <a:t>Działania ochronne dla</a:t>
            </a:r>
            <a:r>
              <a:rPr lang="en-GB" b="1" dirty="0"/>
              <a:t> </a:t>
            </a:r>
            <a:r>
              <a:rPr lang="pl-PL" b="1" dirty="0"/>
              <a:t>społeczeństwa w przypadku awarii jądrowej</a:t>
            </a:r>
            <a:r>
              <a:rPr lang="lt-LT" b="1" dirty="0"/>
              <a:t> (I)</a:t>
            </a:r>
            <a:endParaRPr lang="lt-LT" sz="4000" dirty="0"/>
          </a:p>
        </p:txBody>
      </p:sp>
    </p:spTree>
    <p:extLst>
      <p:ext uri="{BB962C8B-B14F-4D97-AF65-F5344CB8AC3E}">
        <p14:creationId xmlns:p14="http://schemas.microsoft.com/office/powerpoint/2010/main" val="1056044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3200" b="1" dirty="0"/>
              <a:t>Działania te obejmują:</a:t>
            </a:r>
          </a:p>
          <a:p>
            <a:pPr marL="0" indent="0">
              <a:buNone/>
            </a:pPr>
            <a:r>
              <a:rPr lang="pl-PL" b="1" dirty="0"/>
              <a:t>Schronienie ludzi – </a:t>
            </a:r>
            <a:r>
              <a:rPr lang="pl-PL" dirty="0"/>
              <a:t>oznacza wejście do szczelnego budynku z nienaruszonymi ścianami i oknami. Może to być dom mieszkalny, szkoła, biuro.</a:t>
            </a:r>
            <a:endParaRPr lang="lt-LT"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C302B554-2553-14C1-C1FA-DB244909DC58}"/>
              </a:ext>
            </a:extLst>
          </p:cNvPr>
          <p:cNvSpPr>
            <a:spLocks noGrp="1"/>
          </p:cNvSpPr>
          <p:nvPr>
            <p:ph type="title"/>
          </p:nvPr>
        </p:nvSpPr>
        <p:spPr>
          <a:xfrm>
            <a:off x="761801" y="192948"/>
            <a:ext cx="10591999" cy="1333848"/>
          </a:xfrm>
        </p:spPr>
        <p:txBody>
          <a:bodyPr>
            <a:normAutofit/>
          </a:bodyPr>
          <a:lstStyle/>
          <a:p>
            <a:pPr algn="ctr"/>
            <a:r>
              <a:rPr lang="pl-PL" sz="4000" b="1" dirty="0"/>
              <a:t>Natychmiastowe działania ochronne</a:t>
            </a:r>
            <a:endParaRPr lang="lt-LT" sz="4000" dirty="0"/>
          </a:p>
        </p:txBody>
      </p:sp>
    </p:spTree>
    <p:extLst>
      <p:ext uri="{BB962C8B-B14F-4D97-AF65-F5344CB8AC3E}">
        <p14:creationId xmlns:p14="http://schemas.microsoft.com/office/powerpoint/2010/main" val="1145462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b="1" dirty="0"/>
              <a:t>Ewakuacja </a:t>
            </a:r>
            <a:r>
              <a:rPr lang="pl-PL" sz="2400" dirty="0"/>
              <a:t>to natychmiastowe wyprowadzenie ludności z niebezpiecznego obszaru z zapewnieniem tymczasowego schronienia.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Title 1">
            <a:extLst>
              <a:ext uri="{FF2B5EF4-FFF2-40B4-BE49-F238E27FC236}">
                <a16:creationId xmlns:a16="http://schemas.microsoft.com/office/drawing/2014/main" id="{E3F66CE4-1560-508B-F4D0-E7AA56A36401}"/>
              </a:ext>
            </a:extLst>
          </p:cNvPr>
          <p:cNvSpPr>
            <a:spLocks noGrp="1"/>
          </p:cNvSpPr>
          <p:nvPr>
            <p:ph type="title"/>
          </p:nvPr>
        </p:nvSpPr>
        <p:spPr>
          <a:xfrm>
            <a:off x="761801" y="192948"/>
            <a:ext cx="10591999" cy="1333848"/>
          </a:xfrm>
        </p:spPr>
        <p:txBody>
          <a:bodyPr>
            <a:normAutofit/>
          </a:bodyPr>
          <a:lstStyle/>
          <a:p>
            <a:pPr algn="ctr"/>
            <a:r>
              <a:rPr lang="pl-PL" sz="4000" b="1" dirty="0"/>
              <a:t>Natychmiastowe działania ochronne</a:t>
            </a:r>
            <a:endParaRPr lang="lt-LT" sz="4000" dirty="0"/>
          </a:p>
        </p:txBody>
      </p:sp>
    </p:spTree>
    <p:extLst>
      <p:ext uri="{BB962C8B-B14F-4D97-AF65-F5344CB8AC3E}">
        <p14:creationId xmlns:p14="http://schemas.microsoft.com/office/powerpoint/2010/main" val="1688032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b="1" dirty="0"/>
              <a:t>Zablokowanie tarczycy jodem – </a:t>
            </a:r>
            <a:r>
              <a:rPr lang="pl-PL" sz="2400" dirty="0"/>
              <a:t>należy przyjmować przepisaną dawkę tabletek jodku potasu</a:t>
            </a:r>
            <a:r>
              <a:rPr lang="lt-LT" sz="2400" dirty="0"/>
              <a:t>.</a:t>
            </a:r>
            <a:r>
              <a:rPr lang="pl-PL" sz="2400" dirty="0"/>
              <a:t>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Title 1">
            <a:extLst>
              <a:ext uri="{FF2B5EF4-FFF2-40B4-BE49-F238E27FC236}">
                <a16:creationId xmlns:a16="http://schemas.microsoft.com/office/drawing/2014/main" id="{7D1FD4EE-2160-FC00-BEA1-DDCE453C9C2B}"/>
              </a:ext>
            </a:extLst>
          </p:cNvPr>
          <p:cNvSpPr>
            <a:spLocks noGrp="1"/>
          </p:cNvSpPr>
          <p:nvPr>
            <p:ph type="title"/>
          </p:nvPr>
        </p:nvSpPr>
        <p:spPr>
          <a:xfrm>
            <a:off x="761801" y="192948"/>
            <a:ext cx="10591999" cy="1333848"/>
          </a:xfrm>
        </p:spPr>
        <p:txBody>
          <a:bodyPr>
            <a:normAutofit/>
          </a:bodyPr>
          <a:lstStyle/>
          <a:p>
            <a:pPr algn="ctr"/>
            <a:r>
              <a:rPr lang="pl-PL" sz="4000" b="1" dirty="0"/>
              <a:t>Natychmiastowe działania ochronne</a:t>
            </a:r>
            <a:endParaRPr lang="lt-LT" sz="4000" dirty="0"/>
          </a:p>
        </p:txBody>
      </p:sp>
    </p:spTree>
    <p:extLst>
      <p:ext uri="{BB962C8B-B14F-4D97-AF65-F5344CB8AC3E}">
        <p14:creationId xmlns:p14="http://schemas.microsoft.com/office/powerpoint/2010/main" val="2661659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258187" y="2249766"/>
            <a:ext cx="5268286" cy="4070303"/>
          </a:xfrm>
        </p:spPr>
        <p:txBody>
          <a:bodyPr anchor="ctr">
            <a:normAutofit/>
          </a:bodyPr>
          <a:lstStyle/>
          <a:p>
            <a:pPr marL="0" indent="0">
              <a:buNone/>
            </a:pPr>
            <a:r>
              <a:rPr lang="pl-PL" sz="2400" b="1" dirty="0"/>
              <a:t>Dekontaminacja </a:t>
            </a:r>
            <a:r>
              <a:rPr lang="pl-PL" sz="2400" dirty="0"/>
              <a:t>– usunięcie materiału radioaktywnego ze skóry i rzeczy osobistych, ograniczenie spożycia żywności i wody pitnej skażonej substancjami radioaktywnymi – ludzie nie powinni spożywać niektórych pokarmów ani pić wody ze studni i innych źródeł wody, które mogły ulec skażeniu.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1399048" y="1986304"/>
            <a:ext cx="4015245" cy="225946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dirty="0"/>
              <a:t>v</a:t>
            </a:r>
          </a:p>
        </p:txBody>
      </p:sp>
      <p:sp>
        <p:nvSpPr>
          <p:cNvPr id="4" name="Stačiakampis 3">
            <a:extLst>
              <a:ext uri="{FF2B5EF4-FFF2-40B4-BE49-F238E27FC236}">
                <a16:creationId xmlns:a16="http://schemas.microsoft.com/office/drawing/2014/main" id="{7DBEC17B-C496-1045-0658-5170F9F224B1}"/>
              </a:ext>
            </a:extLst>
          </p:cNvPr>
          <p:cNvSpPr/>
          <p:nvPr/>
        </p:nvSpPr>
        <p:spPr>
          <a:xfrm>
            <a:off x="1399049" y="4245769"/>
            <a:ext cx="4015245" cy="225946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8" name="Title 1">
            <a:extLst>
              <a:ext uri="{FF2B5EF4-FFF2-40B4-BE49-F238E27FC236}">
                <a16:creationId xmlns:a16="http://schemas.microsoft.com/office/drawing/2014/main" id="{8B2FF9CE-C941-43F1-41F2-13A4121C13BF}"/>
              </a:ext>
            </a:extLst>
          </p:cNvPr>
          <p:cNvSpPr>
            <a:spLocks noGrp="1"/>
          </p:cNvSpPr>
          <p:nvPr>
            <p:ph type="title"/>
          </p:nvPr>
        </p:nvSpPr>
        <p:spPr>
          <a:xfrm>
            <a:off x="761801" y="192948"/>
            <a:ext cx="10591999" cy="1333848"/>
          </a:xfrm>
        </p:spPr>
        <p:txBody>
          <a:bodyPr>
            <a:normAutofit/>
          </a:bodyPr>
          <a:lstStyle/>
          <a:p>
            <a:pPr algn="ctr"/>
            <a:r>
              <a:rPr lang="pl-PL" sz="4000" b="1" dirty="0"/>
              <a:t>Natychmiastowe działania ochronne</a:t>
            </a:r>
            <a:endParaRPr lang="lt-LT" sz="4000" dirty="0"/>
          </a:p>
        </p:txBody>
      </p:sp>
    </p:spTree>
    <p:extLst>
      <p:ext uri="{BB962C8B-B14F-4D97-AF65-F5344CB8AC3E}">
        <p14:creationId xmlns:p14="http://schemas.microsoft.com/office/powerpoint/2010/main" val="2797632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b="1" dirty="0"/>
              <a:t>Wczesne działania zapobiegawcze </a:t>
            </a:r>
            <a:r>
              <a:rPr lang="pl-PL" sz="2400" dirty="0"/>
              <a:t>– działania zapobiegawcze podejmowane w przypadku zagrożenia jądrowego lub promieniotwórczego w ciągu kilku dni lub tygodni i tak długo, jak długo są one skuteczne.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Title 1">
            <a:extLst>
              <a:ext uri="{FF2B5EF4-FFF2-40B4-BE49-F238E27FC236}">
                <a16:creationId xmlns:a16="http://schemas.microsoft.com/office/drawing/2014/main" id="{4280100E-AB98-F130-B7DC-A5ED9DC77488}"/>
              </a:ext>
            </a:extLst>
          </p:cNvPr>
          <p:cNvSpPr>
            <a:spLocks noGrp="1"/>
          </p:cNvSpPr>
          <p:nvPr>
            <p:ph type="title"/>
          </p:nvPr>
        </p:nvSpPr>
        <p:spPr>
          <a:xfrm>
            <a:off x="761801" y="192948"/>
            <a:ext cx="10591999" cy="1333848"/>
          </a:xfrm>
        </p:spPr>
        <p:txBody>
          <a:bodyPr>
            <a:normAutofit/>
          </a:bodyPr>
          <a:lstStyle/>
          <a:p>
            <a:pPr algn="ctr"/>
            <a:r>
              <a:rPr lang="pl-PL" b="1" dirty="0"/>
              <a:t>Działania ochronne dla społeczeństwa w przypadku awarii jądrowej</a:t>
            </a:r>
            <a:r>
              <a:rPr lang="lt-LT" b="1" dirty="0"/>
              <a:t> (II)</a:t>
            </a:r>
            <a:endParaRPr lang="lt-LT" sz="4000" dirty="0"/>
          </a:p>
        </p:txBody>
      </p:sp>
    </p:spTree>
    <p:extLst>
      <p:ext uri="{BB962C8B-B14F-4D97-AF65-F5344CB8AC3E}">
        <p14:creationId xmlns:p14="http://schemas.microsoft.com/office/powerpoint/2010/main" val="1241888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sz="4000" b="1" dirty="0">
                <a:latin typeface="Switzer" pitchFamily="50" charset="-70"/>
              </a:rPr>
              <a:t>Wypadki jądrowe lub promieniotwórcze</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b="1" dirty="0">
                <a:latin typeface="Switzer" pitchFamily="50" charset="-70"/>
              </a:rPr>
              <a:t>Wypadek jądrowy </a:t>
            </a:r>
            <a:r>
              <a:rPr lang="pl-PL" sz="2400" dirty="0">
                <a:latin typeface="Switzer" pitchFamily="50" charset="-70"/>
              </a:rPr>
              <a:t>to każdy wypadek w elektrowni jądrowej, który może spowodować uwolnienie materiału promieniotwórczego do środowiska i wywołać szkodliwe skutki dla ludzi i środowiska. </a:t>
            </a:r>
            <a:endParaRPr lang="lt-LT" sz="2400" dirty="0">
              <a:latin typeface="Switzer" pitchFamily="50" charset="-70"/>
            </a:endParaRP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511842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3200" b="1" dirty="0"/>
              <a:t>Działania te obejmują:</a:t>
            </a:r>
          </a:p>
          <a:p>
            <a:pPr marL="0" indent="0">
              <a:buNone/>
            </a:pPr>
            <a:endParaRPr lang="lt-LT" sz="3200" b="1" dirty="0"/>
          </a:p>
          <a:p>
            <a:pPr marL="0" indent="0">
              <a:buNone/>
            </a:pPr>
            <a:r>
              <a:rPr lang="pl-PL" sz="2400" b="1" dirty="0"/>
              <a:t>Relokacja ludności </a:t>
            </a:r>
            <a:r>
              <a:rPr kumimoji="0" lang="pl-PL" sz="2400" b="0" i="0" u="none" strike="noStrike" kern="1200" cap="none" spc="0" normalizeH="0" baseline="0" noProof="0" dirty="0">
                <a:ln>
                  <a:noFill/>
                </a:ln>
                <a:solidFill>
                  <a:prstClr val="black"/>
                </a:solidFill>
                <a:effectLst/>
                <a:uLnTx/>
                <a:uFillTx/>
                <a:ea typeface="+mn-ea"/>
                <a:cs typeface="+mn-cs"/>
              </a:rPr>
              <a:t>–</a:t>
            </a:r>
            <a:r>
              <a:rPr lang="pl-PL" sz="2400" dirty="0"/>
              <a:t> oznacza przenoszenie ludności z wyznaczonych niebezpiecznych obszarów do obszarów bezpiecznych</a:t>
            </a:r>
            <a:r>
              <a:rPr lang="lt-LT" sz="2400" dirty="0"/>
              <a:t>.</a:t>
            </a:r>
            <a:r>
              <a:rPr lang="pl-PL" sz="2400" dirty="0"/>
              <a:t>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368AD2F8-4C27-50FC-4662-D7A280AAC9A7}"/>
              </a:ext>
            </a:extLst>
          </p:cNvPr>
          <p:cNvSpPr>
            <a:spLocks noGrp="1"/>
          </p:cNvSpPr>
          <p:nvPr>
            <p:ph type="title"/>
          </p:nvPr>
        </p:nvSpPr>
        <p:spPr>
          <a:xfrm>
            <a:off x="761801" y="192948"/>
            <a:ext cx="10591999" cy="1333848"/>
          </a:xfrm>
        </p:spPr>
        <p:txBody>
          <a:bodyPr>
            <a:normAutofit/>
          </a:bodyPr>
          <a:lstStyle/>
          <a:p>
            <a:pPr algn="ctr"/>
            <a:r>
              <a:rPr lang="pl-PL" sz="4000" b="1" dirty="0"/>
              <a:t>Wczesne działania zapobiegawcze</a:t>
            </a:r>
            <a:endParaRPr lang="lt-LT" sz="4000" dirty="0"/>
          </a:p>
        </p:txBody>
      </p:sp>
    </p:spTree>
    <p:extLst>
      <p:ext uri="{BB962C8B-B14F-4D97-AF65-F5344CB8AC3E}">
        <p14:creationId xmlns:p14="http://schemas.microsoft.com/office/powerpoint/2010/main" val="805056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b="1" dirty="0"/>
              <a:t>Długoterminowe ograniczenie spożycia żywności skażonej substancjami radioaktywnymi – </a:t>
            </a:r>
            <a:r>
              <a:rPr lang="pl-PL" sz="2400" dirty="0"/>
              <a:t>przez pewien okres czasu ludzie nie powinni spożywać niektórych produktów spożywczych i pić wody ze studni i innych źródeł wody, które mogły ulec skażeniu.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F129612D-B79E-DFE2-CD7F-DD1E867E232F}"/>
              </a:ext>
            </a:extLst>
          </p:cNvPr>
          <p:cNvSpPr>
            <a:spLocks noGrp="1"/>
          </p:cNvSpPr>
          <p:nvPr>
            <p:ph type="title"/>
          </p:nvPr>
        </p:nvSpPr>
        <p:spPr>
          <a:xfrm>
            <a:off x="761801" y="192948"/>
            <a:ext cx="10591999" cy="1333848"/>
          </a:xfrm>
        </p:spPr>
        <p:txBody>
          <a:bodyPr>
            <a:normAutofit/>
          </a:bodyPr>
          <a:lstStyle/>
          <a:p>
            <a:pPr algn="ctr"/>
            <a:r>
              <a:rPr lang="pl-PL" sz="4000" b="1" dirty="0"/>
              <a:t>Wczesne działania zapobiegawcze</a:t>
            </a:r>
            <a:endParaRPr lang="lt-LT" sz="4000" dirty="0"/>
          </a:p>
        </p:txBody>
      </p:sp>
    </p:spTree>
    <p:extLst>
      <p:ext uri="{BB962C8B-B14F-4D97-AF65-F5344CB8AC3E}">
        <p14:creationId xmlns:p14="http://schemas.microsoft.com/office/powerpoint/2010/main" val="3327429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Usuwanie skażenia radioaktywnego ludzi i środowiska (dekontaminacja)</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251732" y="2081883"/>
            <a:ext cx="5048060" cy="4070303"/>
          </a:xfrm>
        </p:spPr>
        <p:txBody>
          <a:bodyPr anchor="ctr">
            <a:normAutofit/>
          </a:bodyPr>
          <a:lstStyle/>
          <a:p>
            <a:pPr marL="0" indent="0">
              <a:buNone/>
            </a:pPr>
            <a:r>
              <a:rPr lang="pl-PL" sz="2400" dirty="0"/>
              <a:t>Substancje promieniotwórcze można z łatwością usunąć z powierzchni ciała, przemywając je mydłem pod </a:t>
            </a:r>
            <a:r>
              <a:rPr lang="pl-PL" sz="2400" b="1" dirty="0"/>
              <a:t>bieżącą wodą o temperaturze pokojowej. </a:t>
            </a:r>
            <a:endParaRPr lang="lt-LT" sz="2400" b="1"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341147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Usuwanie skażenia radioaktywnego ludzi i środowiska (dekontaminacja)</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dirty="0"/>
              <a:t>W przypadku podejrzenia, że dana osoba została narażona na kontakt z substancjami radioaktywnymi: </a:t>
            </a:r>
            <a:endParaRPr lang="lt-LT" sz="2400" dirty="0"/>
          </a:p>
          <a:p>
            <a:pPr marL="0" indent="0">
              <a:buNone/>
            </a:pPr>
            <a:r>
              <a:rPr lang="pl-PL" sz="2400" dirty="0"/>
              <a:t>Po powrocie do domu należy uważać, aby nie potrząsać ani nie wycierać odzieży wierzchniej i starać się unikać kontaktu z zewnętrzną powierzchnią odzieży. Odzież należy umieścić w plastikowej torbie i trzymać z dala od ludzi i zwierząt</a:t>
            </a:r>
            <a:r>
              <a:rPr lang="lt-LT" sz="2400" dirty="0"/>
              <a:t>.</a:t>
            </a:r>
            <a:r>
              <a:rPr lang="pl-PL" sz="2400" dirty="0"/>
              <a:t>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206716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Usuwanie skażenia radioaktywnego ludzi i środowiska (dekontaminacja)</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39" y="2189527"/>
            <a:ext cx="5178469" cy="4219661"/>
          </a:xfrm>
        </p:spPr>
        <p:txBody>
          <a:bodyPr anchor="ctr">
            <a:normAutofit fontScale="92500"/>
          </a:bodyPr>
          <a:lstStyle/>
          <a:p>
            <a:pPr marL="0" indent="0">
              <a:buNone/>
            </a:pPr>
            <a:r>
              <a:rPr lang="pl-PL" sz="2400" dirty="0"/>
              <a:t>Bardzo ważne jest, aby po rozebraniu się umyć się bieżącą wodą o temperaturze pokojowej i mydłem, nie pocierając mocno skóry, a jedynie dobrze ją spłukując. Włosy należy myć mydłem lub szamponem bez odżywki.</a:t>
            </a:r>
            <a:endParaRPr lang="lt-LT" sz="2400" dirty="0"/>
          </a:p>
          <a:p>
            <a:pPr marL="0" indent="0">
              <a:buNone/>
            </a:pPr>
            <a:r>
              <a:rPr lang="pl-PL" sz="2400" dirty="0"/>
              <a:t>Skażona woda nie powinna dostać się do oczu, ust, nosa ani na rany. Zaleca się przykrycie drobnych ran i otarć plastrem, aby zapobiec przedostawaniu się substancji radioaktywnych do organizmu podczas mycia. Rodzice lub inne osoby dorosłe powinny pomagać dzieciom w umyciu się</a:t>
            </a:r>
            <a:r>
              <a:rPr lang="lt-LT" sz="2400" dirty="0"/>
              <a:t>.</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946516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Usuwanie skażenia radioaktywnego ludzi i środowiska (dekontaminacja)</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dirty="0"/>
              <a:t>Ważne jest przebrać się w czyste ubrania. Bezpieczne jest założenie czystych ubrań, </a:t>
            </a:r>
            <a:r>
              <a:rPr lang="pl-PL" sz="2400" b="1" dirty="0"/>
              <a:t>które wisiały w szafie lub były przechowywane w szufladzie</a:t>
            </a:r>
            <a:r>
              <a:rPr lang="pl-PL" sz="2400" dirty="0"/>
              <a:t>, w celu ochrony przed skażeniem promieniotwórczym</a:t>
            </a:r>
            <a:r>
              <a:rPr lang="lt-LT" sz="2400" dirty="0"/>
              <a:t>.</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64702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Usuwanie skażenia radioaktywnego ludzi i środowiska (dekontaminacja)</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dirty="0"/>
              <a:t>Gdy ogłoszony zostanie punkt zbiórki przedmiotów radioaktywnych, należy zabrać do niego potencjalnie skażoną odzież</a:t>
            </a:r>
            <a:r>
              <a:rPr lang="lt-LT" sz="2400" dirty="0"/>
              <a:t>.</a:t>
            </a:r>
            <a:r>
              <a:rPr lang="pl-PL" sz="2400" dirty="0"/>
              <a:t>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701425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Usuwanie skażenia radioaktywnego ludzi i środowiska (dekontaminacja)</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147582"/>
            <a:ext cx="5048060" cy="4253218"/>
          </a:xfrm>
        </p:spPr>
        <p:txBody>
          <a:bodyPr anchor="ctr">
            <a:normAutofit fontScale="92500"/>
          </a:bodyPr>
          <a:lstStyle/>
          <a:p>
            <a:pPr marL="0" indent="0">
              <a:buNone/>
            </a:pPr>
            <a:r>
              <a:rPr lang="pl-PL" dirty="0"/>
              <a:t>Jeżeli nie ma dostępu do prysznica, należy użyć wilgotnej ściereczki lub wilgotnych chusteczek do wytarcia odsłoniętych części ciała, które nie są przykryte ubraniem. Szczególną uwagę należy poświęcić dłoniom i twarzy. Ważne jest wydmuchać nos, wytrzeć oczy i oczyścić uszy mokrą chusteczką, czystą wilgotną ściereczką lub wilgotnym ręcznikiem</a:t>
            </a:r>
            <a:r>
              <a:rPr lang="lt-LT" dirty="0"/>
              <a:t>.</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378422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Usuwanie skażenia radioaktywnego ludzi i środowiska (dekontaminacja)</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39" y="2249766"/>
            <a:ext cx="5344639" cy="4070303"/>
          </a:xfrm>
        </p:spPr>
        <p:txBody>
          <a:bodyPr anchor="ctr">
            <a:normAutofit/>
          </a:bodyPr>
          <a:lstStyle/>
          <a:p>
            <a:pPr marL="0" indent="0">
              <a:buNone/>
            </a:pPr>
            <a:r>
              <a:rPr lang="lt-LT" sz="2400" dirty="0"/>
              <a:t>W</a:t>
            </a:r>
            <a:r>
              <a:rPr lang="pl-PL" sz="2400" dirty="0"/>
              <a:t> przypadku braku możliwości przebrania się w czyste ubrania, należy </a:t>
            </a:r>
            <a:r>
              <a:rPr lang="pl-PL" sz="2400" b="1" dirty="0"/>
              <a:t>zdjąć lub wytrzepać odzież wierzchnią</a:t>
            </a:r>
            <a:r>
              <a:rPr lang="pl-PL" sz="2400" dirty="0"/>
              <a:t> i założyć ją z powrotem. Ważne jest, aby podczas wykonywania tej czynności </a:t>
            </a:r>
            <a:r>
              <a:rPr lang="pl-PL" sz="2400" b="1" dirty="0"/>
              <a:t>nie wdychać materiału</a:t>
            </a:r>
            <a:r>
              <a:rPr lang="lt-LT" sz="2400" b="1" dirty="0"/>
              <a:t> </a:t>
            </a:r>
            <a:r>
              <a:rPr lang="pl-PL" sz="2400" b="1" dirty="0"/>
              <a:t>promieniotwórczego. </a:t>
            </a:r>
            <a:endParaRPr lang="lt-LT" sz="2400" b="1"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033701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Usuwanie skażenia radioaktywnego ludzi i środowiska (dekontaminacja)</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251732" y="2249766"/>
            <a:ext cx="5434132" cy="4070303"/>
          </a:xfrm>
        </p:spPr>
        <p:txBody>
          <a:bodyPr anchor="ctr">
            <a:normAutofit/>
          </a:bodyPr>
          <a:lstStyle/>
          <a:p>
            <a:pPr marL="0" indent="0">
              <a:buNone/>
            </a:pPr>
            <a:r>
              <a:rPr lang="pl-PL" sz="2400" b="1" dirty="0"/>
              <a:t>Ze skażeniem radioaktywnym środowiska można sobie poradzić w następujący sposób: </a:t>
            </a:r>
            <a:endParaRPr lang="lt-LT" sz="2400" b="1" dirty="0"/>
          </a:p>
          <a:p>
            <a:r>
              <a:rPr lang="pl-PL" sz="2400" dirty="0"/>
              <a:t>mycie budynków, ulic, chodników itp.;</a:t>
            </a:r>
          </a:p>
          <a:p>
            <a:r>
              <a:rPr lang="pl-PL" sz="2400" dirty="0"/>
              <a:t>podczas grabienia liści;</a:t>
            </a:r>
          </a:p>
          <a:p>
            <a:r>
              <a:rPr lang="pl-PL" sz="2400" dirty="0"/>
              <a:t>podczas kopania powierzchni ziemi</a:t>
            </a:r>
            <a:r>
              <a:rPr lang="lt-LT" sz="2400" dirty="0"/>
              <a:t>.</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559920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sz="4000" b="1" dirty="0">
                <a:latin typeface="Switzer" pitchFamily="50" charset="-70"/>
              </a:rPr>
              <a:t>Wypadki jądrowe lub promieniotwórcze</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5940271" y="2249766"/>
            <a:ext cx="5720426" cy="4070303"/>
          </a:xfrm>
        </p:spPr>
        <p:txBody>
          <a:bodyPr anchor="ctr">
            <a:normAutofit/>
          </a:bodyPr>
          <a:lstStyle/>
          <a:p>
            <a:pPr marL="0" indent="0">
              <a:buNone/>
            </a:pPr>
            <a:r>
              <a:rPr lang="pl-PL" sz="2400" b="1" dirty="0"/>
              <a:t>Wypadek jądrowy może się</a:t>
            </a:r>
            <a:r>
              <a:rPr lang="en-US" sz="2400" b="1" dirty="0"/>
              <a:t> </a:t>
            </a:r>
            <a:r>
              <a:rPr lang="pl-PL" sz="2400" b="1" dirty="0"/>
              <a:t>wydarzyć</a:t>
            </a:r>
            <a:r>
              <a:rPr lang="lt-LT" sz="2400" b="1" dirty="0"/>
              <a:t>:</a:t>
            </a:r>
          </a:p>
          <a:p>
            <a:pPr marL="0" indent="0">
              <a:buNone/>
            </a:pPr>
            <a:r>
              <a:rPr lang="pl-PL" sz="2400" dirty="0"/>
              <a:t>W przypadku naruszenia jądra reaktora w elektrowni atomowej, niedozwolonego uwolnienia materiału promieniotwórczego do środowiska, transportu i przechowywania paliwa jądrowego oraz w przypadku sytuacji awaryjnej podczas wyłączenia elektrowni atomowej</a:t>
            </a:r>
            <a:r>
              <a:rPr lang="en-US" sz="2400" dirty="0"/>
              <a:t>.</a:t>
            </a:r>
            <a:r>
              <a:rPr lang="pl-PL" sz="2400" dirty="0"/>
              <a:t> </a:t>
            </a:r>
            <a:endParaRPr lang="lt-LT" sz="2400" b="1"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311859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Sygnały alarmowe ochrony ludności</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178468" cy="4070303"/>
          </a:xfrm>
        </p:spPr>
        <p:txBody>
          <a:bodyPr anchor="ctr">
            <a:normAutofit/>
          </a:bodyPr>
          <a:lstStyle/>
          <a:p>
            <a:pPr marL="0" indent="0">
              <a:buNone/>
            </a:pPr>
            <a:r>
              <a:rPr lang="pl-PL" sz="2400" dirty="0"/>
              <a:t>Obywatele są ostrzegani o zbliżającym się lub faktycznym zagrożeniu, w tym o wypadku jądrowym, za pomocą dźwiękowych sygnałów alarmowych, takich jak dźwięk syren i wiadomości  wysyłanych na telefony komórkowe.</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525337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Sygnały alarmowe ochrony ludności</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b="1" dirty="0"/>
              <a:t>Kiedy usłyszysz dźwięk syreny, powinieneś: </a:t>
            </a:r>
            <a:endParaRPr lang="lt-LT" sz="2400" b="1" dirty="0"/>
          </a:p>
          <a:p>
            <a:r>
              <a:rPr lang="pl-PL" sz="2400" dirty="0"/>
              <a:t>natychmiast włączyć litewskie radio lub telewizję;</a:t>
            </a:r>
          </a:p>
          <a:p>
            <a:r>
              <a:rPr lang="pl-PL" sz="2400" dirty="0"/>
              <a:t>wysłuchać komunikatu; </a:t>
            </a:r>
          </a:p>
          <a:p>
            <a:r>
              <a:rPr lang="pl-PL" sz="2400" dirty="0"/>
              <a:t>postępować zgodnie z instrukcjami i zaleceniami.</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260549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Sygnały alarmowe ochrony ludności</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dirty="0"/>
              <a:t>Posłuchaj i zapamiętaj dźwięk syreny.</a:t>
            </a:r>
            <a:endParaRPr lang="lt-LT" sz="2400" dirty="0"/>
          </a:p>
        </p:txBody>
      </p:sp>
      <p:pic>
        <p:nvPicPr>
          <p:cNvPr id="6" name="sirena">
            <a:hlinkClick r:id="" action="ppaction://media"/>
            <a:extLst>
              <a:ext uri="{FF2B5EF4-FFF2-40B4-BE49-F238E27FC236}">
                <a16:creationId xmlns:a16="http://schemas.microsoft.com/office/drawing/2014/main" id="{6BECD603-6BF6-20F5-D75D-FFD013FA8D1F}"/>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1140438" y="2895731"/>
            <a:ext cx="4531314" cy="2554528"/>
          </a:xfrm>
          <a:prstGeom prst="rect">
            <a:avLst/>
          </a:prstGeom>
        </p:spPr>
      </p:pic>
    </p:spTree>
    <p:extLst>
      <p:ext uri="{BB962C8B-B14F-4D97-AF65-F5344CB8AC3E}">
        <p14:creationId xmlns:p14="http://schemas.microsoft.com/office/powerpoint/2010/main" val="1924777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2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69B77B-06C3-B77B-F443-BF1ABE0064A4}"/>
              </a:ext>
            </a:extLst>
          </p:cNvPr>
          <p:cNvSpPr>
            <a:spLocks noGrp="1"/>
          </p:cNvSpPr>
          <p:nvPr>
            <p:ph idx="1"/>
          </p:nvPr>
        </p:nvSpPr>
        <p:spPr>
          <a:xfrm>
            <a:off x="6103657" y="2533475"/>
            <a:ext cx="5219307" cy="3448225"/>
          </a:xfrm>
        </p:spPr>
        <p:txBody>
          <a:bodyPr anchor="t">
            <a:normAutofit/>
          </a:bodyPr>
          <a:lstStyle/>
          <a:p>
            <a:pPr marL="0" indent="0">
              <a:buNone/>
            </a:pPr>
            <a:r>
              <a:rPr lang="pl-PL" sz="2000" dirty="0"/>
              <a:t>Oprócz ostrzegawczego sygnału dźwiękowego mieszkańcy mogą być ostrzegani także za pomocą sygnałów głosowych.</a:t>
            </a:r>
            <a:endParaRPr lang="lt-LT" sz="2000" dirty="0"/>
          </a:p>
          <a:p>
            <a:pPr marL="0" indent="0">
              <a:buNone/>
            </a:pPr>
            <a:endParaRPr lang="lt-LT" sz="2000" dirty="0"/>
          </a:p>
          <a:p>
            <a:pPr marL="0" indent="0">
              <a:buNone/>
            </a:pPr>
            <a:r>
              <a:rPr lang="pl-PL" sz="2000" b="1" dirty="0"/>
              <a:t>Posłuchaj każdego z nich</a:t>
            </a:r>
            <a:r>
              <a:rPr lang="lt-LT" sz="2000" b="1" dirty="0"/>
              <a:t>:</a:t>
            </a:r>
          </a:p>
          <a:p>
            <a:pPr marL="0" indent="0">
              <a:buNone/>
            </a:pPr>
            <a:endParaRPr lang="lt-LT" sz="2000" b="1" dirty="0"/>
          </a:p>
          <a:p>
            <a:pPr marL="0" indent="0">
              <a:buNone/>
            </a:pPr>
            <a:r>
              <a:rPr lang="pl-PL" sz="2000" dirty="0"/>
              <a:t>„Uwaga wszyscy”</a:t>
            </a:r>
            <a:endParaRPr lang="lt-LT" sz="2000" dirty="0"/>
          </a:p>
        </p:txBody>
      </p:sp>
      <p:pic>
        <p:nvPicPr>
          <p:cNvPr id="7" name="CS8demesiovisiems">
            <a:hlinkClick r:id="" action="ppaction://media"/>
            <a:extLst>
              <a:ext uri="{FF2B5EF4-FFF2-40B4-BE49-F238E27FC236}">
                <a16:creationId xmlns:a16="http://schemas.microsoft.com/office/drawing/2014/main" id="{078821C2-F756-36DE-F706-629B620E98EE}"/>
              </a:ext>
            </a:extLst>
          </p:cNvPr>
          <p:cNvPicPr>
            <a:picLocks noChangeAspect="1"/>
          </p:cNvPicPr>
          <p:nvPr>
            <a:audioFile r:link="rId1"/>
            <p:extLst>
              <p:ext uri="{DAA4B4D4-6D71-4841-9C94-3DE7FCFB9230}">
                <p14:media xmlns:p14="http://schemas.microsoft.com/office/powerpoint/2010/main" r:embed="rId2">
                  <p14:trim st="30000" end="116559.5918"/>
                </p14:media>
              </p:ext>
            </p:extLst>
          </p:nvPr>
        </p:nvPicPr>
        <p:blipFill>
          <a:blip r:embed="rId4">
            <a:extLst>
              <a:ext uri="{28A0092B-C50C-407E-A947-70E740481C1C}">
                <a14:useLocalDpi xmlns:a14="http://schemas.microsoft.com/office/drawing/2010/main" val="0"/>
              </a:ext>
            </a:extLst>
          </a:blip>
          <a:srcRect/>
          <a:stretch/>
        </p:blipFill>
        <p:spPr>
          <a:xfrm>
            <a:off x="980247" y="2625899"/>
            <a:ext cx="4586472" cy="2576666"/>
          </a:xfrm>
          <a:prstGeom prst="rect">
            <a:avLst/>
          </a:prstGeom>
        </p:spPr>
      </p:pic>
      <p:sp>
        <p:nvSpPr>
          <p:cNvPr id="4" name="Title 1">
            <a:extLst>
              <a:ext uri="{FF2B5EF4-FFF2-40B4-BE49-F238E27FC236}">
                <a16:creationId xmlns:a16="http://schemas.microsoft.com/office/drawing/2014/main" id="{028C7860-AC7A-175E-04FC-1E5B03D0EC14}"/>
              </a:ext>
            </a:extLst>
          </p:cNvPr>
          <p:cNvSpPr txBox="1">
            <a:spLocks/>
          </p:cNvSpPr>
          <p:nvPr/>
        </p:nvSpPr>
        <p:spPr>
          <a:xfrm>
            <a:off x="761801" y="352766"/>
            <a:ext cx="10591999" cy="1023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Switzer" pitchFamily="50" charset="-70"/>
                <a:ea typeface="+mj-ea"/>
                <a:cs typeface="+mj-cs"/>
              </a:defRPr>
            </a:lvl1pPr>
          </a:lstStyle>
          <a:p>
            <a:pPr algn="ctr"/>
            <a:r>
              <a:rPr lang="lt-LT"/>
              <a:t>Sygnały alarmowe ochrony ludności</a:t>
            </a:r>
            <a:endParaRPr lang="lt-LT" dirty="0"/>
          </a:p>
        </p:txBody>
      </p:sp>
    </p:spTree>
    <p:extLst>
      <p:ext uri="{BB962C8B-B14F-4D97-AF65-F5344CB8AC3E}">
        <p14:creationId xmlns:p14="http://schemas.microsoft.com/office/powerpoint/2010/main" val="304449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Sygnały alarmowe ochrony ludności</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5867201" y="1869327"/>
            <a:ext cx="5048060" cy="4070303"/>
          </a:xfrm>
        </p:spPr>
        <p:txBody>
          <a:bodyPr anchor="ctr">
            <a:normAutofit/>
          </a:bodyPr>
          <a:lstStyle/>
          <a:p>
            <a:r>
              <a:rPr lang="pl-PL" sz="2400" dirty="0"/>
              <a:t>„Zagrożenia chemiczne” </a:t>
            </a:r>
          </a:p>
          <a:p>
            <a:r>
              <a:rPr lang="pl-PL" sz="2400" dirty="0"/>
              <a:t>„Zagrożenie radioaktywne” </a:t>
            </a:r>
          </a:p>
          <a:p>
            <a:r>
              <a:rPr lang="pl-PL" sz="2400" dirty="0"/>
              <a:t>„Katastrofalne powodzie</a:t>
            </a:r>
            <a:r>
              <a:rPr lang="lt-LT" sz="2400" dirty="0"/>
              <a:t>” </a:t>
            </a:r>
          </a:p>
        </p:txBody>
      </p:sp>
      <p:pic>
        <p:nvPicPr>
          <p:cNvPr id="6" name="cheminis">
            <a:hlinkClick r:id="" action="ppaction://media"/>
            <a:extLst>
              <a:ext uri="{FF2B5EF4-FFF2-40B4-BE49-F238E27FC236}">
                <a16:creationId xmlns:a16="http://schemas.microsoft.com/office/drawing/2014/main" id="{C9F30789-BCB7-2C86-D2A5-6BCE4E25FEE1}"/>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p:blipFill>
        <p:spPr>
          <a:xfrm>
            <a:off x="1825527" y="2065270"/>
            <a:ext cx="2524759" cy="1418400"/>
          </a:xfrm>
          <a:prstGeom prst="rect">
            <a:avLst/>
          </a:prstGeom>
        </p:spPr>
      </p:pic>
      <p:pic>
        <p:nvPicPr>
          <p:cNvPr id="7" name="radiacinis">
            <a:hlinkClick r:id="" action="ppaction://media"/>
            <a:extLst>
              <a:ext uri="{FF2B5EF4-FFF2-40B4-BE49-F238E27FC236}">
                <a16:creationId xmlns:a16="http://schemas.microsoft.com/office/drawing/2014/main" id="{3D77A744-97C3-A757-6EF2-16055F6444C0}"/>
              </a:ext>
            </a:extLst>
          </p:cNvPr>
          <p:cNvPicPr>
            <a:picLocks noChangeAspect="1"/>
          </p:cNvPicPr>
          <p:nvPr>
            <a:audioFile r:link="rId4"/>
            <p:extLst>
              <p:ext uri="{DAA4B4D4-6D71-4841-9C94-3DE7FCFB9230}">
                <p14:media xmlns:p14="http://schemas.microsoft.com/office/powerpoint/2010/main" r:embed="rId3"/>
              </p:ext>
            </p:extLst>
          </p:nvPr>
        </p:nvPicPr>
        <p:blipFill>
          <a:blip r:embed="rId9">
            <a:extLst>
              <a:ext uri="{28A0092B-C50C-407E-A947-70E740481C1C}">
                <a14:useLocalDpi xmlns:a14="http://schemas.microsoft.com/office/drawing/2010/main" val="0"/>
              </a:ext>
            </a:extLst>
          </a:blip>
          <a:srcRect/>
          <a:stretch/>
        </p:blipFill>
        <p:spPr>
          <a:xfrm>
            <a:off x="1820901" y="3483403"/>
            <a:ext cx="2524759" cy="1418400"/>
          </a:xfrm>
          <a:prstGeom prst="rect">
            <a:avLst/>
          </a:prstGeom>
        </p:spPr>
      </p:pic>
      <p:pic>
        <p:nvPicPr>
          <p:cNvPr id="8" name="uztvindymas">
            <a:hlinkClick r:id="" action="ppaction://media"/>
            <a:extLst>
              <a:ext uri="{FF2B5EF4-FFF2-40B4-BE49-F238E27FC236}">
                <a16:creationId xmlns:a16="http://schemas.microsoft.com/office/drawing/2014/main" id="{658FD7C4-79DD-92DD-EBD9-5EE6E9F1E437}"/>
              </a:ext>
            </a:extLst>
          </p:cNvPr>
          <p:cNvPicPr>
            <a:picLocks noChangeAspect="1"/>
          </p:cNvPicPr>
          <p:nvPr>
            <a:audioFile r:link="rId6"/>
            <p:extLst>
              <p:ext uri="{DAA4B4D4-6D71-4841-9C94-3DE7FCFB9230}">
                <p14:media xmlns:p14="http://schemas.microsoft.com/office/powerpoint/2010/main" r:embed="rId5"/>
              </p:ext>
            </p:extLst>
          </p:nvPr>
        </p:nvPicPr>
        <p:blipFill>
          <a:blip r:embed="rId10">
            <a:extLst>
              <a:ext uri="{28A0092B-C50C-407E-A947-70E740481C1C}">
                <a14:useLocalDpi xmlns:a14="http://schemas.microsoft.com/office/drawing/2010/main" val="0"/>
              </a:ext>
            </a:extLst>
          </a:blip>
          <a:srcRect/>
          <a:stretch/>
        </p:blipFill>
        <p:spPr>
          <a:xfrm>
            <a:off x="1826499" y="4906784"/>
            <a:ext cx="2519161" cy="1418400"/>
          </a:xfrm>
          <a:prstGeom prst="rect">
            <a:avLst/>
          </a:prstGeom>
        </p:spPr>
      </p:pic>
    </p:spTree>
    <p:extLst>
      <p:ext uri="{BB962C8B-B14F-4D97-AF65-F5344CB8AC3E}">
        <p14:creationId xmlns:p14="http://schemas.microsoft.com/office/powerpoint/2010/main" val="14236731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6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599"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9769"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Sygnały alarmowe ochrony ludności</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r>
              <a:rPr lang="pl-PL" sz="2400" dirty="0"/>
              <a:t>„Ryzyko powodzi” </a:t>
            </a:r>
          </a:p>
          <a:p>
            <a:r>
              <a:rPr lang="pl-PL" sz="2400" dirty="0"/>
              <a:t>„Ryzyko wystąpienia huraganu”</a:t>
            </a:r>
          </a:p>
          <a:p>
            <a:r>
              <a:rPr lang="pl-PL" sz="2400" dirty="0"/>
              <a:t>„Zagrożenie powietrzne” </a:t>
            </a:r>
          </a:p>
          <a:p>
            <a:r>
              <a:rPr lang="pl-PL" sz="2400" dirty="0"/>
              <a:t>„Kontrola systemu alarmowego” </a:t>
            </a:r>
          </a:p>
        </p:txBody>
      </p:sp>
      <p:pic>
        <p:nvPicPr>
          <p:cNvPr id="7" name="potvynis">
            <a:hlinkClick r:id="" action="ppaction://media"/>
            <a:extLst>
              <a:ext uri="{FF2B5EF4-FFF2-40B4-BE49-F238E27FC236}">
                <a16:creationId xmlns:a16="http://schemas.microsoft.com/office/drawing/2014/main" id="{5864DFF1-D284-3F68-B5C6-1B75374617BE}"/>
              </a:ext>
            </a:extLst>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p:blipFill>
        <p:spPr>
          <a:xfrm>
            <a:off x="756973" y="2558349"/>
            <a:ext cx="2665735" cy="1497600"/>
          </a:xfrm>
          <a:prstGeom prst="rect">
            <a:avLst/>
          </a:prstGeom>
        </p:spPr>
      </p:pic>
      <p:pic>
        <p:nvPicPr>
          <p:cNvPr id="8" name="uragano">
            <a:hlinkClick r:id="" action="ppaction://media"/>
            <a:extLst>
              <a:ext uri="{FF2B5EF4-FFF2-40B4-BE49-F238E27FC236}">
                <a16:creationId xmlns:a16="http://schemas.microsoft.com/office/drawing/2014/main" id="{5AF5B871-B22C-F229-1751-34F206DEEA34}"/>
              </a:ext>
            </a:extLst>
          </p:cNvPr>
          <p:cNvPicPr>
            <a:picLocks noChangeAspect="1"/>
          </p:cNvPicPr>
          <p:nvPr>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p:blipFill>
        <p:spPr>
          <a:xfrm>
            <a:off x="3417847" y="2558349"/>
            <a:ext cx="2665735" cy="1497600"/>
          </a:xfrm>
          <a:prstGeom prst="rect">
            <a:avLst/>
          </a:prstGeom>
        </p:spPr>
      </p:pic>
      <p:pic>
        <p:nvPicPr>
          <p:cNvPr id="10" name="oro">
            <a:hlinkClick r:id="" action="ppaction://media"/>
            <a:extLst>
              <a:ext uri="{FF2B5EF4-FFF2-40B4-BE49-F238E27FC236}">
                <a16:creationId xmlns:a16="http://schemas.microsoft.com/office/drawing/2014/main" id="{D1DF27B7-2B4F-254C-1B83-7B90D78EEC87}"/>
              </a:ext>
            </a:extLst>
          </p:cNvPr>
          <p:cNvPicPr>
            <a:picLocks noChangeAspect="1"/>
          </p:cNvPicPr>
          <p:nvPr>
            <a:audioFile r:link="rId6"/>
            <p:extLst>
              <p:ext uri="{DAA4B4D4-6D71-4841-9C94-3DE7FCFB9230}">
                <p14:media xmlns:p14="http://schemas.microsoft.com/office/powerpoint/2010/main" r:embed="rId5"/>
              </p:ext>
            </p:extLst>
          </p:nvPr>
        </p:nvPicPr>
        <p:blipFill>
          <a:blip r:embed="rId12">
            <a:extLst>
              <a:ext uri="{28A0092B-C50C-407E-A947-70E740481C1C}">
                <a14:useLocalDpi xmlns:a14="http://schemas.microsoft.com/office/drawing/2010/main" val="0"/>
              </a:ext>
            </a:extLst>
          </a:blip>
          <a:srcRect/>
          <a:stretch/>
        </p:blipFill>
        <p:spPr>
          <a:xfrm>
            <a:off x="756973" y="4531168"/>
            <a:ext cx="2659825" cy="1497600"/>
          </a:xfrm>
          <a:prstGeom prst="rect">
            <a:avLst/>
          </a:prstGeom>
        </p:spPr>
      </p:pic>
      <p:pic>
        <p:nvPicPr>
          <p:cNvPr id="12" name="sistemos">
            <a:hlinkClick r:id="" action="ppaction://media"/>
            <a:extLst>
              <a:ext uri="{FF2B5EF4-FFF2-40B4-BE49-F238E27FC236}">
                <a16:creationId xmlns:a16="http://schemas.microsoft.com/office/drawing/2014/main" id="{5BB699BD-3A8C-6A13-A539-881A755585EE}"/>
              </a:ext>
            </a:extLst>
          </p:cNvPr>
          <p:cNvPicPr>
            <a:picLocks noChangeAspect="1"/>
          </p:cNvPicPr>
          <p:nvPr>
            <a:audioFile r:link="rId8"/>
            <p:extLst>
              <p:ext uri="{DAA4B4D4-6D71-4841-9C94-3DE7FCFB9230}">
                <p14:media xmlns:p14="http://schemas.microsoft.com/office/powerpoint/2010/main" r:embed="rId7"/>
              </p:ext>
            </p:extLst>
          </p:nvPr>
        </p:nvPicPr>
        <p:blipFill>
          <a:blip r:embed="rId13">
            <a:extLst>
              <a:ext uri="{28A0092B-C50C-407E-A947-70E740481C1C}">
                <a14:useLocalDpi xmlns:a14="http://schemas.microsoft.com/office/drawing/2010/main" val="0"/>
              </a:ext>
            </a:extLst>
          </a:blip>
          <a:srcRect/>
          <a:stretch/>
        </p:blipFill>
        <p:spPr>
          <a:xfrm>
            <a:off x="3416798" y="4530918"/>
            <a:ext cx="2665735" cy="1497600"/>
          </a:xfrm>
          <a:prstGeom prst="rect">
            <a:avLst/>
          </a:prstGeom>
        </p:spPr>
      </p:pic>
    </p:spTree>
    <p:extLst>
      <p:ext uri="{BB962C8B-B14F-4D97-AF65-F5344CB8AC3E}">
        <p14:creationId xmlns:p14="http://schemas.microsoft.com/office/powerpoint/2010/main" val="21972413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175"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151" fill="hold"/>
                                        <p:tgtEl>
                                          <p:spTgt spid="10"/>
                                        </p:tgtEl>
                                      </p:cBhvr>
                                    </p:cmd>
                                  </p:childTnLst>
                                </p:cTn>
                              </p:par>
                            </p:childTnLst>
                          </p:cTn>
                        </p:par>
                      </p:childTnLst>
                    </p:cTn>
                  </p:par>
                </p:childTnLst>
              </p:cTn>
              <p:nextCondLst>
                <p:cond evt="onClick" delay="0">
                  <p:tgtEl>
                    <p:spTgt spid="10"/>
                  </p:tgtEl>
                </p:cond>
              </p:nextCondLst>
            </p:seq>
            <p:audio>
              <p:cMediaNode vol="80000">
                <p:cTn id="19" fill="hold" display="0">
                  <p:stCondLst>
                    <p:cond delay="indefinite"/>
                  </p:stCondLst>
                  <p:endCondLst>
                    <p:cond evt="onStopAudio" delay="0">
                      <p:tgtEl>
                        <p:sldTgt/>
                      </p:tgtEl>
                    </p:cond>
                  </p:endCondLst>
                </p:cTn>
                <p:tgtEl>
                  <p:spTgt spid="10"/>
                </p:tgtEl>
              </p:cMediaNode>
            </p:audio>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8318" fill="hold"/>
                                        <p:tgtEl>
                                          <p:spTgt spid="12"/>
                                        </p:tgtEl>
                                      </p:cBhvr>
                                    </p:cmd>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Sygnały alarmowe ochrony ludności</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979061" y="2249766"/>
            <a:ext cx="5048060" cy="4070303"/>
          </a:xfrm>
        </p:spPr>
        <p:txBody>
          <a:bodyPr anchor="ctr">
            <a:normAutofit/>
          </a:bodyPr>
          <a:lstStyle/>
          <a:p>
            <a:pPr marL="0" indent="0">
              <a:buNone/>
            </a:pPr>
            <a:r>
              <a:rPr lang="pl-PL" sz="2400" b="1" dirty="0"/>
              <a:t>Pamiętaj! </a:t>
            </a:r>
            <a:r>
              <a:rPr lang="pl-PL" sz="2400" dirty="0"/>
              <a:t>Aktywowane głosowo alerty alarmowe ostrzegają przed konkretnymi zagrożeniami. W przypadku awarii jądrowej społeczeństwo zostanie zaalarmowane sygnałem obrony cywilnej – „Zagrożenie radioaktywne”</a:t>
            </a:r>
            <a:r>
              <a:rPr lang="lt-LT" sz="2400"/>
              <a:t>.</a:t>
            </a:r>
            <a:r>
              <a:rPr lang="pl-PL" sz="2400"/>
              <a:t> </a:t>
            </a:r>
            <a:endParaRPr lang="lt-LT" sz="2400" dirty="0"/>
          </a:p>
          <a:p>
            <a:pPr marL="0" indent="0">
              <a:buNone/>
            </a:pPr>
            <a:r>
              <a:rPr lang="pl-PL" sz="2400" dirty="0"/>
              <a:t>Więcej informacji na temat każdego z nich można znaleźć na stronie </a:t>
            </a:r>
            <a:r>
              <a:rPr lang="pl-PL" sz="2400" dirty="0">
                <a:hlinkClick r:id="rId2"/>
              </a:rPr>
              <a:t>www.lt72.lt</a:t>
            </a:r>
            <a:endParaRPr lang="en-US" sz="2400" dirty="0"/>
          </a:p>
          <a:p>
            <a:pPr marL="0" indent="0">
              <a:buNone/>
            </a:pPr>
            <a:r>
              <a:rPr lang="pl-PL" sz="2400" dirty="0"/>
              <a:t> </a:t>
            </a:r>
            <a:endParaRPr lang="lt-LT" sz="2400" dirty="0"/>
          </a:p>
        </p:txBody>
      </p:sp>
      <p:pic>
        <p:nvPicPr>
          <p:cNvPr id="5" name="Paveikslėlis 4" descr="Paveikslėlis, kuriame yra ekrano kopija, Šriftas, linija, simbolis&#10;&#10;Automatiškai sugeneruotas aprašymas">
            <a:hlinkClick r:id="rId2"/>
            <a:extLst>
              <a:ext uri="{FF2B5EF4-FFF2-40B4-BE49-F238E27FC236}">
                <a16:creationId xmlns:a16="http://schemas.microsoft.com/office/drawing/2014/main" id="{4C2A5573-DE17-5AA9-3CEC-3909FAD6F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151" y="3813527"/>
            <a:ext cx="4926788" cy="942780"/>
          </a:xfrm>
          <a:prstGeom prst="rect">
            <a:avLst/>
          </a:prstGeom>
        </p:spPr>
      </p:pic>
    </p:spTree>
    <p:extLst>
      <p:ext uri="{BB962C8B-B14F-4D97-AF65-F5344CB8AC3E}">
        <p14:creationId xmlns:p14="http://schemas.microsoft.com/office/powerpoint/2010/main" val="4242534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Konfiguracja telefonu do otrzymywania powiadomień mobilnych dla mieszkańców</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dirty="0"/>
              <a:t>Wiadomości alarmowe mogą być odbierane przez telefony komórkowe z włączoną funkcją odbierania wiadomości.</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115525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Konfiguracja telefonu do otrzymywania powiadomień mobilnych dla mieszkańców</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979061" y="2249766"/>
            <a:ext cx="5048060" cy="4070303"/>
          </a:xfrm>
        </p:spPr>
        <p:txBody>
          <a:bodyPr anchor="ctr">
            <a:normAutofit/>
          </a:bodyPr>
          <a:lstStyle/>
          <a:p>
            <a:pPr marL="0" indent="0">
              <a:buNone/>
            </a:pPr>
            <a:r>
              <a:rPr lang="pl-PL" sz="2400" b="1" dirty="0"/>
              <a:t>Tutaj dowiesz się, jak sprawdzić i skonfigurować funkcję powiadomień w telefonie komórkowym:</a:t>
            </a:r>
            <a:endParaRPr lang="lt-LT" sz="2400" dirty="0"/>
          </a:p>
        </p:txBody>
      </p:sp>
      <p:pic>
        <p:nvPicPr>
          <p:cNvPr id="4" name="Paveikslėlis 3" descr="Paveikslėlis, kuriame yra ekrano kopija, Šriftas, linija, simbolis&#10;&#10;Automatiškai sugeneruotas aprašymas">
            <a:hlinkClick r:id="rId2"/>
            <a:extLst>
              <a:ext uri="{FF2B5EF4-FFF2-40B4-BE49-F238E27FC236}">
                <a16:creationId xmlns:a16="http://schemas.microsoft.com/office/drawing/2014/main" id="{83BB9DDA-B959-268D-6409-18D2F18AC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012" y="3813527"/>
            <a:ext cx="4926788" cy="942780"/>
          </a:xfrm>
          <a:prstGeom prst="rect">
            <a:avLst/>
          </a:prstGeom>
        </p:spPr>
      </p:pic>
    </p:spTree>
    <p:extLst>
      <p:ext uri="{BB962C8B-B14F-4D97-AF65-F5344CB8AC3E}">
        <p14:creationId xmlns:p14="http://schemas.microsoft.com/office/powerpoint/2010/main" val="1990975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Konfiguracja telefonu do otrzymywania powiadomień mobilnych dla mieszkańców</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b="1" dirty="0"/>
              <a:t>Pamięta</a:t>
            </a:r>
            <a:r>
              <a:rPr lang="en-US" sz="2400" b="1" dirty="0"/>
              <a:t>j</a:t>
            </a:r>
            <a:r>
              <a:rPr lang="pl-PL" sz="2400" b="1" dirty="0"/>
              <a:t>! </a:t>
            </a:r>
            <a:endParaRPr lang="en-GB" sz="2400" b="1" dirty="0"/>
          </a:p>
          <a:p>
            <a:pPr marL="0" indent="0">
              <a:buNone/>
            </a:pPr>
            <a:r>
              <a:rPr lang="pl-PL" sz="2400" dirty="0"/>
              <a:t>O tym, czy wszystko zostało wykonane prawidłowo, można przekonać się podczas kontroli systemu ostrzegania obywateli. O kontroli mieszkańcy są informowani z wyprzedzeniem za pomocą ogólnodostępnych środków informacji</a:t>
            </a:r>
            <a:r>
              <a:rPr lang="en-US" sz="2400" dirty="0"/>
              <a:t>.</a:t>
            </a:r>
            <a:endParaRPr lang="pl-PL"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49655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sz="4000" b="1" dirty="0">
                <a:latin typeface="Switzer" pitchFamily="50" charset="-70"/>
              </a:rPr>
              <a:t>Wypadki jądrowe lub promieniotwórcze</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b="1" dirty="0"/>
              <a:t>Wypadek jądrowy może się wydarzyć: </a:t>
            </a:r>
            <a:endParaRPr lang="en-GB" sz="2400" b="1" dirty="0"/>
          </a:p>
          <a:p>
            <a:pPr marL="0" indent="0">
              <a:buNone/>
            </a:pPr>
            <a:r>
              <a:rPr lang="en-GB" sz="2400" dirty="0"/>
              <a:t>N</a:t>
            </a:r>
            <a:r>
              <a:rPr lang="pl-PL" sz="2400" dirty="0"/>
              <a:t>a łodziach podwodnych, lodołamaczach i innych statkach, na których stosowane są reaktory jądrowe.</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604885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Kluczowe role odpowiedzialnych organów w przypadku awarii jądrowej, przydatne linki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1191237" y="2249766"/>
            <a:ext cx="10238963" cy="4070303"/>
          </a:xfrm>
        </p:spPr>
        <p:txBody>
          <a:bodyPr anchor="ctr">
            <a:normAutofit/>
          </a:bodyPr>
          <a:lstStyle/>
          <a:p>
            <a:pPr marL="0" indent="0">
              <a:lnSpc>
                <a:spcPct val="100000"/>
              </a:lnSpc>
              <a:buNone/>
            </a:pPr>
            <a:r>
              <a:rPr lang="pl-PL" sz="2400" dirty="0"/>
              <a:t>W przypadku awarii atomowej, </a:t>
            </a:r>
            <a:r>
              <a:rPr lang="pl-PL" sz="2400" b="1" dirty="0"/>
              <a:t>Państwowy Program Ochrony Ludności na Wypadek Awarii Jądrowej lub Radiologicznej </a:t>
            </a:r>
            <a:r>
              <a:rPr lang="pl-PL" sz="2400" dirty="0"/>
              <a:t>szczegółowo określa organizację i realizację działań ochronnych, organizację zarządzania kryzysowego na szczeblu państwowym oraz funkcje odpowiedzialnych organów. Wiele władz państwowych i samorządowych jest zaangażowanych w takie wyjątkowe sytuacje, jak również organizacje pozarządowe i wolontariusze.</a:t>
            </a:r>
            <a:endParaRPr lang="lt-LT" sz="2400" dirty="0"/>
          </a:p>
        </p:txBody>
      </p:sp>
    </p:spTree>
    <p:extLst>
      <p:ext uri="{BB962C8B-B14F-4D97-AF65-F5344CB8AC3E}">
        <p14:creationId xmlns:p14="http://schemas.microsoft.com/office/powerpoint/2010/main" val="1968150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Kluczowe role odpowiedzialnych organów w przypadku awarii jądrowej, przydatne linki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096000" y="2249766"/>
            <a:ext cx="5334200" cy="4070303"/>
          </a:xfrm>
        </p:spPr>
        <p:txBody>
          <a:bodyPr anchor="ctr">
            <a:normAutofit fontScale="92500" lnSpcReduction="10000"/>
          </a:bodyPr>
          <a:lstStyle/>
          <a:p>
            <a:pPr>
              <a:buFont typeface="Arial" panose="020B0604020202020204" pitchFamily="34" charset="0"/>
              <a:buChar char="•"/>
            </a:pPr>
            <a:r>
              <a:rPr lang="lt-LT" sz="2400" dirty="0"/>
              <a:t>M</a:t>
            </a:r>
            <a:r>
              <a:rPr lang="pl-PL" sz="2400" dirty="0"/>
              <a:t>onitoruje poziomu promieniowania jonizującego (monitorowanie gamma) i zapewnia wczesne alarmowanie o wykrytych przekroczeniach dawki gamma w otoczeniu</a:t>
            </a:r>
            <a:r>
              <a:rPr lang="en-US" sz="2400" dirty="0"/>
              <a:t>.</a:t>
            </a:r>
            <a:r>
              <a:rPr lang="pl-PL" sz="2400" dirty="0"/>
              <a:t> </a:t>
            </a:r>
            <a:endParaRPr lang="lt-LT" sz="2400" dirty="0"/>
          </a:p>
          <a:p>
            <a:pPr>
              <a:buFont typeface="Arial" panose="020B0604020202020204" pitchFamily="34" charset="0"/>
              <a:buChar char="•"/>
            </a:pPr>
            <a:r>
              <a:rPr lang="lt-LT" sz="2400" dirty="0"/>
              <a:t>P</a:t>
            </a:r>
            <a:r>
              <a:rPr lang="pl-PL" sz="2400" dirty="0"/>
              <a:t>rzewiduje narażenie ludności i możliwe skutki dla ludności wynikające z awarii jądrowej i/lub radiologicznej</a:t>
            </a:r>
            <a:r>
              <a:rPr lang="en-US" sz="2400" dirty="0"/>
              <a:t>.</a:t>
            </a:r>
            <a:r>
              <a:rPr lang="pl-PL" sz="2400" dirty="0"/>
              <a:t> </a:t>
            </a:r>
            <a:endParaRPr lang="lt-LT" sz="2400" dirty="0"/>
          </a:p>
          <a:p>
            <a:pPr>
              <a:buFont typeface="Arial" panose="020B0604020202020204" pitchFamily="34" charset="0"/>
              <a:buChar char="•"/>
            </a:pPr>
            <a:r>
              <a:rPr lang="lt-LT" sz="2400" dirty="0"/>
              <a:t>W</a:t>
            </a:r>
            <a:r>
              <a:rPr lang="pl-PL" sz="2400" dirty="0"/>
              <a:t>ydaje zalecenia dotyczące stosowania działań ochronnych</a:t>
            </a:r>
            <a:r>
              <a:rPr lang="en-US" sz="2400" dirty="0"/>
              <a:t>.</a:t>
            </a:r>
            <a:r>
              <a:rPr lang="pl-PL" sz="2400" dirty="0"/>
              <a:t> </a:t>
            </a:r>
            <a:endParaRPr lang="lt-LT" sz="2400" dirty="0"/>
          </a:p>
          <a:p>
            <a:pPr>
              <a:buFont typeface="Arial" panose="020B0604020202020204" pitchFamily="34" charset="0"/>
              <a:buChar char="•"/>
            </a:pPr>
            <a:r>
              <a:rPr lang="lt-LT" sz="2400" dirty="0"/>
              <a:t>O</a:t>
            </a:r>
            <a:r>
              <a:rPr lang="pl-PL" sz="2400" dirty="0"/>
              <a:t>rganizuje, koordynuje i uczestniczy w badaniach radiologicznych</a:t>
            </a:r>
            <a:r>
              <a:rPr lang="en-US" sz="2400" dirty="0"/>
              <a:t>.</a:t>
            </a:r>
            <a:r>
              <a:rPr lang="pl-PL" sz="2400" dirty="0"/>
              <a:t>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49766"/>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tekstas, Šriftas, Grafika&#10;&#10;Automatiškai sugeneruotas aprašymas">
            <a:hlinkClick r:id="rId3"/>
            <a:extLst>
              <a:ext uri="{FF2B5EF4-FFF2-40B4-BE49-F238E27FC236}">
                <a16:creationId xmlns:a16="http://schemas.microsoft.com/office/drawing/2014/main" id="{3854B21B-B89C-777D-834D-87A62D7CB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8137" y="5163802"/>
            <a:ext cx="3745793" cy="716788"/>
          </a:xfrm>
          <a:prstGeom prst="rect">
            <a:avLst/>
          </a:prstGeom>
        </p:spPr>
      </p:pic>
    </p:spTree>
    <p:extLst>
      <p:ext uri="{BB962C8B-B14F-4D97-AF65-F5344CB8AC3E}">
        <p14:creationId xmlns:p14="http://schemas.microsoft.com/office/powerpoint/2010/main" val="3983327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Kluczowe role odpowiedzialnych organów w przypadku awarii jądrowej, przydatne linki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09815" y="2081884"/>
            <a:ext cx="5500048" cy="4423350"/>
          </a:xfrm>
        </p:spPr>
        <p:txBody>
          <a:bodyPr anchor="ctr">
            <a:normAutofit fontScale="92500"/>
          </a:bodyPr>
          <a:lstStyle/>
          <a:p>
            <a:pPr>
              <a:lnSpc>
                <a:spcPct val="110000"/>
              </a:lnSpc>
              <a:buFont typeface="Arial" panose="020B0604020202020204" pitchFamily="34" charset="0"/>
              <a:buChar char="•"/>
            </a:pPr>
            <a:r>
              <a:rPr lang="lt-LT" sz="2400" dirty="0"/>
              <a:t>O</a:t>
            </a:r>
            <a:r>
              <a:rPr lang="pl-PL" sz="2400" dirty="0"/>
              <a:t>strzega i informuje ludność, instytucje i organy państwowe i miejskie o zbliżającym się lub powstałym stanie wyjątkowym na poziomie państwowym, jego możliwych konsekwencjach, środkach postępowania i sposobach zabezpieczenia się w sytuacji zagrożenia na poziomie państwowym</a:t>
            </a:r>
            <a:r>
              <a:rPr lang="en-US" sz="2400" dirty="0"/>
              <a:t>.</a:t>
            </a:r>
            <a:r>
              <a:rPr lang="pl-PL" sz="2400" dirty="0"/>
              <a:t> </a:t>
            </a:r>
            <a:endParaRPr lang="lt-LT" sz="2400" dirty="0"/>
          </a:p>
          <a:p>
            <a:pPr>
              <a:lnSpc>
                <a:spcPct val="110000"/>
              </a:lnSpc>
              <a:buFont typeface="Arial" panose="020B0604020202020204" pitchFamily="34" charset="0"/>
              <a:buChar char="•"/>
            </a:pPr>
            <a:r>
              <a:rPr lang="lt-LT" sz="2400" dirty="0"/>
              <a:t>P</a:t>
            </a:r>
            <a:r>
              <a:rPr lang="pl-PL" sz="2400" dirty="0"/>
              <a:t>rzeprowadza ocenę (rozpoznanie) obszaru skażonego materiałem radioaktywnym</a:t>
            </a:r>
            <a:r>
              <a:rPr lang="en-US" sz="2400" dirty="0"/>
              <a:t>.</a:t>
            </a:r>
            <a:r>
              <a:rPr lang="pl-PL" sz="2400" dirty="0"/>
              <a:t> </a:t>
            </a:r>
            <a:endParaRPr lang="lt-LT" sz="2400" dirty="0"/>
          </a:p>
          <a:p>
            <a:pPr>
              <a:lnSpc>
                <a:spcPct val="110000"/>
              </a:lnSpc>
              <a:buFont typeface="Arial" panose="020B0604020202020204" pitchFamily="34" charset="0"/>
              <a:buChar char="•"/>
            </a:pPr>
            <a:r>
              <a:rPr lang="lt-LT" sz="2400" dirty="0"/>
              <a:t>P</a:t>
            </a:r>
            <a:r>
              <a:rPr lang="pl-PL" sz="2400" dirty="0"/>
              <a:t>omaga lokalnym samorządom w organizacji ewakuacji i dekontaminacji ludności</a:t>
            </a:r>
            <a:r>
              <a:rPr lang="en-US" sz="2400" dirty="0"/>
              <a:t>.</a:t>
            </a:r>
            <a:r>
              <a:rPr lang="pl-PL" sz="2400" dirty="0"/>
              <a:t>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49766"/>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Šriftas, tekstas, linija&#10;&#10;Automatiškai sugeneruotas aprašymas">
            <a:hlinkClick r:id="rId3"/>
            <a:extLst>
              <a:ext uri="{FF2B5EF4-FFF2-40B4-BE49-F238E27FC236}">
                <a16:creationId xmlns:a16="http://schemas.microsoft.com/office/drawing/2014/main" id="{B718A00C-E10E-51C0-069E-3C4570CF34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63802"/>
            <a:ext cx="3743768" cy="716400"/>
          </a:xfrm>
          <a:prstGeom prst="rect">
            <a:avLst/>
          </a:prstGeom>
        </p:spPr>
      </p:pic>
    </p:spTree>
    <p:extLst>
      <p:ext uri="{BB962C8B-B14F-4D97-AF65-F5344CB8AC3E}">
        <p14:creationId xmlns:p14="http://schemas.microsoft.com/office/powerpoint/2010/main" val="1432098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Kluczowe role odpowiedzialnych organów w przypadku awarii jądrowej, przydatne linki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r>
              <a:rPr lang="lt-LT" sz="2400" dirty="0"/>
              <a:t>O</a:t>
            </a:r>
            <a:r>
              <a:rPr lang="pl-PL" sz="2400" dirty="0"/>
              <a:t>cenia sytuację i przewiduje przebieg zagrożenia oraz przekazuje informacje o zagrożeniu innym organom.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49766"/>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Šriftas, tekstas, Grafika&#10;&#10;Automatiškai sugeneruotas aprašymas">
            <a:hlinkClick r:id="rId3"/>
            <a:extLst>
              <a:ext uri="{FF2B5EF4-FFF2-40B4-BE49-F238E27FC236}">
                <a16:creationId xmlns:a16="http://schemas.microsoft.com/office/drawing/2014/main" id="{F43A8773-0AAF-1BA3-0D0D-AFE84941D0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63802"/>
            <a:ext cx="3743768" cy="716400"/>
          </a:xfrm>
          <a:prstGeom prst="rect">
            <a:avLst/>
          </a:prstGeom>
        </p:spPr>
      </p:pic>
    </p:spTree>
    <p:extLst>
      <p:ext uri="{BB962C8B-B14F-4D97-AF65-F5344CB8AC3E}">
        <p14:creationId xmlns:p14="http://schemas.microsoft.com/office/powerpoint/2010/main" val="42826654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Kluczowe role odpowiedzialnych organów w przypadku awarii jądrowej, przydatne linki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a:buFont typeface="Arial" panose="020B0604020202020204" pitchFamily="34" charset="0"/>
              <a:buChar char="•"/>
            </a:pPr>
            <a:r>
              <a:rPr lang="lt-LT" sz="2400" dirty="0"/>
              <a:t>Z</a:t>
            </a:r>
            <a:r>
              <a:rPr lang="pl-PL" sz="2400" dirty="0"/>
              <a:t>apewnia sterowanie ruchem podczas ewakuacji ludności i po jej zakończeniu</a:t>
            </a:r>
            <a:r>
              <a:rPr lang="en-US" sz="2400" dirty="0"/>
              <a:t>.</a:t>
            </a:r>
            <a:r>
              <a:rPr lang="pl-PL" sz="2400" dirty="0"/>
              <a:t> </a:t>
            </a:r>
            <a:endParaRPr lang="lt-LT" sz="2400" dirty="0"/>
          </a:p>
          <a:p>
            <a:pPr>
              <a:buFont typeface="Arial" panose="020B0604020202020204" pitchFamily="34" charset="0"/>
              <a:buChar char="•"/>
            </a:pPr>
            <a:r>
              <a:rPr lang="lt-LT" sz="2400" dirty="0"/>
              <a:t>B</a:t>
            </a:r>
            <a:r>
              <a:rPr lang="pl-PL" sz="2400" dirty="0"/>
              <a:t>lokuje i odgradza teren skażony nuklidami promieniotwórczymi oraz zapewnia ochronę obszaru</a:t>
            </a:r>
            <a:r>
              <a:rPr lang="en-US" sz="2400" dirty="0"/>
              <a:t>.</a:t>
            </a:r>
            <a:r>
              <a:rPr lang="pl-PL" sz="2400" dirty="0"/>
              <a:t> </a:t>
            </a:r>
            <a:endParaRPr lang="lt-LT" sz="2400" dirty="0"/>
          </a:p>
          <a:p>
            <a:pPr>
              <a:buFont typeface="Arial" panose="020B0604020202020204" pitchFamily="34" charset="0"/>
              <a:buChar char="•"/>
            </a:pPr>
            <a:r>
              <a:rPr lang="lt-LT" sz="2400" dirty="0"/>
              <a:t>Z</a:t>
            </a:r>
            <a:r>
              <a:rPr lang="pl-PL" sz="2400" dirty="0"/>
              <a:t>apewnia porządek publiczny w miejscach zgromadzeń ludności.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49766"/>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Šriftas, ekrano kopija, tekstas, linija&#10;&#10;Automatiškai sugeneruotas aprašymas">
            <a:hlinkClick r:id="rId3"/>
            <a:extLst>
              <a:ext uri="{FF2B5EF4-FFF2-40B4-BE49-F238E27FC236}">
                <a16:creationId xmlns:a16="http://schemas.microsoft.com/office/drawing/2014/main" id="{6FBFA20C-3F15-180D-8DA0-9F8CFEF14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63802"/>
            <a:ext cx="3743768" cy="716400"/>
          </a:xfrm>
          <a:prstGeom prst="rect">
            <a:avLst/>
          </a:prstGeom>
        </p:spPr>
      </p:pic>
    </p:spTree>
    <p:extLst>
      <p:ext uri="{BB962C8B-B14F-4D97-AF65-F5344CB8AC3E}">
        <p14:creationId xmlns:p14="http://schemas.microsoft.com/office/powerpoint/2010/main" val="1369301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Kluczowe role odpowiedzialnych organów w przypadku awarii jądrowej, przydatne linki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a:buFont typeface="Arial" panose="020B0604020202020204" pitchFamily="34" charset="0"/>
              <a:buChar char="•"/>
            </a:pPr>
            <a:r>
              <a:rPr lang="lt-LT" sz="2400" dirty="0"/>
              <a:t>Z</a:t>
            </a:r>
            <a:r>
              <a:rPr lang="pl-PL" sz="2400" dirty="0"/>
              <a:t>apewnia porady dla ludności dotyczące stosowania tabletek jodku potasu</a:t>
            </a:r>
            <a:r>
              <a:rPr lang="en-US" sz="2400" dirty="0"/>
              <a:t>.</a:t>
            </a:r>
            <a:r>
              <a:rPr lang="pl-PL" sz="2400" dirty="0"/>
              <a:t> </a:t>
            </a:r>
            <a:endParaRPr lang="lt-LT" sz="2400" dirty="0"/>
          </a:p>
          <a:p>
            <a:pPr>
              <a:buFont typeface="Arial" panose="020B0604020202020204" pitchFamily="34" charset="0"/>
              <a:buChar char="•"/>
            </a:pPr>
            <a:r>
              <a:rPr lang="lt-LT" sz="2400" dirty="0"/>
              <a:t>K</a:t>
            </a:r>
            <a:r>
              <a:rPr lang="pl-PL" sz="2400" dirty="0"/>
              <a:t>oordynuje działania organów indywidualnej opieki zdrowotnej.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51299"/>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Šriftas, tekstas, linija&#10;&#10;Automatiškai sugeneruotas aprašymas">
            <a:hlinkClick r:id="rId3"/>
            <a:extLst>
              <a:ext uri="{FF2B5EF4-FFF2-40B4-BE49-F238E27FC236}">
                <a16:creationId xmlns:a16="http://schemas.microsoft.com/office/drawing/2014/main" id="{4951F5F0-5B5E-F254-F96D-3A4C1FFB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65335"/>
            <a:ext cx="3743768" cy="716400"/>
          </a:xfrm>
          <a:prstGeom prst="rect">
            <a:avLst/>
          </a:prstGeom>
        </p:spPr>
      </p:pic>
    </p:spTree>
    <p:extLst>
      <p:ext uri="{BB962C8B-B14F-4D97-AF65-F5344CB8AC3E}">
        <p14:creationId xmlns:p14="http://schemas.microsoft.com/office/powerpoint/2010/main" val="484161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Kluczowe role odpowiedzialnych organów w przypadku awarii jądrowej, przydatne linki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r>
              <a:rPr lang="lt-LT" sz="2400" dirty="0"/>
              <a:t>M</a:t>
            </a:r>
            <a:r>
              <a:rPr lang="pl-PL" sz="2400" dirty="0"/>
              <a:t>obilizuje jednostki wojskowe w celu zapewnienia pomocy siłom obrony cywilnej.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49766"/>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Šriftas, tekstas, Grafika&#10;&#10;Automatiškai sugeneruotas aprašymas">
            <a:hlinkClick r:id="rId3"/>
            <a:extLst>
              <a:ext uri="{FF2B5EF4-FFF2-40B4-BE49-F238E27FC236}">
                <a16:creationId xmlns:a16="http://schemas.microsoft.com/office/drawing/2014/main" id="{1D2EA976-52F5-A005-7519-D0ACAA253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63802"/>
            <a:ext cx="3743768" cy="716400"/>
          </a:xfrm>
          <a:prstGeom prst="rect">
            <a:avLst/>
          </a:prstGeom>
        </p:spPr>
      </p:pic>
    </p:spTree>
    <p:extLst>
      <p:ext uri="{BB962C8B-B14F-4D97-AF65-F5344CB8AC3E}">
        <p14:creationId xmlns:p14="http://schemas.microsoft.com/office/powerpoint/2010/main" val="2539382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Kluczowe role odpowiedzialnych organów w przypadku awarii jądrowej, przydatne linki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r>
              <a:rPr lang="lt-LT" sz="2400" dirty="0"/>
              <a:t>S</a:t>
            </a:r>
            <a:r>
              <a:rPr lang="pl-PL" sz="2400" dirty="0"/>
              <a:t>kłada projekty dotyczące pomocy społecznej dla osób ewakuowanych i ludności dotkniętej katastrofą.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72354"/>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Šriftas, tekstas, Grafika&#10;&#10;Automatiškai sugeneruotas aprašymas">
            <a:hlinkClick r:id="rId3"/>
            <a:extLst>
              <a:ext uri="{FF2B5EF4-FFF2-40B4-BE49-F238E27FC236}">
                <a16:creationId xmlns:a16="http://schemas.microsoft.com/office/drawing/2014/main" id="{4DCC45C4-4F1F-49A5-364E-081B0D42C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85609"/>
            <a:ext cx="3743768" cy="716400"/>
          </a:xfrm>
          <a:prstGeom prst="rect">
            <a:avLst/>
          </a:prstGeom>
        </p:spPr>
      </p:pic>
    </p:spTree>
    <p:extLst>
      <p:ext uri="{BB962C8B-B14F-4D97-AF65-F5344CB8AC3E}">
        <p14:creationId xmlns:p14="http://schemas.microsoft.com/office/powerpoint/2010/main" val="1513439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Kluczowe role odpowiedzialnych organów w przypadku awarii jądrowej, przydatne linki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r>
              <a:rPr lang="lt-LT" sz="2400" dirty="0"/>
              <a:t>Z</a:t>
            </a:r>
            <a:r>
              <a:rPr lang="pl-PL" sz="2400" dirty="0"/>
              <a:t>apewnia instytucjom specjalistyczne prognozy hydrometeorologiczne.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49766"/>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Šriftas, tekstas, Grafika&#10;&#10;Automatiškai sugeneruotas aprašymas">
            <a:hlinkClick r:id="rId3"/>
            <a:extLst>
              <a:ext uri="{FF2B5EF4-FFF2-40B4-BE49-F238E27FC236}">
                <a16:creationId xmlns:a16="http://schemas.microsoft.com/office/drawing/2014/main" id="{9F541990-3802-563D-183F-BC1E78DE3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63802"/>
            <a:ext cx="3743768" cy="716400"/>
          </a:xfrm>
          <a:prstGeom prst="rect">
            <a:avLst/>
          </a:prstGeom>
        </p:spPr>
      </p:pic>
    </p:spTree>
    <p:extLst>
      <p:ext uri="{BB962C8B-B14F-4D97-AF65-F5344CB8AC3E}">
        <p14:creationId xmlns:p14="http://schemas.microsoft.com/office/powerpoint/2010/main" val="521321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Kluczowe role odpowiedzialnych organów w przypadku awarii jądrowej, przydatne linki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1047939" y="2249766"/>
            <a:ext cx="5048060" cy="4070303"/>
          </a:xfrm>
        </p:spPr>
        <p:txBody>
          <a:bodyPr anchor="ctr">
            <a:normAutofit/>
          </a:bodyPr>
          <a:lstStyle/>
          <a:p>
            <a:pPr marL="0" indent="0">
              <a:buNone/>
            </a:pPr>
            <a:r>
              <a:rPr lang="pl-PL" sz="2400" dirty="0"/>
              <a:t>Więcej informacji na temat gotowości na wypadek sytuacji kryzysowych można znaleźć na stronie:</a:t>
            </a:r>
          </a:p>
          <a:p>
            <a:pPr marL="0" indent="0">
              <a:buNone/>
            </a:pPr>
            <a:endParaRPr lang="pl-PL" sz="2400" dirty="0"/>
          </a:p>
          <a:p>
            <a:pPr marL="0" indent="0">
              <a:buNone/>
            </a:pPr>
            <a:r>
              <a:rPr lang="pl-PL" sz="2400" dirty="0"/>
              <a:t>Więcej informacji na temat funkcji organów odpowiedzialnych w przypadku awarii jądrowej można znaleźć na stronie:</a:t>
            </a:r>
            <a:endParaRPr lang="lt-LT" sz="2400" dirty="0"/>
          </a:p>
        </p:txBody>
      </p:sp>
      <p:pic>
        <p:nvPicPr>
          <p:cNvPr id="4" name="Paveikslėlis 3" descr="Paveikslėlis, kuriame yra ekrano kopija, Šriftas, linija, simbolis&#10;&#10;Automatiškai sugeneruotas aprašymas">
            <a:hlinkClick r:id="rId2"/>
            <a:extLst>
              <a:ext uri="{FF2B5EF4-FFF2-40B4-BE49-F238E27FC236}">
                <a16:creationId xmlns:a16="http://schemas.microsoft.com/office/drawing/2014/main" id="{F953CBAF-B9FC-8C33-5BB8-7BE50C11B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140" y="2957610"/>
            <a:ext cx="4926788" cy="942780"/>
          </a:xfrm>
          <a:prstGeom prst="rect">
            <a:avLst/>
          </a:prstGeom>
        </p:spPr>
      </p:pic>
      <p:pic>
        <p:nvPicPr>
          <p:cNvPr id="6" name="Paveikslėlis 5" descr="Paveikslėlis, kuriame yra tekstas, Šriftas, ekrano kopija&#10;&#10;Automatiškai sugeneruotas aprašymas">
            <a:hlinkClick r:id="rId4"/>
            <a:extLst>
              <a:ext uri="{FF2B5EF4-FFF2-40B4-BE49-F238E27FC236}">
                <a16:creationId xmlns:a16="http://schemas.microsoft.com/office/drawing/2014/main" id="{DC414D6F-2E98-0F4A-A9B3-5E3F588A1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2140" y="4499781"/>
            <a:ext cx="4926788" cy="1258204"/>
          </a:xfrm>
          <a:prstGeom prst="rect">
            <a:avLst/>
          </a:prstGeom>
        </p:spPr>
      </p:pic>
    </p:spTree>
    <p:extLst>
      <p:ext uri="{BB962C8B-B14F-4D97-AF65-F5344CB8AC3E}">
        <p14:creationId xmlns:p14="http://schemas.microsoft.com/office/powerpoint/2010/main" val="691788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sz="4000" b="1" dirty="0">
                <a:latin typeface="Switzer" pitchFamily="50" charset="-70"/>
              </a:rPr>
              <a:t>Wypadki jądrowe lub promieniotwórcze</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5940270" y="2080469"/>
            <a:ext cx="5703649" cy="4530055"/>
          </a:xfrm>
        </p:spPr>
        <p:txBody>
          <a:bodyPr anchor="ctr">
            <a:normAutofit/>
          </a:bodyPr>
          <a:lstStyle/>
          <a:p>
            <a:pPr marL="0" indent="0">
              <a:lnSpc>
                <a:spcPct val="120000"/>
              </a:lnSpc>
              <a:buNone/>
            </a:pPr>
            <a:r>
              <a:rPr lang="pl-PL" sz="1600" dirty="0"/>
              <a:t>W przypadku awarii jądrowej lub radiologicznej osoba może być narażona na zewnętrzne i/lub wewnętrzne promieniowanie jonizujące. W przypadku otrzymania dużej dawki w krótkim czasie dochodzi do ostrych uszkodzeń. Pierwszymi komórkami dotkniętymi chorobą są szpik kostny oraz komórki żołądka i jelit. Skutki mogą wystąpić w ciągu pierwszych kilku godzin. Szpik kostny zaczyna produkować mniej krwinek, które chronią organizm przed infekcjami.</a:t>
            </a:r>
            <a:endParaRPr lang="lt-LT" sz="1600" dirty="0"/>
          </a:p>
          <a:p>
            <a:pPr marL="0" indent="0">
              <a:lnSpc>
                <a:spcPct val="120000"/>
              </a:lnSpc>
              <a:buNone/>
            </a:pPr>
            <a:r>
              <a:rPr lang="pl-PL" sz="1600" dirty="0"/>
              <a:t>Osoby narażone na promieniowanie jonizujące są podatne na choroby zakaźne, ale mogą wyzdrowieć przy dobrej opiece medycznej. Małe dawki promieniowania jonizującego mogą powodować nowotwory lub uszkodzenia genetyczne (różne choroby dziedziczne). Uszkodzenia mogą się pojawić wiele lat po ekspozycji.</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898541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pl-PL" b="1" dirty="0"/>
              <a:t>Kluczowe role odpowiedzialnych organów w przypadku awarii jądrowej, przydatne linki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864066" y="2249766"/>
            <a:ext cx="10566134" cy="4070303"/>
          </a:xfrm>
        </p:spPr>
        <p:txBody>
          <a:bodyPr anchor="ctr">
            <a:normAutofit/>
          </a:bodyPr>
          <a:lstStyle/>
          <a:p>
            <a:pPr marL="0" indent="0">
              <a:buNone/>
            </a:pPr>
            <a:r>
              <a:rPr lang="pl-PL" sz="2400" b="1" dirty="0"/>
              <a:t>Pamiętaj! </a:t>
            </a:r>
            <a:endParaRPr lang="lt-LT" sz="2400" b="1" dirty="0"/>
          </a:p>
          <a:p>
            <a:pPr marL="0" indent="0">
              <a:buNone/>
            </a:pPr>
            <a:r>
              <a:rPr lang="pl-PL" sz="2400" dirty="0"/>
              <a:t>Samorządy, we współpracy z organami państwowymi, planują środki ochrony ludności, planują struktury ochrony zbiorowej, organizują działania ostrzegawcze i ewakuację ludności, przeprowadzają dekontaminację ludności wraz z siłami obrony cywilnej i podejmują inne działania w celu ochrony ludności. </a:t>
            </a:r>
            <a:endParaRPr lang="lt-LT" sz="2400" dirty="0"/>
          </a:p>
        </p:txBody>
      </p:sp>
    </p:spTree>
    <p:extLst>
      <p:ext uri="{BB962C8B-B14F-4D97-AF65-F5344CB8AC3E}">
        <p14:creationId xmlns:p14="http://schemas.microsoft.com/office/powerpoint/2010/main" val="35186806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sz="4000" dirty="0"/>
              <a:t>Utworzenie zapasu żywności i wody pitnej</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lnSpc>
                <a:spcPct val="100000"/>
              </a:lnSpc>
              <a:buNone/>
            </a:pPr>
            <a:r>
              <a:rPr lang="pl-PL" sz="2400" dirty="0"/>
              <a:t>W przypadku zbliżającej się lub rozpoczynającej się sytuacji kryzysowej, dostawy żywności i wody mogą być ograniczone i przerwane, dlatego ważne jest, aby mieć przygotowane zapasy żywności na co najmniej 72 godziny do czasu rozpoczęcia działań ratunkowych.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147556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sz="4000" dirty="0"/>
              <a:t>Utworzenie zapasu żywności i wody pitnej</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081883"/>
            <a:ext cx="5180444" cy="4423351"/>
          </a:xfrm>
        </p:spPr>
        <p:txBody>
          <a:bodyPr anchor="ctr">
            <a:normAutofit fontScale="77500" lnSpcReduction="20000"/>
          </a:bodyPr>
          <a:lstStyle/>
          <a:p>
            <a:pPr marL="0" indent="0">
              <a:buNone/>
            </a:pPr>
            <a:r>
              <a:rPr lang="pl-PL" sz="2400" b="1" dirty="0"/>
              <a:t>Zaleca się przechowywanie poniższych produktów w domu, w suchym i ciemnym miejscu: </a:t>
            </a:r>
            <a:endParaRPr lang="lt-LT" sz="2400" b="1" dirty="0"/>
          </a:p>
          <a:p>
            <a:r>
              <a:rPr lang="pl-PL" sz="2400" dirty="0"/>
              <a:t>Konserwy mięsne </a:t>
            </a:r>
          </a:p>
          <a:p>
            <a:r>
              <a:rPr lang="pl-PL" sz="2400" dirty="0"/>
              <a:t>Konserwy warzywne (szczególnie dobrym wyborem są warzywa strączkowe) </a:t>
            </a:r>
          </a:p>
          <a:p>
            <a:r>
              <a:rPr lang="pl-PL" sz="2400" dirty="0"/>
              <a:t>Inne konserwy (mleko skondensowane, owoce) </a:t>
            </a:r>
          </a:p>
          <a:p>
            <a:r>
              <a:rPr lang="pl-PL" sz="2400" dirty="0"/>
              <a:t>Kasze </a:t>
            </a:r>
          </a:p>
          <a:p>
            <a:r>
              <a:rPr lang="pl-PL" sz="2400" dirty="0"/>
              <a:t>Olej  </a:t>
            </a:r>
            <a:endParaRPr lang="pl-PL" sz="2400" b="1" dirty="0"/>
          </a:p>
          <a:p>
            <a:r>
              <a:rPr lang="pl-PL" sz="2400" dirty="0"/>
              <a:t>Cukier  </a:t>
            </a:r>
            <a:endParaRPr lang="pl-PL" sz="2400" b="1" dirty="0"/>
          </a:p>
          <a:p>
            <a:r>
              <a:rPr lang="pl-PL" sz="2400" dirty="0"/>
              <a:t>Przyprawy (mieszanki ziołowe) </a:t>
            </a:r>
          </a:p>
          <a:p>
            <a:r>
              <a:rPr lang="pl-PL" sz="2400" dirty="0"/>
              <a:t>Sól  </a:t>
            </a:r>
          </a:p>
          <a:p>
            <a:r>
              <a:rPr lang="pl-PL" sz="2400" dirty="0"/>
              <a:t>Miód </a:t>
            </a:r>
          </a:p>
          <a:p>
            <a:r>
              <a:rPr lang="pl-PL" sz="2400" dirty="0"/>
              <a:t>Herbata  </a:t>
            </a:r>
          </a:p>
        </p:txBody>
      </p:sp>
      <p:grpSp>
        <p:nvGrpSpPr>
          <p:cNvPr id="27" name="Grupė 26">
            <a:extLst>
              <a:ext uri="{FF2B5EF4-FFF2-40B4-BE49-F238E27FC236}">
                <a16:creationId xmlns:a16="http://schemas.microsoft.com/office/drawing/2014/main" id="{E9D835E4-FEE1-D960-4007-BE2EE410CD7B}"/>
              </a:ext>
            </a:extLst>
          </p:cNvPr>
          <p:cNvGrpSpPr/>
          <p:nvPr/>
        </p:nvGrpSpPr>
        <p:grpSpPr>
          <a:xfrm>
            <a:off x="629174" y="2165879"/>
            <a:ext cx="5612816" cy="4440668"/>
            <a:chOff x="366970" y="1939375"/>
            <a:chExt cx="5891798" cy="4661389"/>
          </a:xfrm>
        </p:grpSpPr>
        <p:pic>
          <p:nvPicPr>
            <p:cNvPr id="5" name="Paveikslėlis 4" descr="Paveikslėlis, kuriame yra kavos puodelis, puodelis, valgomieji reikmenys, animacija&#10;&#10;Automatiškai sugeneruotas aprašymas">
              <a:extLst>
                <a:ext uri="{FF2B5EF4-FFF2-40B4-BE49-F238E27FC236}">
                  <a16:creationId xmlns:a16="http://schemas.microsoft.com/office/drawing/2014/main" id="{E5D5C983-E687-AF0A-7DAC-01766D906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970" y="5495025"/>
              <a:ext cx="1963851" cy="1105739"/>
            </a:xfrm>
            <a:prstGeom prst="rect">
              <a:avLst/>
            </a:prstGeom>
          </p:spPr>
        </p:pic>
        <p:pic>
          <p:nvPicPr>
            <p:cNvPr id="7" name="Paveikslėlis 6" descr="Paveikslėlis, kuriame yra Vaikų piešiniai, kompaktinis diskas&#10;&#10;Automatiškai sugeneruotas aprašymas">
              <a:extLst>
                <a:ext uri="{FF2B5EF4-FFF2-40B4-BE49-F238E27FC236}">
                  <a16:creationId xmlns:a16="http://schemas.microsoft.com/office/drawing/2014/main" id="{294B55CF-5D97-1F3D-10B3-0B1EF6B11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24" y="1947075"/>
              <a:ext cx="1963848" cy="1105737"/>
            </a:xfrm>
            <a:prstGeom prst="rect">
              <a:avLst/>
            </a:prstGeom>
          </p:spPr>
        </p:pic>
        <p:pic>
          <p:nvPicPr>
            <p:cNvPr id="10" name="Paveikslėlis 9" descr="Paveikslėlis, kuriame yra maistas&#10;&#10;Automatiškai sugeneruoto aprašo patikimumas mažas">
              <a:extLst>
                <a:ext uri="{FF2B5EF4-FFF2-40B4-BE49-F238E27FC236}">
                  <a16:creationId xmlns:a16="http://schemas.microsoft.com/office/drawing/2014/main" id="{7A77AE4F-D22F-2038-3EE3-CDC2DEAA4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1072" y="1939375"/>
              <a:ext cx="1963848" cy="1105737"/>
            </a:xfrm>
            <a:prstGeom prst="rect">
              <a:avLst/>
            </a:prstGeom>
          </p:spPr>
        </p:pic>
        <p:pic>
          <p:nvPicPr>
            <p:cNvPr id="13" name="Paveikslėlis 12">
              <a:extLst>
                <a:ext uri="{FF2B5EF4-FFF2-40B4-BE49-F238E27FC236}">
                  <a16:creationId xmlns:a16="http://schemas.microsoft.com/office/drawing/2014/main" id="{890BE038-2540-5C5F-6C48-77E7C70A5B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4920" y="1956081"/>
              <a:ext cx="1963848" cy="1105737"/>
            </a:xfrm>
            <a:prstGeom prst="rect">
              <a:avLst/>
            </a:prstGeom>
          </p:spPr>
        </p:pic>
        <p:pic>
          <p:nvPicPr>
            <p:cNvPr id="16" name="Paveikslėlis 15" descr="Paveikslėlis, kuriame yra medaus korys, Stačiakampis, rašas, ekrano kopija&#10;&#10;Automatiškai sugeneruotas aprašymas">
              <a:extLst>
                <a:ext uri="{FF2B5EF4-FFF2-40B4-BE49-F238E27FC236}">
                  <a16:creationId xmlns:a16="http://schemas.microsoft.com/office/drawing/2014/main" id="{553FDCFF-31DA-9A20-9E89-3B3E39BC3E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224" y="3147047"/>
              <a:ext cx="1963848" cy="1105737"/>
            </a:xfrm>
            <a:prstGeom prst="rect">
              <a:avLst/>
            </a:prstGeom>
          </p:spPr>
        </p:pic>
        <p:pic>
          <p:nvPicPr>
            <p:cNvPr id="18" name="Paveikslėlis 17" descr="Paveikslėlis, kuriame yra gėrimas, geltonas, Plastikinis butelis, butelis&#10;&#10;Automatiškai sugeneruotas aprašymas">
              <a:extLst>
                <a:ext uri="{FF2B5EF4-FFF2-40B4-BE49-F238E27FC236}">
                  <a16:creationId xmlns:a16="http://schemas.microsoft.com/office/drawing/2014/main" id="{069C01AE-45C4-615E-BA6B-476FD19267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1069" y="3147045"/>
              <a:ext cx="1963851" cy="1105739"/>
            </a:xfrm>
            <a:prstGeom prst="rect">
              <a:avLst/>
            </a:prstGeom>
          </p:spPr>
        </p:pic>
        <p:pic>
          <p:nvPicPr>
            <p:cNvPr id="20" name="Paveikslėlis 19">
              <a:extLst>
                <a:ext uri="{FF2B5EF4-FFF2-40B4-BE49-F238E27FC236}">
                  <a16:creationId xmlns:a16="http://schemas.microsoft.com/office/drawing/2014/main" id="{BF8D7646-A6DC-D20C-3E13-800D56794B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4917" y="3097748"/>
              <a:ext cx="1963848" cy="1105738"/>
            </a:xfrm>
            <a:prstGeom prst="rect">
              <a:avLst/>
            </a:prstGeom>
          </p:spPr>
        </p:pic>
        <p:pic>
          <p:nvPicPr>
            <p:cNvPr id="22" name="Paveikslėlis 21" descr="Paveikslėlis, kuriame yra Virtuviniai įrankiai, morka, daržovė, maistas&#10;&#10;Automatiškai sugeneruotas aprašymas">
              <a:extLst>
                <a:ext uri="{FF2B5EF4-FFF2-40B4-BE49-F238E27FC236}">
                  <a16:creationId xmlns:a16="http://schemas.microsoft.com/office/drawing/2014/main" id="{644D324E-146B-A7A3-C6E8-00BEDFE405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973" y="4305800"/>
              <a:ext cx="1963848" cy="1105737"/>
            </a:xfrm>
            <a:prstGeom prst="rect">
              <a:avLst/>
            </a:prstGeom>
          </p:spPr>
        </p:pic>
        <p:pic>
          <p:nvPicPr>
            <p:cNvPr id="24" name="Paveikslėlis 23" descr="Paveikslėlis, kuriame yra plastikas&#10;&#10;Automatiškai sugeneruotas aprašymas">
              <a:extLst>
                <a:ext uri="{FF2B5EF4-FFF2-40B4-BE49-F238E27FC236}">
                  <a16:creationId xmlns:a16="http://schemas.microsoft.com/office/drawing/2014/main" id="{048A9A81-938A-E9D5-5BA4-24F2BEF55A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31069" y="4321036"/>
              <a:ext cx="1963848" cy="1105737"/>
            </a:xfrm>
            <a:prstGeom prst="rect">
              <a:avLst/>
            </a:prstGeom>
          </p:spPr>
        </p:pic>
        <p:pic>
          <p:nvPicPr>
            <p:cNvPr id="26" name="Paveikslėlis 25" descr="Paveikslėlis, kuriame yra butelis, plastikas&#10;&#10;Automatiškai sugeneruotas aprašymas">
              <a:extLst>
                <a:ext uri="{FF2B5EF4-FFF2-40B4-BE49-F238E27FC236}">
                  <a16:creationId xmlns:a16="http://schemas.microsoft.com/office/drawing/2014/main" id="{6BA746F7-8F9D-A342-B4B0-FAAA030F8E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94917" y="4321036"/>
              <a:ext cx="1963848" cy="1105737"/>
            </a:xfrm>
            <a:prstGeom prst="rect">
              <a:avLst/>
            </a:prstGeom>
          </p:spPr>
        </p:pic>
      </p:grpSp>
    </p:spTree>
    <p:extLst>
      <p:ext uri="{BB962C8B-B14F-4D97-AF65-F5344CB8AC3E}">
        <p14:creationId xmlns:p14="http://schemas.microsoft.com/office/powerpoint/2010/main" val="1328956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sz="4000" dirty="0"/>
              <a:t>Utworzenie zapasu żywności i wody pitnej</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lnSpc>
                <a:spcPct val="100000"/>
              </a:lnSpc>
              <a:buNone/>
            </a:pPr>
            <a:r>
              <a:rPr lang="pl-PL" sz="2000" dirty="0"/>
              <a:t>Nie zapomnij o swoich ulubionych produktach (ich spożywanie poprawi twoje samopoczucie). </a:t>
            </a:r>
            <a:endParaRPr lang="lt-LT" sz="2000" dirty="0"/>
          </a:p>
          <a:p>
            <a:pPr marL="0" indent="0">
              <a:lnSpc>
                <a:spcPct val="100000"/>
              </a:lnSpc>
              <a:buNone/>
            </a:pPr>
            <a:r>
              <a:rPr lang="pl-PL" sz="2000" dirty="0"/>
              <a:t>Zalecane jest, aby nowe artykuły spożywcze były umieszczane za już zakupionymi, aby ułatwić rozróżnianie produktów o krótszym terminie ważności! Podczas gromadzenia zapasów należy wybierać przede wszystkim produkty powszechnie spożywane przez rodzinę.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3776618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Zapasy wody </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dirty="0"/>
              <a:t>Zalecane dzienne spożycie 2 litry wody pitnej na osobę i 2 litry wody do przygotowywania żywności i higieny. Człowiek potrzebuje około 12 litrów wody co 72 godziny. Woda powinna być przechowywana w małych butelkach.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16947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Ważne dokumenty</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dirty="0"/>
              <a:t>Przygotuj wraz z rodzicami ważne dokumenty na wypadek konieczności ewakuacji</a:t>
            </a:r>
            <a:r>
              <a:rPr lang="en-US" sz="2400" dirty="0"/>
              <a:t>:</a:t>
            </a:r>
            <a:endParaRPr lang="pl-PL" sz="2400" dirty="0"/>
          </a:p>
          <a:p>
            <a:r>
              <a:rPr lang="pl-PL" sz="2400" dirty="0"/>
              <a:t>dokument tożsamości – paszport lub dowód tożsamości; </a:t>
            </a:r>
          </a:p>
          <a:p>
            <a:r>
              <a:rPr lang="pl-PL" sz="2400" dirty="0"/>
              <a:t>akt urodzenia;</a:t>
            </a:r>
          </a:p>
          <a:p>
            <a:r>
              <a:rPr lang="pl-PL" sz="2400" dirty="0"/>
              <a:t>zdjęcia bliskich;</a:t>
            </a:r>
          </a:p>
          <a:p>
            <a:r>
              <a:rPr lang="pl-PL" sz="2400" dirty="0"/>
              <a:t>karty bankowe;</a:t>
            </a:r>
          </a:p>
          <a:p>
            <a:r>
              <a:rPr lang="pl-PL" sz="2400" dirty="0"/>
              <a:t>gotówkę.</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39015370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A1E8A7D-28BC-F72B-FF1B-5FB76BB5E563}"/>
              </a:ext>
            </a:extLst>
          </p:cNvPr>
          <p:cNvSpPr txBox="1">
            <a:spLocks/>
          </p:cNvSpPr>
          <p:nvPr/>
        </p:nvSpPr>
        <p:spPr>
          <a:xfrm>
            <a:off x="761995" y="307447"/>
            <a:ext cx="10693884" cy="11099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Switzer" pitchFamily="50" charset="-70"/>
                <a:ea typeface="+mj-ea"/>
                <a:cs typeface="+mj-cs"/>
              </a:defRPr>
            </a:lvl1pPr>
          </a:lstStyle>
          <a:p>
            <a:pPr algn="ctr"/>
            <a:r>
              <a:rPr lang="pl-PL" sz="3600" dirty="0"/>
              <a:t>Przygotowanie plecaka ucieczkowego</a:t>
            </a:r>
            <a:endParaRPr lang="pl-PL" sz="3700" dirty="0"/>
          </a:p>
        </p:txBody>
      </p:sp>
      <p:sp>
        <p:nvSpPr>
          <p:cNvPr id="5" name="Content Placeholder 2">
            <a:extLst>
              <a:ext uri="{FF2B5EF4-FFF2-40B4-BE49-F238E27FC236}">
                <a16:creationId xmlns:a16="http://schemas.microsoft.com/office/drawing/2014/main" id="{E0EB3B14-4CE6-CA5F-638A-B642ECC75259}"/>
              </a:ext>
            </a:extLst>
          </p:cNvPr>
          <p:cNvSpPr txBox="1">
            <a:spLocks/>
          </p:cNvSpPr>
          <p:nvPr/>
        </p:nvSpPr>
        <p:spPr>
          <a:xfrm>
            <a:off x="6788915" y="2215786"/>
            <a:ext cx="4265370" cy="390263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witzer" pitchFamily="50" charset="-7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witzer" pitchFamily="50" charset="-7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witzer" pitchFamily="50" charset="-7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tzer" pitchFamily="50" charset="-7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tzer" pitchFamily="50" charset="-7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l-PL" b="1"/>
              <a:t>Plecak ucieczkowy</a:t>
            </a:r>
            <a:r>
              <a:rPr lang="pl-PL"/>
              <a:t> pomoże ci przetrwać najważniejsze pierwsze 3 dni – </a:t>
            </a:r>
            <a:r>
              <a:rPr lang="pl-PL" b="1"/>
              <a:t>72 godziny</a:t>
            </a:r>
            <a:r>
              <a:rPr lang="pl-PL"/>
              <a:t> – w sytuacji awaryjnej. </a:t>
            </a:r>
            <a:endParaRPr lang="lt-LT" dirty="0"/>
          </a:p>
        </p:txBody>
      </p:sp>
      <p:sp>
        <p:nvSpPr>
          <p:cNvPr id="7" name="Stačiakampis 6">
            <a:extLst>
              <a:ext uri="{FF2B5EF4-FFF2-40B4-BE49-F238E27FC236}">
                <a16:creationId xmlns:a16="http://schemas.microsoft.com/office/drawing/2014/main" id="{758FF312-B3C0-781D-5980-1F2033555549}"/>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9763892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A1E8A7D-28BC-F72B-FF1B-5FB76BB5E563}"/>
              </a:ext>
            </a:extLst>
          </p:cNvPr>
          <p:cNvSpPr txBox="1">
            <a:spLocks/>
          </p:cNvSpPr>
          <p:nvPr/>
        </p:nvSpPr>
        <p:spPr>
          <a:xfrm>
            <a:off x="761995" y="307447"/>
            <a:ext cx="10693884" cy="11099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Switzer" pitchFamily="50" charset="-70"/>
                <a:ea typeface="+mj-ea"/>
                <a:cs typeface="+mj-cs"/>
              </a:defRPr>
            </a:lvl1pPr>
          </a:lstStyle>
          <a:p>
            <a:pPr algn="ctr"/>
            <a:r>
              <a:rPr lang="pl-PL" sz="3600" dirty="0"/>
              <a:t>Przygotowanie plecaka ucieczkowego</a:t>
            </a:r>
            <a:endParaRPr lang="pl-PL" sz="3700" dirty="0"/>
          </a:p>
        </p:txBody>
      </p:sp>
      <p:pic>
        <p:nvPicPr>
          <p:cNvPr id="2" name="Picture 3">
            <a:extLst>
              <a:ext uri="{FF2B5EF4-FFF2-40B4-BE49-F238E27FC236}">
                <a16:creationId xmlns:a16="http://schemas.microsoft.com/office/drawing/2014/main" id="{E2C7BE28-DE8A-012B-D372-E3442635B55B}"/>
              </a:ext>
            </a:extLst>
          </p:cNvPr>
          <p:cNvPicPr>
            <a:picLocks noChangeAspect="1"/>
          </p:cNvPicPr>
          <p:nvPr/>
        </p:nvPicPr>
        <p:blipFill>
          <a:blip r:embed="rId2">
            <a:extLst>
              <a:ext uri="{28A0092B-C50C-407E-A947-70E740481C1C}">
                <a14:useLocalDpi xmlns:a14="http://schemas.microsoft.com/office/drawing/2010/main" val="0"/>
              </a:ext>
            </a:extLst>
          </a:blip>
          <a:srcRect l="573" r="573"/>
          <a:stretch/>
        </p:blipFill>
        <p:spPr>
          <a:xfrm>
            <a:off x="838200" y="2700601"/>
            <a:ext cx="5598925" cy="3185915"/>
          </a:xfrm>
          <a:prstGeom prst="rect">
            <a:avLst/>
          </a:prstGeom>
        </p:spPr>
      </p:pic>
      <p:sp>
        <p:nvSpPr>
          <p:cNvPr id="7" name="Content Placeholder 2">
            <a:extLst>
              <a:ext uri="{FF2B5EF4-FFF2-40B4-BE49-F238E27FC236}">
                <a16:creationId xmlns:a16="http://schemas.microsoft.com/office/drawing/2014/main" id="{CFD09F48-7CEC-14F9-0D57-37C4B6C216CA}"/>
              </a:ext>
            </a:extLst>
          </p:cNvPr>
          <p:cNvSpPr>
            <a:spLocks noGrp="1"/>
          </p:cNvSpPr>
          <p:nvPr>
            <p:ph idx="1"/>
          </p:nvPr>
        </p:nvSpPr>
        <p:spPr>
          <a:xfrm>
            <a:off x="6205728" y="2427585"/>
            <a:ext cx="4603975" cy="3902635"/>
          </a:xfrm>
        </p:spPr>
        <p:txBody>
          <a:bodyPr anchor="ctr">
            <a:normAutofit/>
          </a:bodyPr>
          <a:lstStyle/>
          <a:p>
            <a:pPr marL="0" indent="0">
              <a:buNone/>
            </a:pPr>
            <a:r>
              <a:rPr lang="pl-PL" sz="2000" b="1" dirty="0"/>
              <a:t>Sytuacja awaryjna – </a:t>
            </a:r>
            <a:r>
              <a:rPr lang="pl-PL" sz="2000" dirty="0"/>
              <a:t>to sytuacja, która może zagrażać zdrowiu, życiu, mieniu lub środowisku naturalnemu. Na przykład bardzo silny huragan, powódź, awaria w elektrowni jądrowej itp.  </a:t>
            </a:r>
          </a:p>
          <a:p>
            <a:pPr marL="0" indent="0">
              <a:buNone/>
            </a:pPr>
            <a:r>
              <a:rPr lang="pl-PL" sz="2000" dirty="0"/>
              <a:t>W plecaku powinny znaleźć się ważne dokumenty, żywność i woda, ciepłe ubrania, buty i inne niezbędne przedmioty. </a:t>
            </a:r>
          </a:p>
          <a:p>
            <a:endParaRPr lang="lt-LT" sz="2000" dirty="0"/>
          </a:p>
        </p:txBody>
      </p:sp>
    </p:spTree>
    <p:extLst>
      <p:ext uri="{BB962C8B-B14F-4D97-AF65-F5344CB8AC3E}">
        <p14:creationId xmlns:p14="http://schemas.microsoft.com/office/powerpoint/2010/main" val="27694609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4971660" cy="4070303"/>
          </a:xfrm>
        </p:spPr>
        <p:txBody>
          <a:bodyPr anchor="ctr">
            <a:normAutofit lnSpcReduction="10000"/>
          </a:bodyPr>
          <a:lstStyle/>
          <a:p>
            <a:pPr marL="0" indent="0">
              <a:buNone/>
            </a:pPr>
            <a:r>
              <a:rPr lang="pl-PL" sz="2400" dirty="0"/>
              <a:t>Razem z rodzicami zadbaj o swój plecak ucieczkowy, w którym powinny być: </a:t>
            </a:r>
          </a:p>
          <a:p>
            <a:r>
              <a:rPr lang="pl-PL" sz="2400" b="1" dirty="0"/>
              <a:t>Butelki z wodą. </a:t>
            </a:r>
          </a:p>
          <a:p>
            <a:r>
              <a:rPr lang="pl-PL" sz="2400" b="1" dirty="0"/>
              <a:t>Żywność. </a:t>
            </a:r>
            <a:r>
              <a:rPr lang="pl-PL" sz="2400" dirty="0"/>
              <a:t>Na przykład: czekolada gorzka, batoniki zbożowe, mieszanka suszonych owoców i orzechów, soki, polewa do kaszy zbożowej.</a:t>
            </a:r>
          </a:p>
          <a:p>
            <a:r>
              <a:rPr lang="pl-PL" sz="2400" b="1" dirty="0"/>
              <a:t>Telefon komórkowy, ładowarka do telefonu komórkowego, bateria zewnętrzna </a:t>
            </a:r>
            <a:r>
              <a:rPr lang="pl-PL" sz="2400" dirty="0"/>
              <a:t>(</a:t>
            </a:r>
            <a:r>
              <a:rPr lang="pl-PL" sz="2400" dirty="0" err="1"/>
              <a:t>power</a:t>
            </a:r>
            <a:r>
              <a:rPr lang="pl-PL" sz="2400" dirty="0"/>
              <a:t> bank).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6A1E8A7D-28BC-F72B-FF1B-5FB76BB5E563}"/>
              </a:ext>
            </a:extLst>
          </p:cNvPr>
          <p:cNvSpPr txBox="1">
            <a:spLocks/>
          </p:cNvSpPr>
          <p:nvPr/>
        </p:nvSpPr>
        <p:spPr>
          <a:xfrm>
            <a:off x="761995" y="307447"/>
            <a:ext cx="10693884" cy="11099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Switzer" pitchFamily="50" charset="-70"/>
                <a:ea typeface="+mj-ea"/>
                <a:cs typeface="+mj-cs"/>
              </a:defRPr>
            </a:lvl1pPr>
          </a:lstStyle>
          <a:p>
            <a:pPr algn="ctr"/>
            <a:r>
              <a:rPr lang="pl-PL" sz="3600" dirty="0"/>
              <a:t>Przygotowanie plecaka ucieczkowego</a:t>
            </a:r>
            <a:endParaRPr lang="pl-PL" sz="3700" dirty="0"/>
          </a:p>
        </p:txBody>
      </p:sp>
    </p:spTree>
    <p:extLst>
      <p:ext uri="{BB962C8B-B14F-4D97-AF65-F5344CB8AC3E}">
        <p14:creationId xmlns:p14="http://schemas.microsoft.com/office/powerpoint/2010/main" val="21593428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251731" y="2249766"/>
            <a:ext cx="5178469" cy="4070303"/>
          </a:xfrm>
        </p:spPr>
        <p:txBody>
          <a:bodyPr anchor="ctr">
            <a:normAutofit lnSpcReduction="10000"/>
          </a:bodyPr>
          <a:lstStyle/>
          <a:p>
            <a:r>
              <a:rPr lang="pl-PL" sz="2400" b="1" dirty="0"/>
              <a:t>Źródła światła (energii). </a:t>
            </a:r>
            <a:r>
              <a:rPr lang="pl-PL" sz="2400" dirty="0"/>
              <a:t>Latarka, świecące pałeczki, części zapasowe. </a:t>
            </a:r>
            <a:endParaRPr lang="lt-LT" sz="2400" dirty="0"/>
          </a:p>
          <a:p>
            <a:r>
              <a:rPr lang="pl-PL" sz="2400" b="1" dirty="0"/>
              <a:t>Ubrania, buty.</a:t>
            </a:r>
            <a:r>
              <a:rPr lang="pl-PL" sz="2400" dirty="0"/>
              <a:t> Wodoodporna i przeciwwiatrowa kurtka, ciepły sweter, ciepłe spodnie, skarpety, bielizna, ciepła czapka, szalik. </a:t>
            </a:r>
          </a:p>
          <a:p>
            <a:r>
              <a:rPr lang="pl-PL" sz="2400" b="1" dirty="0"/>
              <a:t>Produkty higieny osobistej. </a:t>
            </a:r>
            <a:r>
              <a:rPr lang="pl-PL" sz="2400" dirty="0"/>
              <a:t>Rolka papieru toaletowego, chusteczki nawilżane, mydło, pasta do zębów, szczoteczka do zębów, grzebień. </a:t>
            </a:r>
            <a:endParaRPr lang="lt-LT" sz="2400" dirty="0"/>
          </a:p>
          <a:p>
            <a:r>
              <a:rPr lang="pl-PL" sz="2400" b="1" dirty="0"/>
              <a:t>Gra planszowa lub książka do czytania. </a:t>
            </a:r>
            <a:endParaRPr lang="lt-LT" sz="2400" dirty="0"/>
          </a:p>
        </p:txBody>
      </p:sp>
      <p:pic>
        <p:nvPicPr>
          <p:cNvPr id="4" name="Picture 3">
            <a:extLst>
              <a:ext uri="{FF2B5EF4-FFF2-40B4-BE49-F238E27FC236}">
                <a16:creationId xmlns:a16="http://schemas.microsoft.com/office/drawing/2014/main" id="{61C14DD1-E610-5C20-C439-38076DE95A26}"/>
              </a:ext>
            </a:extLst>
          </p:cNvPr>
          <p:cNvPicPr>
            <a:picLocks noChangeAspect="1"/>
          </p:cNvPicPr>
          <p:nvPr/>
        </p:nvPicPr>
        <p:blipFill>
          <a:blip r:embed="rId2">
            <a:extLst>
              <a:ext uri="{28A0092B-C50C-407E-A947-70E740481C1C}">
                <a14:useLocalDpi xmlns:a14="http://schemas.microsoft.com/office/drawing/2010/main" val="0"/>
              </a:ext>
            </a:extLst>
          </a:blip>
          <a:srcRect l="573" r="573"/>
          <a:stretch/>
        </p:blipFill>
        <p:spPr>
          <a:xfrm>
            <a:off x="958906" y="2783500"/>
            <a:ext cx="4850955" cy="2760303"/>
          </a:xfrm>
          <a:prstGeom prst="rect">
            <a:avLst/>
          </a:prstGeom>
        </p:spPr>
      </p:pic>
      <p:sp>
        <p:nvSpPr>
          <p:cNvPr id="7" name="Title 1">
            <a:extLst>
              <a:ext uri="{FF2B5EF4-FFF2-40B4-BE49-F238E27FC236}">
                <a16:creationId xmlns:a16="http://schemas.microsoft.com/office/drawing/2014/main" id="{BFE57811-6B5F-E20D-DE6B-9C711A2CD096}"/>
              </a:ext>
            </a:extLst>
          </p:cNvPr>
          <p:cNvSpPr txBox="1">
            <a:spLocks/>
          </p:cNvSpPr>
          <p:nvPr/>
        </p:nvSpPr>
        <p:spPr>
          <a:xfrm>
            <a:off x="761995" y="307447"/>
            <a:ext cx="10693884" cy="11099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Switzer" pitchFamily="50" charset="-70"/>
                <a:ea typeface="+mj-ea"/>
                <a:cs typeface="+mj-cs"/>
              </a:defRPr>
            </a:lvl1pPr>
          </a:lstStyle>
          <a:p>
            <a:pPr algn="ctr"/>
            <a:r>
              <a:rPr lang="pl-PL" sz="3600" dirty="0"/>
              <a:t>Przygotowanie plecaka ucieczkowego</a:t>
            </a:r>
            <a:endParaRPr lang="pl-PL" sz="3700" dirty="0"/>
          </a:p>
        </p:txBody>
      </p:sp>
    </p:spTree>
    <p:extLst>
      <p:ext uri="{BB962C8B-B14F-4D97-AF65-F5344CB8AC3E}">
        <p14:creationId xmlns:p14="http://schemas.microsoft.com/office/powerpoint/2010/main" val="3874777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sz="4000" b="1" dirty="0">
                <a:latin typeface="Switzer" pitchFamily="50" charset="-70"/>
              </a:rPr>
              <a:t>Wypadki jądrowe lub promieniotwórcze</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lnSpcReduction="10000"/>
          </a:bodyPr>
          <a:lstStyle/>
          <a:p>
            <a:pPr marL="0" indent="0">
              <a:buNone/>
            </a:pPr>
            <a:r>
              <a:rPr lang="pl-PL" sz="2400" dirty="0"/>
              <a:t>W przypadku awarii jądrowej w elektrowni jądrowej na Białorusi, rozprzestrzenione w środowisku materiały radioaktywne przedostałyby się na Litwę i mogłyby skazić litewską glebę i wodę, a tym samym przedostać się również do produktów spożywczych. Skaziłoby to również budynki i inne mienie mieszkańców Litwy. Uderzenie byłoby więc naprawdę duże, dlatego niezbędne jest przygotowanie się na możliwe wypadki tego typu.</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1296600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fontScale="92500" lnSpcReduction="20000"/>
          </a:bodyPr>
          <a:lstStyle/>
          <a:p>
            <a:r>
              <a:rPr lang="pl-PL" sz="2400" b="1" dirty="0"/>
              <a:t>Leki i środki bezpieczeństwa. </a:t>
            </a:r>
            <a:r>
              <a:rPr lang="pl-PL" sz="2400" dirty="0"/>
              <a:t>Gwizdek, opaski odblaskowe na ramię, jednorazowe maski medyczne i respiratory, plastry w różnych rozmiarach, bandaż elastyczny, opatrunek na rany, tabletki jodku potasu, przyjmowane przez ciebie leki. </a:t>
            </a:r>
            <a:endParaRPr lang="lt-LT" sz="2400" dirty="0"/>
          </a:p>
          <a:p>
            <a:r>
              <a:rPr lang="pl-PL" sz="2400" b="1" dirty="0"/>
              <a:t>Koc i poduszka. </a:t>
            </a:r>
            <a:r>
              <a:rPr lang="pl-PL" sz="2400" dirty="0"/>
              <a:t>Ciepły kocyk, dmuchana poduszka podróżna. </a:t>
            </a:r>
            <a:endParaRPr lang="lt-LT" sz="2400" dirty="0"/>
          </a:p>
          <a:p>
            <a:r>
              <a:rPr lang="pl-PL" sz="2400" b="1" dirty="0"/>
              <a:t>Ważne dokumenty</a:t>
            </a:r>
            <a:r>
              <a:rPr lang="pl-PL" sz="2400" dirty="0"/>
              <a:t>. Karta informacyjna „Ważne informacje” zawierająca informacje o tobie. Twój rok urodzenia, adres zamieszkania, dane kontaktowe rodziców i innych członków rodziny wraz ze zdjęciami. </a:t>
            </a:r>
            <a:endParaRPr lang="lt-LT" sz="2400" dirty="0"/>
          </a:p>
        </p:txBody>
      </p:sp>
      <p:pic>
        <p:nvPicPr>
          <p:cNvPr id="4" name="Picture 3">
            <a:extLst>
              <a:ext uri="{FF2B5EF4-FFF2-40B4-BE49-F238E27FC236}">
                <a16:creationId xmlns:a16="http://schemas.microsoft.com/office/drawing/2014/main" id="{A1A42B7D-A6FE-AF0E-C25C-004CF9F1C86A}"/>
              </a:ext>
            </a:extLst>
          </p:cNvPr>
          <p:cNvPicPr>
            <a:picLocks noChangeAspect="1"/>
          </p:cNvPicPr>
          <p:nvPr/>
        </p:nvPicPr>
        <p:blipFill>
          <a:blip r:embed="rId2">
            <a:extLst>
              <a:ext uri="{28A0092B-C50C-407E-A947-70E740481C1C}">
                <a14:useLocalDpi xmlns:a14="http://schemas.microsoft.com/office/drawing/2010/main" val="0"/>
              </a:ext>
            </a:extLst>
          </a:blip>
          <a:srcRect l="573" r="573"/>
          <a:stretch/>
        </p:blipFill>
        <p:spPr>
          <a:xfrm>
            <a:off x="958906" y="2783500"/>
            <a:ext cx="4850955" cy="2760303"/>
          </a:xfrm>
          <a:prstGeom prst="rect">
            <a:avLst/>
          </a:prstGeom>
        </p:spPr>
      </p:pic>
      <p:sp>
        <p:nvSpPr>
          <p:cNvPr id="7" name="Title 1">
            <a:extLst>
              <a:ext uri="{FF2B5EF4-FFF2-40B4-BE49-F238E27FC236}">
                <a16:creationId xmlns:a16="http://schemas.microsoft.com/office/drawing/2014/main" id="{9B341333-E5AA-7C04-6DC0-3B2448BA5678}"/>
              </a:ext>
            </a:extLst>
          </p:cNvPr>
          <p:cNvSpPr txBox="1">
            <a:spLocks/>
          </p:cNvSpPr>
          <p:nvPr/>
        </p:nvSpPr>
        <p:spPr>
          <a:xfrm>
            <a:off x="761995" y="307447"/>
            <a:ext cx="10693884" cy="11099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Switzer" pitchFamily="50" charset="-70"/>
                <a:ea typeface="+mj-ea"/>
                <a:cs typeface="+mj-cs"/>
              </a:defRPr>
            </a:lvl1pPr>
          </a:lstStyle>
          <a:p>
            <a:pPr algn="ctr"/>
            <a:r>
              <a:rPr lang="pl-PL" sz="3600" dirty="0"/>
              <a:t>Przygotowanie plecaka ucieczkowego</a:t>
            </a:r>
            <a:endParaRPr lang="pl-PL" sz="3700" dirty="0"/>
          </a:p>
        </p:txBody>
      </p:sp>
    </p:spTree>
    <p:extLst>
      <p:ext uri="{BB962C8B-B14F-4D97-AF65-F5344CB8AC3E}">
        <p14:creationId xmlns:p14="http://schemas.microsoft.com/office/powerpoint/2010/main" val="15520754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b="1" dirty="0"/>
              <a:t>Pamiętaj! </a:t>
            </a:r>
            <a:endParaRPr lang="lt-LT" sz="2400" b="1" dirty="0"/>
          </a:p>
          <a:p>
            <a:pPr marL="0" indent="0">
              <a:buNone/>
            </a:pPr>
            <a:r>
              <a:rPr lang="pl-PL" sz="2400" dirty="0"/>
              <a:t>Należy uzgodnić w rodzinie, kto będzie odpowiedzialny za plecak lub plecaki ucieczkowe w sytuacjach awaryjnych. </a:t>
            </a:r>
            <a:endParaRPr lang="lt-LT" sz="2400" dirty="0"/>
          </a:p>
        </p:txBody>
      </p:sp>
      <p:pic>
        <p:nvPicPr>
          <p:cNvPr id="4" name="Picture 3">
            <a:extLst>
              <a:ext uri="{FF2B5EF4-FFF2-40B4-BE49-F238E27FC236}">
                <a16:creationId xmlns:a16="http://schemas.microsoft.com/office/drawing/2014/main" id="{FA2D92D6-EA01-C421-C34C-E9A404F4AC7D}"/>
              </a:ext>
            </a:extLst>
          </p:cNvPr>
          <p:cNvPicPr>
            <a:picLocks noChangeAspect="1"/>
          </p:cNvPicPr>
          <p:nvPr/>
        </p:nvPicPr>
        <p:blipFill>
          <a:blip r:embed="rId2">
            <a:extLst>
              <a:ext uri="{28A0092B-C50C-407E-A947-70E740481C1C}">
                <a14:useLocalDpi xmlns:a14="http://schemas.microsoft.com/office/drawing/2010/main" val="0"/>
              </a:ext>
            </a:extLst>
          </a:blip>
          <a:srcRect l="573" r="573"/>
          <a:stretch/>
        </p:blipFill>
        <p:spPr>
          <a:xfrm>
            <a:off x="958906" y="2783500"/>
            <a:ext cx="4850955" cy="2760303"/>
          </a:xfrm>
          <a:prstGeom prst="rect">
            <a:avLst/>
          </a:prstGeom>
        </p:spPr>
      </p:pic>
      <p:sp>
        <p:nvSpPr>
          <p:cNvPr id="7" name="Title 1">
            <a:extLst>
              <a:ext uri="{FF2B5EF4-FFF2-40B4-BE49-F238E27FC236}">
                <a16:creationId xmlns:a16="http://schemas.microsoft.com/office/drawing/2014/main" id="{5332579A-67DB-E305-B730-3A9922017471}"/>
              </a:ext>
            </a:extLst>
          </p:cNvPr>
          <p:cNvSpPr txBox="1">
            <a:spLocks/>
          </p:cNvSpPr>
          <p:nvPr/>
        </p:nvSpPr>
        <p:spPr>
          <a:xfrm>
            <a:off x="761995" y="307447"/>
            <a:ext cx="10693884" cy="11099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Switzer" pitchFamily="50" charset="-70"/>
                <a:ea typeface="+mj-ea"/>
                <a:cs typeface="+mj-cs"/>
              </a:defRPr>
            </a:lvl1pPr>
          </a:lstStyle>
          <a:p>
            <a:r>
              <a:rPr lang="lt-LT" sz="3600"/>
              <a:t>Przygotowanie plecaka ucieczkowego</a:t>
            </a:r>
            <a:endParaRPr lang="lt-LT" sz="3700" dirty="0"/>
          </a:p>
        </p:txBody>
      </p:sp>
    </p:spTree>
    <p:extLst>
      <p:ext uri="{BB962C8B-B14F-4D97-AF65-F5344CB8AC3E}">
        <p14:creationId xmlns:p14="http://schemas.microsoft.com/office/powerpoint/2010/main" val="21771573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Przygotowanie planu rodzinnego</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dirty="0"/>
              <a:t>Plan rodzinny pomoże ci być przygotowanym na nieoczekiwane sytuacje i wiedzieć, jak się zachować. Poniższe pytania pomogą ci opracować plan rodzinny. </a:t>
            </a:r>
            <a:endParaRPr lang="lt-LT" sz="2400" dirty="0"/>
          </a:p>
        </p:txBody>
      </p:sp>
      <p:sp>
        <p:nvSpPr>
          <p:cNvPr id="8" name="Stačiakampis 7">
            <a:extLst>
              <a:ext uri="{FF2B5EF4-FFF2-40B4-BE49-F238E27FC236}">
                <a16:creationId xmlns:a16="http://schemas.microsoft.com/office/drawing/2014/main" id="{9A964A51-DF7A-2779-8262-B33EC304F5EA}"/>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1503524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Przygotowanie planu rodzinnego </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931202" y="2249766"/>
            <a:ext cx="5048060" cy="4070303"/>
          </a:xfrm>
        </p:spPr>
        <p:txBody>
          <a:bodyPr anchor="ctr">
            <a:normAutofit/>
          </a:bodyPr>
          <a:lstStyle/>
          <a:p>
            <a:pPr marL="0" indent="0">
              <a:buNone/>
            </a:pPr>
            <a:endParaRPr lang="lt-LT" sz="2400" b="1" dirty="0"/>
          </a:p>
          <a:p>
            <a:pPr marL="0" indent="0">
              <a:buNone/>
            </a:pPr>
            <a:endParaRPr lang="lt-LT" sz="2400" b="1" dirty="0"/>
          </a:p>
          <a:p>
            <a:pPr marL="0" indent="0">
              <a:buNone/>
            </a:pPr>
            <a:r>
              <a:rPr lang="pl-PL" sz="2400" b="1" dirty="0"/>
              <a:t>Znajdziesz je tutaj:</a:t>
            </a:r>
            <a:endParaRPr lang="pl-PL" sz="2400" dirty="0"/>
          </a:p>
          <a:p>
            <a:pPr marL="0" indent="0">
              <a:buNone/>
            </a:pPr>
            <a:endParaRPr lang="lt-LT" sz="2400" dirty="0"/>
          </a:p>
          <a:p>
            <a:pPr marL="0" indent="0">
              <a:buNone/>
            </a:pPr>
            <a:endParaRPr lang="lt-LT" sz="2400" dirty="0"/>
          </a:p>
          <a:p>
            <a:pPr marL="0" indent="0">
              <a:buNone/>
            </a:pPr>
            <a:r>
              <a:rPr lang="pl-PL" sz="2400" dirty="0"/>
              <a:t>Opracuj plan rodzinny z rodzicami i innymi członkami rodziny. Przykładowy plan rodzinny można pobrać tutaj</a:t>
            </a:r>
            <a:r>
              <a:rPr lang="lt-LT" sz="2400" dirty="0"/>
              <a:t>:</a:t>
            </a:r>
          </a:p>
        </p:txBody>
      </p:sp>
      <p:pic>
        <p:nvPicPr>
          <p:cNvPr id="5" name="Paveikslėlis 4" descr="Paveikslėlis, kuriame yra ekrano kopija, Šriftas, linija, simbolis&#10;&#10;Automatiškai sugeneruotas aprašymas">
            <a:hlinkClick r:id="rId2"/>
            <a:extLst>
              <a:ext uri="{FF2B5EF4-FFF2-40B4-BE49-F238E27FC236}">
                <a16:creationId xmlns:a16="http://schemas.microsoft.com/office/drawing/2014/main" id="{4B54E580-393F-C3BF-5654-FB21BB468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140" y="2962215"/>
            <a:ext cx="4878658" cy="933570"/>
          </a:xfrm>
          <a:prstGeom prst="rect">
            <a:avLst/>
          </a:prstGeom>
        </p:spPr>
      </p:pic>
      <p:pic>
        <p:nvPicPr>
          <p:cNvPr id="7" name="Paveikslėlis 6">
            <a:hlinkClick r:id="rId4"/>
            <a:extLst>
              <a:ext uri="{FF2B5EF4-FFF2-40B4-BE49-F238E27FC236}">
                <a16:creationId xmlns:a16="http://schemas.microsoft.com/office/drawing/2014/main" id="{D828BE24-D413-66AE-3C46-1697D3ADDFA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82141" y="4903573"/>
            <a:ext cx="4878656" cy="933570"/>
          </a:xfrm>
          <a:prstGeom prst="rect">
            <a:avLst/>
          </a:prstGeom>
        </p:spPr>
      </p:pic>
    </p:spTree>
    <p:extLst>
      <p:ext uri="{BB962C8B-B14F-4D97-AF65-F5344CB8AC3E}">
        <p14:creationId xmlns:p14="http://schemas.microsoft.com/office/powerpoint/2010/main" val="860834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Przygotowanie budynku mieszkalnego</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000" b="0" i="0" dirty="0">
                <a:solidFill>
                  <a:srgbClr val="000000"/>
                </a:solidFill>
                <a:effectLst/>
                <a:latin typeface="Segoe UI" panose="020B0502040204020203" pitchFamily="34" charset="0"/>
              </a:rPr>
              <a:t>Kluczowe kroki, które należy podjąć w celu przygotowania miejsca zamieszkania. Jeśli zalecane jest pozostanie lub ukrycie się w domu, najważniejsze jest</a:t>
            </a:r>
            <a:r>
              <a:rPr lang="lt-LT" sz="2000" b="0" i="0" dirty="0">
                <a:solidFill>
                  <a:srgbClr val="000000"/>
                </a:solidFill>
                <a:effectLst/>
                <a:latin typeface="Segoe UI" panose="020B0502040204020203" pitchFamily="34" charset="0"/>
              </a:rPr>
              <a:t> </a:t>
            </a:r>
            <a:r>
              <a:rPr lang="pl-PL" sz="2000" b="0" i="0" dirty="0">
                <a:solidFill>
                  <a:srgbClr val="000000"/>
                </a:solidFill>
                <a:effectLst/>
                <a:latin typeface="Segoe UI" panose="020B0502040204020203" pitchFamily="34" charset="0"/>
              </a:rPr>
              <a:t>jego </a:t>
            </a:r>
            <a:r>
              <a:rPr lang="pl-PL" sz="2000" b="1" i="0" dirty="0">
                <a:solidFill>
                  <a:srgbClr val="000000"/>
                </a:solidFill>
                <a:effectLst/>
                <a:latin typeface="Segoe UI" panose="020B0502040204020203" pitchFamily="34" charset="0"/>
              </a:rPr>
              <a:t>uszczelnienie.</a:t>
            </a:r>
            <a:endParaRPr lang="lt-LT" sz="2000" dirty="0">
              <a:solidFill>
                <a:srgbClr val="000000"/>
              </a:solidFill>
              <a:latin typeface="Segoe UI" panose="020B0502040204020203" pitchFamily="34" charset="0"/>
            </a:endParaRPr>
          </a:p>
          <a:p>
            <a:pPr marL="0" indent="0">
              <a:buNone/>
            </a:pPr>
            <a:r>
              <a:rPr lang="pl-PL" sz="2000" b="0" i="0" dirty="0">
                <a:solidFill>
                  <a:srgbClr val="000000"/>
                </a:solidFill>
                <a:effectLst/>
                <a:latin typeface="Segoe UI" panose="020B0502040204020203" pitchFamily="34" charset="0"/>
              </a:rPr>
              <a:t>Drzwi, okna i otwory wentylacyjne powinny być zamknięte, nie zapominając o drzwiach balkonowych.</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1062546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Przygotowanie budynku mieszkalnego</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000" b="0" i="0" dirty="0">
                <a:solidFill>
                  <a:srgbClr val="000000"/>
                </a:solidFill>
                <a:effectLst/>
                <a:latin typeface="Segoe UI" panose="020B0502040204020203" pitchFamily="34" charset="0"/>
              </a:rPr>
              <a:t>Należy zasłonić kominy, otwory wentylacyjne i inne otwory. Gdy wszystko zostanie uszczelnione, okna i drzwi powinny zostać zaklejone taśmą. Plastikowe okna i drzwi są zwykle uszczelnione, ale jeśli podejrzewasz, że skażenie może dostać się do środka, możesz również dodatkowo je okleić. Zaleca się schronienie wewnątrz domu, jak najdalej od zewnętrznych ścian lub dachu budynku, i zabrać ze sobą zwierzęta.</a:t>
            </a:r>
            <a:endParaRPr lang="lt-LT" sz="32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255400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Blokowanie tarczycy jodem </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dirty="0"/>
              <a:t>Wypadek nuklearny może spowodować uwolnienie do środowiska radioaktywnego jodu, który gromadzi się w tarczycy. Można go chronić poprzez terminowe i właściwe stosowanie stabilnych preparatów jodu.</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155522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Blokowanie tarczycy jodem </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dirty="0"/>
              <a:t>Tabletki jodku potasu zawierają stabilny jod, który nasyca tarczycę i zapobiega przedostawaniu się do niej promieniotwórczego jodu. To zmniejsza ryzyko chorób tarczycy.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1849414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Blokowanie tarczycy jodem </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dirty="0"/>
              <a:t>Tabletki jodku potasu do ochrony tarczycy są stosowane tylko w przypadku obecności promieniotwórczego jodu w środowisku i tylko wtedy, gdy jest to zalecane przez Ministerstwo Zdrowia.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2325992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Blokowanie tarczycy jodem </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lnSpcReduction="10000"/>
          </a:bodyPr>
          <a:lstStyle/>
          <a:p>
            <a:pPr marL="0" indent="0">
              <a:buNone/>
            </a:pPr>
            <a:r>
              <a:rPr lang="pl-PL" sz="2400" dirty="0"/>
              <a:t>Tabletki z jodkiem potasu należy przyjmować na co najmniej 24 godziny przed możliwym wdychaniem lub spożyciem promieniotwórczego jodu. Jodek potasu jest nadal skuteczny w blokowaniu tarczycy 2 godziny po</a:t>
            </a:r>
            <a:r>
              <a:rPr lang="lt-LT" sz="2400" dirty="0"/>
              <a:t> </a:t>
            </a:r>
            <a:r>
              <a:rPr lang="pl-PL" sz="2400" dirty="0"/>
              <a:t>wdychaniu lub spożyciu promieniotwórczego jodu, ale nie później niż 8 godzin po tym. </a:t>
            </a:r>
            <a:endParaRPr lang="lt-LT" sz="2400" dirty="0"/>
          </a:p>
          <a:p>
            <a:pPr marL="0" indent="0">
              <a:buNone/>
            </a:pPr>
            <a:r>
              <a:rPr lang="pl-PL" sz="2400" dirty="0"/>
              <a:t>Stosowanie tabletek jodku potasu w okresach innych niż zalecane może być szkodliwe.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163501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sz="4000" b="1" dirty="0">
                <a:latin typeface="Switzer" pitchFamily="50" charset="-70"/>
              </a:rPr>
              <a:t>Wypadki jądrowe lub promieniotwórcze</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fontScale="92500" lnSpcReduction="10000"/>
          </a:bodyPr>
          <a:lstStyle/>
          <a:p>
            <a:pPr marL="0" indent="0">
              <a:buNone/>
            </a:pPr>
            <a:r>
              <a:rPr lang="pl-PL" sz="2400" dirty="0"/>
              <a:t>Awaria radiologiczna to zdarzenie spowodowane awarią sprzętu lub naruszeniem procesów technologicznych, którego skutki wymagają natychmiastowego działania w celu ograniczenia szkodliwego wpływu promieniowania jonizującego na ludzi, ich mienie i środowisko. Do wypadków radiologicznych dochodzi podczas stosowania źródeł promieniowania jonizującego w medycynie, przemyśle, rolnictwie i nauce. Zasoby mogą zostać utracone, skradzione lub w inny sposób źle zarządzane.</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6297765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Blokowanie tarczycy jodem </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5444455" y="1904301"/>
            <a:ext cx="6098796" cy="4664279"/>
          </a:xfrm>
        </p:spPr>
        <p:txBody>
          <a:bodyPr anchor="ctr">
            <a:normAutofit/>
          </a:bodyPr>
          <a:lstStyle/>
          <a:p>
            <a:pPr marL="0" indent="0">
              <a:buNone/>
            </a:pPr>
            <a:r>
              <a:rPr lang="pl-PL" sz="2400" b="1" dirty="0"/>
              <a:t>Pamiętaj! </a:t>
            </a:r>
            <a:endParaRPr lang="lt-LT" sz="2400" b="1" dirty="0"/>
          </a:p>
          <a:p>
            <a:pPr marL="0" indent="0">
              <a:buNone/>
            </a:pPr>
            <a:r>
              <a:rPr lang="pl-PL" sz="2000" dirty="0"/>
              <a:t>Do ochrony tarczycy w przypadku zagrożenia jądrowego lub radiologicznego nie nadają się roztwory jodu, spraye jodowe, suplementy jodu ani jod w alkoholu lub w postaci roztworu wodnego sprzedawane w aptekach. Preparaty te nie chronią tarczycy przed szkodliwym działaniem promieniotwórczego jodu ze względu na niskie stężenie stabilnego jodu. Roztwór jodu jest stosowany wyłącznie zewnętrznie, tj. na skórę. Jego aktywnym składnikiem nie jest jodek potasu, ale po prostu jod, który jest silnie utleniającą i toksyczną substancją, która może powodować oparzenia chemiczne i zatrucie organizmu, i pod żadnym pozorem nie powinna być przyjmowana doustnie, nawet rozcieńczona z wodą. </a:t>
            </a:r>
            <a:endParaRPr lang="lt-LT" sz="18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9866306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Blokowanie tarczycy jodem </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b="1" dirty="0"/>
              <a:t>Jaka dzienna dawka jodku potasu byłaby odpowiednia dla ciebie?</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7608842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Procedura ewakuacji</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785145"/>
            <a:ext cx="5048060" cy="2914036"/>
          </a:xfrm>
        </p:spPr>
        <p:txBody>
          <a:bodyPr anchor="ctr">
            <a:normAutofit/>
          </a:bodyPr>
          <a:lstStyle/>
          <a:p>
            <a:pPr marL="0" indent="0">
              <a:buNone/>
            </a:pPr>
            <a:r>
              <a:rPr lang="pl-PL" sz="2400" dirty="0"/>
              <a:t>W przypadku zagrożenia jądrowego lub radiologicznego może być wymagana ewakuacja w celu ochrony ludności.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3385598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Procedura ewakuacji</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5845791" y="2042616"/>
            <a:ext cx="5714818" cy="4277454"/>
          </a:xfrm>
        </p:spPr>
        <p:txBody>
          <a:bodyPr anchor="ctr">
            <a:normAutofit fontScale="77500" lnSpcReduction="20000"/>
          </a:bodyPr>
          <a:lstStyle/>
          <a:p>
            <a:pPr marL="0" indent="0">
              <a:buNone/>
            </a:pPr>
            <a:r>
              <a:rPr lang="pl-PL" sz="2900" b="1" dirty="0"/>
              <a:t>Informacje przekazywane w przypadku ogłoszenia ewakuacji: </a:t>
            </a:r>
          </a:p>
          <a:p>
            <a:r>
              <a:rPr lang="pl-PL" sz="2400" dirty="0"/>
              <a:t>jak szybko należy opuścić niebezpieczny teren; </a:t>
            </a:r>
          </a:p>
          <a:p>
            <a:r>
              <a:rPr lang="pl-PL" sz="2400" dirty="0"/>
              <a:t>jak wygląda ewakuacja mieszkańców, którzy nie mają własnego pojazdu; </a:t>
            </a:r>
          </a:p>
          <a:p>
            <a:r>
              <a:rPr lang="pl-PL" sz="2400" dirty="0"/>
              <a:t>gdzie są zlokalizowane ich punkty ewakuacji ( punkty zbiórki ludności); </a:t>
            </a:r>
          </a:p>
          <a:p>
            <a:r>
              <a:rPr lang="pl-PL" sz="2400" dirty="0"/>
              <a:t>gdzie rozmieszczone są pośrednie punkty ewakuacji (jeśli konieczna jest dekontaminacja); </a:t>
            </a:r>
          </a:p>
          <a:p>
            <a:r>
              <a:rPr lang="pl-PL" sz="2400" dirty="0"/>
              <a:t>dokąd się ewakuować i gdzie zlokalizowane są punkty zbiórki; </a:t>
            </a:r>
          </a:p>
          <a:p>
            <a:r>
              <a:rPr lang="pl-PL" sz="2400" dirty="0"/>
              <a:t>co ze sobą zabrać; </a:t>
            </a:r>
          </a:p>
          <a:p>
            <a:r>
              <a:rPr lang="pl-PL" sz="2400" dirty="0"/>
              <a:t>jakie środki ostrożności należy podjąć przed opuszczeniem domu; </a:t>
            </a:r>
          </a:p>
          <a:p>
            <a:r>
              <a:rPr lang="pl-PL" sz="2400" dirty="0"/>
              <a:t>które trasy (drogi ewakuacyjne) należy wybrać.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7043139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Procedura ewakuacji</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b="1" dirty="0"/>
              <a:t>Co powinienem zrobić, jeśli urzędnicy każą mi się ewakuować?</a:t>
            </a:r>
            <a:endParaRPr lang="lt-LT" sz="2400" b="1" dirty="0"/>
          </a:p>
          <a:p>
            <a:pPr marL="0" indent="0">
              <a:buNone/>
            </a:pPr>
            <a:r>
              <a:rPr lang="pl-PL" sz="2400" dirty="0"/>
              <a:t>Zabierz ze sobą niezbędne rzeczy, które mogą być potrzebne do ewakuacji i zmiany miejsca pobytu. </a:t>
            </a:r>
            <a:endParaRPr lang="lt-LT" sz="2400" b="1"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116825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Procedura ewakuacji</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b="1" dirty="0"/>
              <a:t>Co powinienem zrobić, jeśli urzędnicy każą mi się ewakuować?</a:t>
            </a:r>
            <a:endParaRPr lang="lt-LT" sz="2400" b="1" dirty="0"/>
          </a:p>
          <a:p>
            <a:r>
              <a:rPr lang="pl-PL" sz="2400" dirty="0"/>
              <a:t>Zmień ubranie, które zapewni odpowiednią ochronę (długie spodnie, wodoodporna kurtka, gumowe buty, czapka). </a:t>
            </a:r>
            <a:endParaRPr lang="lt-LT" sz="2400" b="1"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2518256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Procedura ewakuacji</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b="1" dirty="0"/>
              <a:t>Co powinienem zrobić, jeśli urzędnicy każą mi się ewakuować?</a:t>
            </a:r>
            <a:endParaRPr lang="lt-LT" sz="2400" b="1" dirty="0"/>
          </a:p>
          <a:p>
            <a:r>
              <a:rPr lang="pl-PL" sz="2400" dirty="0"/>
              <a:t>Korzystaj z zalecanych dróg do wyjazdu i nie próbuj korzystać ze skrótów, ponieważ inne drogi mogą być zablokowane.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0608188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Procedura ewakuacji</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442745" y="2249766"/>
            <a:ext cx="4911056" cy="4070303"/>
          </a:xfrm>
        </p:spPr>
        <p:txBody>
          <a:bodyPr anchor="ctr">
            <a:normAutofit/>
          </a:bodyPr>
          <a:lstStyle/>
          <a:p>
            <a:pPr marL="0" indent="0">
              <a:buNone/>
            </a:pPr>
            <a:r>
              <a:rPr lang="pl-PL" sz="2400" b="1" dirty="0"/>
              <a:t>Co powinienem zrobić, jeśli urzędnicy każą mi się ewakuować?</a:t>
            </a:r>
            <a:endParaRPr lang="lt-LT" sz="2400" b="1" dirty="0"/>
          </a:p>
          <a:p>
            <a:r>
              <a:rPr lang="pl-PL" sz="2400" dirty="0"/>
              <a:t>Rodziny powinny podróżować jednym samochodem, aby zmniejszyć ryzyko zgubienia się (trasy odjazdu powinny być przemyślane z wyprzedzeniem).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2341278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Procedura ewakuacji</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b="1" dirty="0"/>
              <a:t>Co powinienem zrobić, jeśli urzędnicy każą mi się ewakuować?</a:t>
            </a:r>
            <a:endParaRPr lang="lt-LT" sz="2400" b="1" dirty="0"/>
          </a:p>
          <a:p>
            <a:r>
              <a:rPr lang="pl-PL" sz="2400" dirty="0"/>
              <a:t>Jeśli nie jesteś w stanie bezpiecznie pozostać u przyjaciół lub krewnych, powinieneś udać się do miejsc wskazanych przez urzędników - struktur ochrony zbiorowej - gdzie otrzymasz schronienie i niezbędną pomoc.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0999813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Procedura ewakuacji</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b="1" dirty="0"/>
              <a:t>Co powinienem zrobić, jeśli urzędnicy każą mi się ewakuować?</a:t>
            </a:r>
            <a:endParaRPr lang="lt-LT" sz="2400" b="1" dirty="0"/>
          </a:p>
          <a:p>
            <a:r>
              <a:rPr lang="pl-PL" sz="2400" dirty="0"/>
              <a:t>Jeśli nie jesteś w stanie prowadzić własnego samochodu, powinieneś z wyprzedzeniem dowiedzieć się, gdzie znajdują się najbliższe punkty zbiórki, aby ewakuować ludzi w zorganizowany sposób w przypadku awarii jądrowej.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824412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sz="4000" b="1" dirty="0">
                <a:latin typeface="Switzer" pitchFamily="50" charset="-70"/>
              </a:rPr>
              <a:t>Wypadki jądrowe lub promieniotwórcze</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010872"/>
            <a:ext cx="5048060" cy="4309198"/>
          </a:xfrm>
        </p:spPr>
        <p:txBody>
          <a:bodyPr anchor="ctr">
            <a:normAutofit fontScale="92500" lnSpcReduction="10000"/>
          </a:bodyPr>
          <a:lstStyle/>
          <a:p>
            <a:pPr marL="0" indent="0">
              <a:lnSpc>
                <a:spcPct val="110000"/>
              </a:lnSpc>
              <a:buNone/>
            </a:pPr>
            <a:r>
              <a:rPr lang="pl-PL" sz="2000" dirty="0"/>
              <a:t>Promieniowanie jonizujące wpływa na komórki organizmu, niszczy je lub zabija. Uszkodzone komórki mogą się regenerować, ale jeśli organizm jest narażony na bardzo wysokie poziomy promieniowania, nie jest on w stanie odbudować tych komórek i wiele z nich ginie, powodując niewydolność narządów i uszkodzenia zagrażające życiu. </a:t>
            </a:r>
          </a:p>
          <a:p>
            <a:pPr marL="0" indent="0">
              <a:lnSpc>
                <a:spcPct val="110000"/>
              </a:lnSpc>
              <a:buNone/>
            </a:pPr>
            <a:r>
              <a:rPr lang="pl-PL" sz="2000" dirty="0"/>
              <a:t>W organizmie z uszkodzonych komórek mogą rozwijać się złośliwe nowotwory. Jest to jednak mało prawdopodobne, ponieważ organizm ludzki posiada mechanizmy obronne neutralizujące uszkodzone komórki.</a:t>
            </a:r>
            <a:endParaRPr lang="lt-LT" sz="20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205750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Procedura ewakuacji</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b="1" dirty="0"/>
              <a:t>Co powinienem zrobić, jeśli urzędnicy każą mi się ewakuować?</a:t>
            </a:r>
            <a:endParaRPr lang="lt-LT" sz="2400" b="1" dirty="0"/>
          </a:p>
          <a:p>
            <a:r>
              <a:rPr lang="pl-PL" sz="2400" dirty="0"/>
              <a:t>Przed wyjazdem należy zabezpieczyć swój dom</a:t>
            </a:r>
            <a:r>
              <a:rPr lang="lt-LT" sz="2400" dirty="0"/>
              <a:t> (</a:t>
            </a:r>
            <a:r>
              <a:rPr lang="pl-PL" sz="2400" dirty="0"/>
              <a:t>zakręcić dopływ wody i gazu, wyłączyć (odłączyć) wszystkie urządzenia elektryczne, wyjąć produkty z lodówek i zamrażarek, pozamykać okna, wnieść do środka meble ogrodowe i zabawki dla dzieci</a:t>
            </a:r>
            <a:r>
              <a:rPr lang="lt-LT" sz="2400" dirty="0"/>
              <a:t>, </a:t>
            </a:r>
            <a:r>
              <a:rPr lang="pl-PL" sz="2400" dirty="0"/>
              <a:t>zamknąć drzwi na klucz</a:t>
            </a:r>
            <a:r>
              <a:rPr lang="lt-LT" sz="2400" dirty="0"/>
              <a:t>)</a:t>
            </a:r>
            <a:r>
              <a:rPr lang="pl-PL" sz="2400" dirty="0"/>
              <a:t>.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1213990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Procedura ewakuacji</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39" y="1929468"/>
            <a:ext cx="5245001" cy="4575765"/>
          </a:xfrm>
        </p:spPr>
        <p:txBody>
          <a:bodyPr anchor="ctr">
            <a:normAutofit/>
          </a:bodyPr>
          <a:lstStyle/>
          <a:p>
            <a:pPr marL="0" indent="0">
              <a:buNone/>
            </a:pPr>
            <a:r>
              <a:rPr lang="pl-PL" sz="2000" dirty="0"/>
              <a:t>Obiekty ochrony zbiorowej mają na celu zapewnienie tymczasowego schronienia w celu ochrony ludności przed szkodliwym wpływem środowiska i ochrony osób ewakuowanych w sytuacjach kryzysowych. </a:t>
            </a:r>
            <a:endParaRPr lang="lt-LT" sz="2000" dirty="0"/>
          </a:p>
          <a:p>
            <a:pPr marL="0" indent="0">
              <a:buNone/>
            </a:pPr>
            <a:r>
              <a:rPr lang="pl-PL" sz="2000" dirty="0"/>
              <a:t>W normalnych warunkach budynki te są wykorzystywane do różnych celów działalności publicznej. W sytuacjach kryzysowych można je dostosować w celu ochrony ludności przed zdarzeniami zagrażającymi życiu lub zdrowiu. Najczęściej są to szkoły, sale gimnastyczne, ośrodki kultury i sportu oraz parkingi podziemne. </a:t>
            </a:r>
            <a:endParaRPr lang="lt-LT" sz="20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8097590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Procedura ewakuacji</a:t>
            </a:r>
            <a:endParaRPr lang="pl-PL"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1047939" y="2249766"/>
            <a:ext cx="5048060" cy="4070303"/>
          </a:xfrm>
        </p:spPr>
        <p:txBody>
          <a:bodyPr anchor="ctr">
            <a:normAutofit/>
          </a:bodyPr>
          <a:lstStyle/>
          <a:p>
            <a:pPr marL="0" indent="0">
              <a:buNone/>
            </a:pPr>
            <a:r>
              <a:rPr lang="pl-PL" sz="2400" b="1" dirty="0"/>
              <a:t>Wyobraź sobie i pomyśl! </a:t>
            </a:r>
            <a:endParaRPr lang="en-US" sz="2400" b="1" dirty="0"/>
          </a:p>
          <a:p>
            <a:pPr marL="0" indent="0">
              <a:buNone/>
            </a:pPr>
            <a:r>
              <a:rPr lang="pl-PL" sz="2400" dirty="0"/>
              <a:t>Znalazłeś się w obiekcie ochrony zbiorowej na dłuższy okres czasu. Czym byś się tam zajął, jaki wkład mógłbyś wnieść, gdybyś wiedział, że następne trzy dni spędzisz w obiekcie ochrony zbiorowej</a:t>
            </a:r>
            <a:r>
              <a:rPr lang="lt-LT" sz="2400" dirty="0"/>
              <a:t>?</a:t>
            </a:r>
            <a:r>
              <a:rPr lang="pl-PL" sz="2400" dirty="0"/>
              <a:t> </a:t>
            </a:r>
            <a:endParaRPr lang="lt-LT" sz="2400" dirty="0"/>
          </a:p>
          <a:p>
            <a:pPr marL="0" indent="0">
              <a:buNone/>
            </a:pPr>
            <a:r>
              <a:rPr lang="pl-PL" sz="2400" dirty="0"/>
              <a:t>Znajdź na mapie najbliższy obiekt obrony zbiorowej od swojego miejsca zamieszkania lub miejsca pracy rodziców. </a:t>
            </a:r>
            <a:endParaRPr lang="lt-LT" sz="2400" dirty="0"/>
          </a:p>
        </p:txBody>
      </p:sp>
      <p:pic>
        <p:nvPicPr>
          <p:cNvPr id="5" name="Paveikslėlis 4">
            <a:hlinkClick r:id="rId2"/>
            <a:extLst>
              <a:ext uri="{FF2B5EF4-FFF2-40B4-BE49-F238E27FC236}">
                <a16:creationId xmlns:a16="http://schemas.microsoft.com/office/drawing/2014/main" id="{D02CF06E-9362-A777-6983-E75EC9577F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2140" y="3810260"/>
            <a:ext cx="4960926" cy="949312"/>
          </a:xfrm>
          <a:prstGeom prst="rect">
            <a:avLst/>
          </a:prstGeom>
        </p:spPr>
      </p:pic>
    </p:spTree>
    <p:extLst>
      <p:ext uri="{BB962C8B-B14F-4D97-AF65-F5344CB8AC3E}">
        <p14:creationId xmlns:p14="http://schemas.microsoft.com/office/powerpoint/2010/main" val="23051625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Autofit/>
          </a:bodyPr>
          <a:lstStyle/>
          <a:p>
            <a:pPr algn="ctr"/>
            <a:r>
              <a:rPr lang="pl-PL" sz="3200" b="1" dirty="0"/>
              <a:t>Monitorowanie skażenia radioaktywnego i dekontaminacja ewakuowanej ludności </a:t>
            </a:r>
            <a:endParaRPr lang="lt-LT" sz="32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251733" y="2004969"/>
            <a:ext cx="5408964" cy="4500265"/>
          </a:xfrm>
        </p:spPr>
        <p:txBody>
          <a:bodyPr anchor="ctr">
            <a:normAutofit fontScale="92500" lnSpcReduction="20000"/>
          </a:bodyPr>
          <a:lstStyle/>
          <a:p>
            <a:pPr marL="0" indent="0">
              <a:buNone/>
            </a:pPr>
            <a:r>
              <a:rPr lang="pl-PL" sz="2400" b="1" dirty="0"/>
              <a:t>Osoby ewakuowane mogą być skażone substancjami radioaktywnymi, dlatego jednym z etapów ewakuacji jest dekontaminacja. </a:t>
            </a:r>
            <a:endParaRPr lang="lt-LT" sz="2400" b="1" dirty="0"/>
          </a:p>
          <a:p>
            <a:pPr marL="0" indent="0">
              <a:buNone/>
            </a:pPr>
            <a:endParaRPr lang="lt-LT" sz="2400" dirty="0"/>
          </a:p>
          <a:p>
            <a:pPr marL="0" indent="0">
              <a:buNone/>
            </a:pPr>
            <a:r>
              <a:rPr lang="pl-PL" sz="2400" b="1" dirty="0"/>
              <a:t>Dekontaminacja – </a:t>
            </a:r>
            <a:r>
              <a:rPr lang="pl-PL" sz="2400" dirty="0"/>
              <a:t>to usunięcie materiału radioaktywnego ze skóry i rzeczy osobistych. Proces ten jest przeprowadzany w punkcie dekontaminacji ludności. </a:t>
            </a:r>
            <a:endParaRPr lang="lt-LT" sz="2400" dirty="0"/>
          </a:p>
          <a:p>
            <a:pPr marL="0" indent="0">
              <a:buNone/>
            </a:pPr>
            <a:br>
              <a:rPr lang="lt-LT" sz="2400" dirty="0"/>
            </a:br>
            <a:r>
              <a:rPr lang="pl-PL" sz="2400" dirty="0"/>
              <a:t>Punkty dekontaminacji znajdują się przy wyjściach z obszarów skażonych materiałami radioaktywnymi. Informacje na temat lokalizacji punktów dekontaminacji będą dostarczane przez administrację miasta, które znajduje się na obszarze skażonym promieniotwórczo.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6224052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178468" cy="4070303"/>
          </a:xfrm>
        </p:spPr>
        <p:txBody>
          <a:bodyPr anchor="ctr">
            <a:normAutofit/>
          </a:bodyPr>
          <a:lstStyle/>
          <a:p>
            <a:pPr marL="0" indent="0">
              <a:buNone/>
            </a:pPr>
            <a:r>
              <a:rPr lang="pl-PL" sz="2400" dirty="0"/>
              <a:t>Po przybyciu do punktu dekontaminacji osoba powinna zostać zarejestrowana (jeśli rejestracja nie została przeprowadzona w punkcie zbiórki), jej skóra i rzeczy osobiste powinny zostać ocenione</a:t>
            </a:r>
            <a:r>
              <a:rPr lang="en-US" sz="2400" dirty="0"/>
              <a:t> </a:t>
            </a:r>
            <a:r>
              <a:rPr lang="pl-PL" sz="2400" dirty="0"/>
              <a:t>na skażenia radioaktywne za pomocą specjalnych urządzeń pomiarowych. Gdyby zanieczyszczenie nie zostało wykryte, osoba mogłaby opuścić punkt</a:t>
            </a:r>
            <a:r>
              <a:rPr lang="lt-LT" sz="2400" dirty="0"/>
              <a:t>.</a:t>
            </a:r>
            <a:r>
              <a:rPr lang="pl-PL" sz="2400" dirty="0"/>
              <a:t>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D30A8FA3-4B66-403A-F630-C24CEF33E15A}"/>
              </a:ext>
            </a:extLst>
          </p:cNvPr>
          <p:cNvSpPr>
            <a:spLocks noGrp="1"/>
          </p:cNvSpPr>
          <p:nvPr>
            <p:ph type="title"/>
          </p:nvPr>
        </p:nvSpPr>
        <p:spPr>
          <a:xfrm>
            <a:off x="761801" y="352766"/>
            <a:ext cx="10591999" cy="1023584"/>
          </a:xfrm>
        </p:spPr>
        <p:txBody>
          <a:bodyPr>
            <a:noAutofit/>
          </a:bodyPr>
          <a:lstStyle/>
          <a:p>
            <a:pPr algn="ctr"/>
            <a:r>
              <a:rPr lang="pl-PL" sz="3200" b="1" dirty="0"/>
              <a:t>Monitorowanie skażenia radioaktywnego i dekontaminacja ewakuowanej ludności </a:t>
            </a:r>
            <a:endParaRPr lang="lt-LT" sz="3200" dirty="0"/>
          </a:p>
        </p:txBody>
      </p:sp>
    </p:spTree>
    <p:extLst>
      <p:ext uri="{BB962C8B-B14F-4D97-AF65-F5344CB8AC3E}">
        <p14:creationId xmlns:p14="http://schemas.microsoft.com/office/powerpoint/2010/main" val="24486939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081884"/>
            <a:ext cx="5178468" cy="4238186"/>
          </a:xfrm>
        </p:spPr>
        <p:txBody>
          <a:bodyPr anchor="ctr">
            <a:normAutofit/>
          </a:bodyPr>
          <a:lstStyle/>
          <a:p>
            <a:pPr marL="0" indent="0">
              <a:buNone/>
            </a:pPr>
            <a:r>
              <a:rPr lang="pl-PL" sz="2400" dirty="0"/>
              <a:t>W przypadku stwierdzenia, że rzeczy osobiste zostały skażone materiałem radioaktywnym, wydana zostanie czysta odzież i obuwie. Jeśli substancje radioaktywne zostaną znalezione na ludzkiej skórze, należy je zmyć wodą z mydłem. Dana osoba zostanie również poddana pomiarowi skażenia radioaktywnego tarczycy i otrzyma tabletki jodku potasu, jeśli wcześniej ich nie spożywała.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DFE35944-C381-1DFC-DC56-6D1A1FF176BA}"/>
              </a:ext>
            </a:extLst>
          </p:cNvPr>
          <p:cNvSpPr>
            <a:spLocks noGrp="1"/>
          </p:cNvSpPr>
          <p:nvPr>
            <p:ph type="title"/>
          </p:nvPr>
        </p:nvSpPr>
        <p:spPr>
          <a:xfrm>
            <a:off x="761801" y="352766"/>
            <a:ext cx="10591999" cy="1023584"/>
          </a:xfrm>
        </p:spPr>
        <p:txBody>
          <a:bodyPr>
            <a:noAutofit/>
          </a:bodyPr>
          <a:lstStyle/>
          <a:p>
            <a:pPr algn="ctr"/>
            <a:r>
              <a:rPr lang="pl-PL" sz="3200" b="1" dirty="0"/>
              <a:t>Monitorowanie skażenia radioaktywnego i dekontaminacja ewakuowanej ludności </a:t>
            </a:r>
            <a:endParaRPr lang="lt-LT" sz="3200" dirty="0"/>
          </a:p>
        </p:txBody>
      </p:sp>
    </p:spTree>
    <p:extLst>
      <p:ext uri="{BB962C8B-B14F-4D97-AF65-F5344CB8AC3E}">
        <p14:creationId xmlns:p14="http://schemas.microsoft.com/office/powerpoint/2010/main" val="22923134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dirty="0"/>
              <a:t>Po usunięciu skażenia, mieszkańcy zostaną przetransportowani do punktów odbioru (obiektów ochrony zbiorowej), gdzie zostaną tymczasowo zakwaterowani do czasu, gdy powrót do domu zostanie uznany za bezpieczny.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9FE0AC80-93C3-18B3-71D1-BF0CC929F1D8}"/>
              </a:ext>
            </a:extLst>
          </p:cNvPr>
          <p:cNvSpPr>
            <a:spLocks noGrp="1"/>
          </p:cNvSpPr>
          <p:nvPr>
            <p:ph type="title"/>
          </p:nvPr>
        </p:nvSpPr>
        <p:spPr>
          <a:xfrm>
            <a:off x="838200" y="365125"/>
            <a:ext cx="10515600" cy="1325563"/>
          </a:xfrm>
        </p:spPr>
        <p:txBody>
          <a:bodyPr>
            <a:noAutofit/>
          </a:bodyPr>
          <a:lstStyle/>
          <a:p>
            <a:pPr algn="ctr"/>
            <a:r>
              <a:rPr lang="pl-PL" sz="3200" b="1" dirty="0"/>
              <a:t>Monitorowanie skażenia radioaktywnego i dekontaminacja ewakuowanej ludności </a:t>
            </a:r>
            <a:endParaRPr lang="lt-LT" sz="3200" dirty="0"/>
          </a:p>
        </p:txBody>
      </p:sp>
    </p:spTree>
    <p:extLst>
      <p:ext uri="{BB962C8B-B14F-4D97-AF65-F5344CB8AC3E}">
        <p14:creationId xmlns:p14="http://schemas.microsoft.com/office/powerpoint/2010/main" val="37917962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Powrót do własnego miejsca zamieszkania </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164360"/>
            <a:ext cx="5178468" cy="4219662"/>
          </a:xfrm>
        </p:spPr>
        <p:txBody>
          <a:bodyPr anchor="ctr">
            <a:normAutofit/>
          </a:bodyPr>
          <a:lstStyle/>
          <a:p>
            <a:pPr marL="0" indent="0">
              <a:buNone/>
            </a:pPr>
            <a:r>
              <a:rPr lang="pl-PL" sz="2400" dirty="0"/>
              <a:t>Powrót do miejsca zamieszkania po wystąpieniu zagrożenia jądrowego lub radiologicznego będzie bezpieczny tylko wtedy, gdy zagrożenie zostanie uznane za zakończone, to znaczy, kiedy działalność społeczno-gospodarcza może zostać wznowiona na obszarze dotkniętym materiałami radioaktywnymi. </a:t>
            </a:r>
            <a:endParaRPr lang="lt-LT" sz="2400" dirty="0"/>
          </a:p>
          <a:p>
            <a:pPr marL="0" indent="0">
              <a:buNone/>
            </a:pPr>
            <a:r>
              <a:rPr lang="pl-PL" sz="2400" b="1" dirty="0"/>
              <a:t>Jakie warunki pozwoliłyby uznać wypadek jądrowy lub radiologiczny za zakończony? </a:t>
            </a:r>
            <a:endParaRPr lang="lt-LT" sz="2400" b="1"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4511470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Powrót do własnego miejsca zamieszkania </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dirty="0"/>
              <a:t>Wdrożono środki ochrony ludności.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9082873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Powrót do własnego miejsca zamieszkania </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dirty="0"/>
              <a:t>Źródło promieniowania jonizującego, które spowodowało narażenie na promieniowanie w sytuacji awaryjnej, jest pod kontrolą i nie przewiduje się znaczącego uwolnienia radionuklidów do środowiska ani wzrostu narażenia</a:t>
            </a:r>
            <a:r>
              <a:rPr lang="en-US" sz="2400" dirty="0"/>
              <a:t>.</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358153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192948"/>
            <a:ext cx="10591999" cy="1333848"/>
          </a:xfrm>
        </p:spPr>
        <p:txBody>
          <a:bodyPr>
            <a:normAutofit/>
          </a:bodyPr>
          <a:lstStyle/>
          <a:p>
            <a:pPr algn="ctr"/>
            <a:r>
              <a:rPr lang="pl-PL" b="1" dirty="0"/>
              <a:t>Działania ochronne dla społeczeństwa w przypadku awarii jądrowej</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b="1" dirty="0"/>
              <a:t>Jak się zachowywać w przypadku </a:t>
            </a:r>
            <a:br>
              <a:rPr lang="pl-PL" sz="2400" b="1" dirty="0"/>
            </a:br>
            <a:r>
              <a:rPr lang="pl-PL" sz="2400" b="1" dirty="0"/>
              <a:t>zagrożenia jądrowego lub promieniotwórczego?</a:t>
            </a:r>
            <a:endParaRPr lang="lt-LT" sz="2400" b="1" dirty="0"/>
          </a:p>
          <a:p>
            <a:pPr marL="0" indent="0">
              <a:buNone/>
            </a:pPr>
            <a:r>
              <a:rPr lang="pl-PL" sz="2400" dirty="0"/>
              <a:t>Jeśli usłyszysz alarm dotyczący promieniowania, bez względu na to, gdzie się znajdujesz, wejdź do budynku lub pozostań w nim, postępuj zgodnie z informacjami podawanymi przez litewskie radio lub telewizję, na stronie internetowej </a:t>
            </a:r>
            <a:r>
              <a:rPr lang="pl-PL" sz="2400" dirty="0">
                <a:hlinkClick r:id="rId2"/>
              </a:rPr>
              <a:t>www.lt72.lt</a:t>
            </a:r>
            <a:endParaRPr lang="lt-LT" sz="2400" dirty="0"/>
          </a:p>
          <a:p>
            <a:pPr marL="0" indent="0">
              <a:buNone/>
            </a:pP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867752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Powrót do własnego miejsca zamieszkania </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S</a:t>
            </a:r>
            <a:r>
              <a:rPr lang="pl-PL" sz="2400" dirty="0"/>
              <a:t>charakteryzowano sytuację radiologiczną, zidentyfikowano drogi narażenia, oceniono dawki dla dotkniętej ludności, w tym najbardziej narażonych grup społecznych (dzieci, kobiety w ciąży), a także określono ograniczenia w użytkowaniu gleby i zbiorników wodnych lub ich alternatywne zastosowania</a:t>
            </a:r>
            <a:r>
              <a:rPr lang="en-US" sz="2400" dirty="0"/>
              <a:t>.</a:t>
            </a:r>
            <a:r>
              <a:rPr lang="pl-PL" sz="2400" dirty="0"/>
              <a:t>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2496653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Powrót do własnego miejsca zamieszkania </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b="1" dirty="0"/>
              <a:t>Skutki nieradiologiczne </a:t>
            </a:r>
            <a:r>
              <a:rPr lang="pl-PL" sz="2400" dirty="0"/>
              <a:t>– identyfikowane i uwzględniane są niekorzystne skutki psychologiczne, społeczne lub ekonomiczne awarii nuklearnej lub radiologicznej albo reakcji na awarię, mające wpływ na życie, zdrowie, mienie lub środowisko ludzkie.</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0436249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Powrót do własnego miejsca zamieszkania </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pl-PL" sz="2400" dirty="0"/>
              <a:t>Zarejestrowano osoby podlegające monitorowaniu medycznemu</a:t>
            </a:r>
            <a:r>
              <a:rPr lang="en-US" sz="2400" dirty="0"/>
              <a:t>.</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6666025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Powrót do własnego miejsca zamieszkania </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O</a:t>
            </a:r>
            <a:r>
              <a:rPr lang="pl-PL" sz="2400" dirty="0"/>
              <a:t>kreślono przyszłe postępowanie z odpadami radioaktywnymi powstałymi w wyniku wypadku jądrowego lub radiologicznego</a:t>
            </a:r>
            <a:r>
              <a:rPr lang="en-US" sz="2400" dirty="0"/>
              <a:t>.</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2890082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l-PL" b="1" dirty="0"/>
              <a:t>Powrót do własnego miejsca zamieszkania </a:t>
            </a:r>
            <a:endParaRPr lang="lt-LT" sz="40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5477301" y="2179093"/>
            <a:ext cx="6296168" cy="4326142"/>
          </a:xfrm>
        </p:spPr>
        <p:txBody>
          <a:bodyPr anchor="ctr">
            <a:normAutofit lnSpcReduction="10000"/>
          </a:bodyPr>
          <a:lstStyle/>
          <a:p>
            <a:pPr marL="0" indent="0">
              <a:buNone/>
            </a:pPr>
            <a:r>
              <a:rPr lang="pl-PL" sz="2400" dirty="0"/>
              <a:t>Społeczeństwo i inne zaangażowane podmioty zostały poinformowane o tym, dlaczego można bezpiecznie uznać wypadek jądrowy lub radiologiczny za zakończony, o potrzebie zmodyfikowania ograniczeń nałożonych w momencie wypadku oraz o poradach dotyczących postępowania w przypadku potencjalnego zagrożenia dla zdrowia związanego z nową sytuacją narażenia. </a:t>
            </a:r>
            <a:endParaRPr lang="lt-LT" sz="2400" dirty="0"/>
          </a:p>
          <a:p>
            <a:pPr marL="0" indent="0">
              <a:buNone/>
            </a:pPr>
            <a:r>
              <a:rPr lang="pl-PL" sz="2400" dirty="0"/>
              <a:t>W związku z tym powrót obywateli do ich miejsca zamieszkania byłby dozwolony dopiero po spełnieniu wszystkich tych warunków i upewnieniu się, że powrót jest bezpieczny. </a:t>
            </a:r>
            <a:endParaRPr lang="lt-LT" sz="2400" dirty="0"/>
          </a:p>
        </p:txBody>
      </p:sp>
    </p:spTree>
    <p:extLst>
      <p:ext uri="{BB962C8B-B14F-4D97-AF65-F5344CB8AC3E}">
        <p14:creationId xmlns:p14="http://schemas.microsoft.com/office/powerpoint/2010/main" val="348960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screenshot of a computer&#10;&#10;Description automatically generated">
            <a:extLst>
              <a:ext uri="{FF2B5EF4-FFF2-40B4-BE49-F238E27FC236}">
                <a16:creationId xmlns:a16="http://schemas.microsoft.com/office/drawing/2014/main" id="{505843C4-3F47-5FD2-6BBF-FF8166882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6" name="Paveikslėlis 5">
            <a:extLst>
              <a:ext uri="{FF2B5EF4-FFF2-40B4-BE49-F238E27FC236}">
                <a16:creationId xmlns:a16="http://schemas.microsoft.com/office/drawing/2014/main" id="{5DF6E6D7-79AC-B93B-CFCE-D0EA2BBD51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12982" y="2627624"/>
            <a:ext cx="9566028" cy="801376"/>
          </a:xfrm>
          <a:prstGeom prst="rect">
            <a:avLst/>
          </a:prstGeom>
        </p:spPr>
      </p:pic>
      <p:pic>
        <p:nvPicPr>
          <p:cNvPr id="7" name="Paveikslėlis 6">
            <a:extLst>
              <a:ext uri="{FF2B5EF4-FFF2-40B4-BE49-F238E27FC236}">
                <a16:creationId xmlns:a16="http://schemas.microsoft.com/office/drawing/2014/main" id="{908EE458-BE0B-E99F-599D-06B3CCA9922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12980" y="2627191"/>
            <a:ext cx="9566028" cy="801376"/>
          </a:xfrm>
          <a:prstGeom prst="rect">
            <a:avLst/>
          </a:prstGeom>
        </p:spPr>
      </p:pic>
      <p:pic>
        <p:nvPicPr>
          <p:cNvPr id="8" name="Paveikslėlis 7">
            <a:extLst>
              <a:ext uri="{FF2B5EF4-FFF2-40B4-BE49-F238E27FC236}">
                <a16:creationId xmlns:a16="http://schemas.microsoft.com/office/drawing/2014/main" id="{A1B46D12-3521-1E6F-9ADC-8405DAF1EBB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12981" y="3548360"/>
            <a:ext cx="9566028" cy="801376"/>
          </a:xfrm>
          <a:prstGeom prst="rect">
            <a:avLst/>
          </a:prstGeom>
        </p:spPr>
      </p:pic>
      <p:pic>
        <p:nvPicPr>
          <p:cNvPr id="9" name="Paveikslėlis 8">
            <a:extLst>
              <a:ext uri="{FF2B5EF4-FFF2-40B4-BE49-F238E27FC236}">
                <a16:creationId xmlns:a16="http://schemas.microsoft.com/office/drawing/2014/main" id="{63DA9AA8-F806-3406-027F-6B734A98002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12980" y="3548360"/>
            <a:ext cx="9566028" cy="801376"/>
          </a:xfrm>
          <a:prstGeom prst="rect">
            <a:avLst/>
          </a:prstGeom>
        </p:spPr>
      </p:pic>
      <p:pic>
        <p:nvPicPr>
          <p:cNvPr id="10" name="Paveikslėlis 9">
            <a:extLst>
              <a:ext uri="{FF2B5EF4-FFF2-40B4-BE49-F238E27FC236}">
                <a16:creationId xmlns:a16="http://schemas.microsoft.com/office/drawing/2014/main" id="{4E4CCC6B-1F81-4310-3385-4A7FA2BB58E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12981" y="4492708"/>
            <a:ext cx="9566028" cy="801376"/>
          </a:xfrm>
          <a:prstGeom prst="rect">
            <a:avLst/>
          </a:prstGeom>
        </p:spPr>
      </p:pic>
      <p:pic>
        <p:nvPicPr>
          <p:cNvPr id="12" name="Paveikslėlis 11">
            <a:extLst>
              <a:ext uri="{FF2B5EF4-FFF2-40B4-BE49-F238E27FC236}">
                <a16:creationId xmlns:a16="http://schemas.microsoft.com/office/drawing/2014/main" id="{152B7917-A67B-647D-ABF7-D8CD0567291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312980" y="4495989"/>
            <a:ext cx="9566028" cy="801376"/>
          </a:xfrm>
          <a:prstGeom prst="rect">
            <a:avLst/>
          </a:prstGeom>
        </p:spPr>
      </p:pic>
    </p:spTree>
    <p:extLst>
      <p:ext uri="{BB962C8B-B14F-4D97-AF65-F5344CB8AC3E}">
        <p14:creationId xmlns:p14="http://schemas.microsoft.com/office/powerpoint/2010/main" val="1930519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strVal val="ppt_h"/>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9"/>
                                        </p:tgtEl>
                                        <p:attrNameLst>
                                          <p:attrName>ppt_w</p:attrName>
                                        </p:attrNameLst>
                                      </p:cBhvr>
                                      <p:tavLst>
                                        <p:tav tm="0">
                                          <p:val>
                                            <p:strVal val="ppt_w"/>
                                          </p:val>
                                        </p:tav>
                                        <p:tav tm="100000">
                                          <p:val>
                                            <p:fltVal val="0"/>
                                          </p:val>
                                        </p:tav>
                                      </p:tavLst>
                                    </p:anim>
                                    <p:anim calcmode="lin" valueType="num">
                                      <p:cBhvr>
                                        <p:cTn id="19" dur="500"/>
                                        <p:tgtEl>
                                          <p:spTgt spid="9"/>
                                        </p:tgtEl>
                                        <p:attrNameLst>
                                          <p:attrName>ppt_h</p:attrName>
                                        </p:attrNameLst>
                                      </p:cBhvr>
                                      <p:tavLst>
                                        <p:tav tm="0">
                                          <p:val>
                                            <p:strVal val="ppt_h"/>
                                          </p:val>
                                        </p:tav>
                                        <p:tav tm="100000">
                                          <p:val>
                                            <p:strVal val="ppt_h"/>
                                          </p:val>
                                        </p:tav>
                                      </p:tavLst>
                                    </p:anim>
                                    <p:set>
                                      <p:cBhvr>
                                        <p:cTn id="20" dur="1" fill="hold">
                                          <p:stCondLst>
                                            <p:cond delay="499"/>
                                          </p:stCondLst>
                                        </p:cTn>
                                        <p:tgtEl>
                                          <p:spTgt spid="9"/>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2"/>
                                        </p:tgtEl>
                                        <p:attrNameLst>
                                          <p:attrName>ppt_w</p:attrName>
                                        </p:attrNameLst>
                                      </p:cBhvr>
                                      <p:tavLst>
                                        <p:tav tm="0">
                                          <p:val>
                                            <p:strVal val="ppt_w"/>
                                          </p:val>
                                        </p:tav>
                                        <p:tav tm="100000">
                                          <p:val>
                                            <p:fltVal val="0"/>
                                          </p:val>
                                        </p:tav>
                                      </p:tavLst>
                                    </p:anim>
                                    <p:anim calcmode="lin" valueType="num">
                                      <p:cBhvr>
                                        <p:cTn id="31" dur="500"/>
                                        <p:tgtEl>
                                          <p:spTgt spid="12"/>
                                        </p:tgtEl>
                                        <p:attrNameLst>
                                          <p:attrName>ppt_h</p:attrName>
                                        </p:attrNameLst>
                                      </p:cBhvr>
                                      <p:tavLst>
                                        <p:tav tm="0">
                                          <p:val>
                                            <p:strVal val="ppt_h"/>
                                          </p:val>
                                        </p:tav>
                                        <p:tav tm="100000">
                                          <p:val>
                                            <p:strVal val="ppt_h"/>
                                          </p:val>
                                        </p:tav>
                                      </p:tavLst>
                                    </p:anim>
                                    <p:set>
                                      <p:cBhvr>
                                        <p:cTn id="32" dur="1" fill="hold">
                                          <p:stCondLst>
                                            <p:cond delay="499"/>
                                          </p:stCondLst>
                                        </p:cTn>
                                        <p:tgtEl>
                                          <p:spTgt spid="12"/>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2"/>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yellow and black text&#10;&#10;Description automatically generated">
            <a:extLst>
              <a:ext uri="{FF2B5EF4-FFF2-40B4-BE49-F238E27FC236}">
                <a16:creationId xmlns:a16="http://schemas.microsoft.com/office/drawing/2014/main" id="{F0EC39AC-0D0D-29FD-6A5A-AA1AF2CE6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 name="Paveikslėlis 2">
            <a:extLst>
              <a:ext uri="{FF2B5EF4-FFF2-40B4-BE49-F238E27FC236}">
                <a16:creationId xmlns:a16="http://schemas.microsoft.com/office/drawing/2014/main" id="{61834967-A746-B477-8BF3-A3ED4AA071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0637" y="2635206"/>
            <a:ext cx="9610720" cy="805120"/>
          </a:xfrm>
          <a:prstGeom prst="rect">
            <a:avLst/>
          </a:prstGeom>
        </p:spPr>
      </p:pic>
      <p:pic>
        <p:nvPicPr>
          <p:cNvPr id="4" name="Paveikslėlis 3">
            <a:extLst>
              <a:ext uri="{FF2B5EF4-FFF2-40B4-BE49-F238E27FC236}">
                <a16:creationId xmlns:a16="http://schemas.microsoft.com/office/drawing/2014/main" id="{7E93C7E8-BC52-ACD4-DD18-CF102ED248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90634" y="2643503"/>
            <a:ext cx="9610720" cy="805120"/>
          </a:xfrm>
          <a:prstGeom prst="rect">
            <a:avLst/>
          </a:prstGeom>
        </p:spPr>
      </p:pic>
      <p:pic>
        <p:nvPicPr>
          <p:cNvPr id="5" name="Paveikslėlis 4">
            <a:extLst>
              <a:ext uri="{FF2B5EF4-FFF2-40B4-BE49-F238E27FC236}">
                <a16:creationId xmlns:a16="http://schemas.microsoft.com/office/drawing/2014/main" id="{407662AD-DD9B-7D4F-2B66-8656F3B33A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90634" y="4711977"/>
            <a:ext cx="9610720" cy="805120"/>
          </a:xfrm>
          <a:prstGeom prst="rect">
            <a:avLst/>
          </a:prstGeom>
        </p:spPr>
      </p:pic>
      <p:pic>
        <p:nvPicPr>
          <p:cNvPr id="6" name="Paveikslėlis 5">
            <a:extLst>
              <a:ext uri="{FF2B5EF4-FFF2-40B4-BE49-F238E27FC236}">
                <a16:creationId xmlns:a16="http://schemas.microsoft.com/office/drawing/2014/main" id="{A938CFE5-3DDE-203F-C2FF-EE7FA957BA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90634" y="4711799"/>
            <a:ext cx="9610720" cy="805120"/>
          </a:xfrm>
          <a:prstGeom prst="rect">
            <a:avLst/>
          </a:prstGeom>
        </p:spPr>
      </p:pic>
      <p:pic>
        <p:nvPicPr>
          <p:cNvPr id="7" name="Paveikslėlis 6">
            <a:extLst>
              <a:ext uri="{FF2B5EF4-FFF2-40B4-BE49-F238E27FC236}">
                <a16:creationId xmlns:a16="http://schemas.microsoft.com/office/drawing/2014/main" id="{C9B19AEC-D6EC-4D8D-EC10-038DE0311C7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90634" y="3599419"/>
            <a:ext cx="9610722" cy="977037"/>
          </a:xfrm>
          <a:prstGeom prst="rect">
            <a:avLst/>
          </a:prstGeom>
        </p:spPr>
      </p:pic>
      <p:pic>
        <p:nvPicPr>
          <p:cNvPr id="8" name="Paveikslėlis 7">
            <a:extLst>
              <a:ext uri="{FF2B5EF4-FFF2-40B4-BE49-F238E27FC236}">
                <a16:creationId xmlns:a16="http://schemas.microsoft.com/office/drawing/2014/main" id="{4C3FB204-713C-E7AA-1EAB-336BA6C8B3D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90634" y="3599241"/>
            <a:ext cx="9610720" cy="977036"/>
          </a:xfrm>
          <a:prstGeom prst="rect">
            <a:avLst/>
          </a:prstGeom>
        </p:spPr>
      </p:pic>
    </p:spTree>
    <p:extLst>
      <p:ext uri="{BB962C8B-B14F-4D97-AF65-F5344CB8AC3E}">
        <p14:creationId xmlns:p14="http://schemas.microsoft.com/office/powerpoint/2010/main" val="3412063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strVal val="ppt_h"/>
                                          </p:val>
                                        </p:tav>
                                      </p:tavLst>
                                    </p:anim>
                                    <p:set>
                                      <p:cBhvr>
                                        <p:cTn id="8" dur="1" fill="hold">
                                          <p:stCondLst>
                                            <p:cond delay="499"/>
                                          </p:stCondLst>
                                        </p:cTn>
                                        <p:tgtEl>
                                          <p:spTgt spid="4"/>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8"/>
                                        </p:tgtEl>
                                        <p:attrNameLst>
                                          <p:attrName>ppt_w</p:attrName>
                                        </p:attrNameLst>
                                      </p:cBhvr>
                                      <p:tavLst>
                                        <p:tav tm="0">
                                          <p:val>
                                            <p:strVal val="ppt_w"/>
                                          </p:val>
                                        </p:tav>
                                        <p:tav tm="100000">
                                          <p:val>
                                            <p:fltVal val="0"/>
                                          </p:val>
                                        </p:tav>
                                      </p:tavLst>
                                    </p:anim>
                                    <p:anim calcmode="lin" valueType="num">
                                      <p:cBhvr>
                                        <p:cTn id="19" dur="500"/>
                                        <p:tgtEl>
                                          <p:spTgt spid="8"/>
                                        </p:tgtEl>
                                        <p:attrNameLst>
                                          <p:attrName>ppt_h</p:attrName>
                                        </p:attrNameLst>
                                      </p:cBhvr>
                                      <p:tavLst>
                                        <p:tav tm="0">
                                          <p:val>
                                            <p:strVal val="ppt_h"/>
                                          </p:val>
                                        </p:tav>
                                        <p:tav tm="100000">
                                          <p:val>
                                            <p:strVal val="ppt_h"/>
                                          </p:val>
                                        </p:tav>
                                      </p:tavLst>
                                    </p:anim>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strVal val="ppt_h"/>
                                          </p:val>
                                        </p:tav>
                                      </p:tavLst>
                                    </p:anim>
                                    <p:set>
                                      <p:cBhvr>
                                        <p:cTn id="32" dur="1" fill="hold">
                                          <p:stCondLst>
                                            <p:cond delay="499"/>
                                          </p:stCondLst>
                                        </p:cTn>
                                        <p:tgtEl>
                                          <p:spTgt spid="6"/>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6"/>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yellow and black text&#10;&#10;Description automatically generated">
            <a:extLst>
              <a:ext uri="{FF2B5EF4-FFF2-40B4-BE49-F238E27FC236}">
                <a16:creationId xmlns:a16="http://schemas.microsoft.com/office/drawing/2014/main" id="{4C09F0FB-59A6-162E-035A-98D399ADE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 name="Paveikslėlis 2">
            <a:extLst>
              <a:ext uri="{FF2B5EF4-FFF2-40B4-BE49-F238E27FC236}">
                <a16:creationId xmlns:a16="http://schemas.microsoft.com/office/drawing/2014/main" id="{B455CBA3-D86C-6B4C-92DB-A2E7F685AA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15707" y="3429000"/>
            <a:ext cx="9521000" cy="1092780"/>
          </a:xfrm>
          <a:prstGeom prst="rect">
            <a:avLst/>
          </a:prstGeom>
        </p:spPr>
      </p:pic>
      <p:pic>
        <p:nvPicPr>
          <p:cNvPr id="4" name="Paveikslėlis 3">
            <a:extLst>
              <a:ext uri="{FF2B5EF4-FFF2-40B4-BE49-F238E27FC236}">
                <a16:creationId xmlns:a16="http://schemas.microsoft.com/office/drawing/2014/main" id="{A42E6518-982B-1661-A8C9-F9AA17E9BE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90068" y="4667468"/>
            <a:ext cx="9548446" cy="799903"/>
          </a:xfrm>
          <a:prstGeom prst="rect">
            <a:avLst/>
          </a:prstGeom>
        </p:spPr>
      </p:pic>
      <p:pic>
        <p:nvPicPr>
          <p:cNvPr id="5" name="Paveikslėlis 4">
            <a:extLst>
              <a:ext uri="{FF2B5EF4-FFF2-40B4-BE49-F238E27FC236}">
                <a16:creationId xmlns:a16="http://schemas.microsoft.com/office/drawing/2014/main" id="{D75CECAF-9257-0F38-35C9-CDF963DB1F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90068" y="4661233"/>
            <a:ext cx="9548446" cy="799903"/>
          </a:xfrm>
          <a:prstGeom prst="rect">
            <a:avLst/>
          </a:prstGeom>
        </p:spPr>
      </p:pic>
      <p:pic>
        <p:nvPicPr>
          <p:cNvPr id="6" name="Paveikslėlis 5">
            <a:extLst>
              <a:ext uri="{FF2B5EF4-FFF2-40B4-BE49-F238E27FC236}">
                <a16:creationId xmlns:a16="http://schemas.microsoft.com/office/drawing/2014/main" id="{DCE702A8-7AD0-00EF-0A4F-73C471B575F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00061" y="3420803"/>
            <a:ext cx="9568431" cy="1099902"/>
          </a:xfrm>
          <a:prstGeom prst="rect">
            <a:avLst/>
          </a:prstGeom>
        </p:spPr>
      </p:pic>
      <p:pic>
        <p:nvPicPr>
          <p:cNvPr id="8" name="Paveikslėlis 7">
            <a:extLst>
              <a:ext uri="{FF2B5EF4-FFF2-40B4-BE49-F238E27FC236}">
                <a16:creationId xmlns:a16="http://schemas.microsoft.com/office/drawing/2014/main" id="{B66B58D0-31C4-7353-0E1A-728FEAC0328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10054" y="2483409"/>
            <a:ext cx="9548446" cy="799903"/>
          </a:xfrm>
          <a:prstGeom prst="rect">
            <a:avLst/>
          </a:prstGeom>
        </p:spPr>
      </p:pic>
      <p:pic>
        <p:nvPicPr>
          <p:cNvPr id="10" name="Paveikslėlis 9">
            <a:extLst>
              <a:ext uri="{FF2B5EF4-FFF2-40B4-BE49-F238E27FC236}">
                <a16:creationId xmlns:a16="http://schemas.microsoft.com/office/drawing/2014/main" id="{52AE3EBF-8A10-F6AD-4128-6CF2711FBD7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304526" y="2483409"/>
            <a:ext cx="9577419" cy="799903"/>
          </a:xfrm>
          <a:prstGeom prst="rect">
            <a:avLst/>
          </a:prstGeom>
        </p:spPr>
      </p:pic>
    </p:spTree>
    <p:extLst>
      <p:ext uri="{BB962C8B-B14F-4D97-AF65-F5344CB8AC3E}">
        <p14:creationId xmlns:p14="http://schemas.microsoft.com/office/powerpoint/2010/main" val="15066466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strVal val="ppt_h"/>
                                          </p:val>
                                        </p:tav>
                                      </p:tavLst>
                                    </p:anim>
                                    <p:set>
                                      <p:cBhvr>
                                        <p:cTn id="8" dur="1" fill="hold">
                                          <p:stCondLst>
                                            <p:cond delay="499"/>
                                          </p:stCondLst>
                                        </p:cTn>
                                        <p:tgtEl>
                                          <p:spTgt spid="10"/>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6"/>
                                        </p:tgtEl>
                                        <p:attrNameLst>
                                          <p:attrName>ppt_w</p:attrName>
                                        </p:attrNameLst>
                                      </p:cBhvr>
                                      <p:tavLst>
                                        <p:tav tm="0">
                                          <p:val>
                                            <p:strVal val="ppt_w"/>
                                          </p:val>
                                        </p:tav>
                                        <p:tav tm="100000">
                                          <p:val>
                                            <p:fltVal val="0"/>
                                          </p:val>
                                        </p:tav>
                                      </p:tavLst>
                                    </p:anim>
                                    <p:anim calcmode="lin" valueType="num">
                                      <p:cBhvr>
                                        <p:cTn id="19" dur="500"/>
                                        <p:tgtEl>
                                          <p:spTgt spid="6"/>
                                        </p:tgtEl>
                                        <p:attrNameLst>
                                          <p:attrName>ppt_h</p:attrName>
                                        </p:attrNameLst>
                                      </p:cBhvr>
                                      <p:tavLst>
                                        <p:tav tm="0">
                                          <p:val>
                                            <p:strVal val="ppt_h"/>
                                          </p:val>
                                        </p:tav>
                                        <p:tav tm="100000">
                                          <p:val>
                                            <p:strVal val="ppt_h"/>
                                          </p:val>
                                        </p:tav>
                                      </p:tavLst>
                                    </p:anim>
                                    <p:set>
                                      <p:cBhvr>
                                        <p:cTn id="20" dur="1" fill="hold">
                                          <p:stCondLst>
                                            <p:cond delay="499"/>
                                          </p:stCondLst>
                                        </p:cTn>
                                        <p:tgtEl>
                                          <p:spTgt spid="6"/>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5"/>
                                        </p:tgtEl>
                                        <p:attrNameLst>
                                          <p:attrName>ppt_w</p:attrName>
                                        </p:attrNameLst>
                                      </p:cBhvr>
                                      <p:tavLst>
                                        <p:tav tm="0">
                                          <p:val>
                                            <p:strVal val="ppt_w"/>
                                          </p:val>
                                        </p:tav>
                                        <p:tav tm="100000">
                                          <p:val>
                                            <p:fltVal val="0"/>
                                          </p:val>
                                        </p:tav>
                                      </p:tavLst>
                                    </p:anim>
                                    <p:anim calcmode="lin" valueType="num">
                                      <p:cBhvr>
                                        <p:cTn id="31" dur="500"/>
                                        <p:tgtEl>
                                          <p:spTgt spid="5"/>
                                        </p:tgtEl>
                                        <p:attrNameLst>
                                          <p:attrName>ppt_h</p:attrName>
                                        </p:attrNameLst>
                                      </p:cBhvr>
                                      <p:tavLst>
                                        <p:tav tm="0">
                                          <p:val>
                                            <p:strVal val="ppt_h"/>
                                          </p:val>
                                        </p:tav>
                                        <p:tav tm="100000">
                                          <p:val>
                                            <p:strVal val="ppt_h"/>
                                          </p:val>
                                        </p:tav>
                                      </p:tavLst>
                                    </p:anim>
                                    <p:set>
                                      <p:cBhvr>
                                        <p:cTn id="32" dur="1" fill="hold">
                                          <p:stCondLst>
                                            <p:cond delay="499"/>
                                          </p:stCondLst>
                                        </p:cTn>
                                        <p:tgtEl>
                                          <p:spTgt spid="5"/>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up of a computer screen&#10;&#10;Description automatically generated">
            <a:extLst>
              <a:ext uri="{FF2B5EF4-FFF2-40B4-BE49-F238E27FC236}">
                <a16:creationId xmlns:a16="http://schemas.microsoft.com/office/drawing/2014/main" id="{C5214AE5-BE1E-FF6C-DCE5-B72DCEF0C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8"/>
            <a:ext cx="12191999" cy="6858000"/>
          </a:xfrm>
          <a:prstGeom prst="rect">
            <a:avLst/>
          </a:prstGeom>
        </p:spPr>
      </p:pic>
      <p:pic>
        <p:nvPicPr>
          <p:cNvPr id="4" name="Paveikslėlis 3">
            <a:extLst>
              <a:ext uri="{FF2B5EF4-FFF2-40B4-BE49-F238E27FC236}">
                <a16:creationId xmlns:a16="http://schemas.microsoft.com/office/drawing/2014/main" id="{16FFE7AD-A728-2294-CA92-F1CCD7AD0D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2214" y="2563765"/>
            <a:ext cx="9592408" cy="803585"/>
          </a:xfrm>
          <a:prstGeom prst="rect">
            <a:avLst/>
          </a:prstGeom>
        </p:spPr>
      </p:pic>
      <p:pic>
        <p:nvPicPr>
          <p:cNvPr id="6" name="Paveikslėlis 5">
            <a:extLst>
              <a:ext uri="{FF2B5EF4-FFF2-40B4-BE49-F238E27FC236}">
                <a16:creationId xmlns:a16="http://schemas.microsoft.com/office/drawing/2014/main" id="{ABCCB467-09D6-9BC2-43DD-B336F722B6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05475" y="3430312"/>
            <a:ext cx="9571528" cy="801836"/>
          </a:xfrm>
          <a:prstGeom prst="rect">
            <a:avLst/>
          </a:prstGeom>
        </p:spPr>
      </p:pic>
      <p:pic>
        <p:nvPicPr>
          <p:cNvPr id="8" name="Paveikslėlis 7">
            <a:extLst>
              <a:ext uri="{FF2B5EF4-FFF2-40B4-BE49-F238E27FC236}">
                <a16:creationId xmlns:a16="http://schemas.microsoft.com/office/drawing/2014/main" id="{0C45FD91-B09F-D448-084F-F92572AB98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82213" y="3429760"/>
            <a:ext cx="9592408" cy="803585"/>
          </a:xfrm>
          <a:prstGeom prst="rect">
            <a:avLst/>
          </a:prstGeom>
        </p:spPr>
      </p:pic>
      <p:pic>
        <p:nvPicPr>
          <p:cNvPr id="10" name="Paveikslėlis 9">
            <a:extLst>
              <a:ext uri="{FF2B5EF4-FFF2-40B4-BE49-F238E27FC236}">
                <a16:creationId xmlns:a16="http://schemas.microsoft.com/office/drawing/2014/main" id="{11B2E87F-6E62-EE20-B80D-8E90125554D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16836" y="4299154"/>
            <a:ext cx="9557782" cy="989823"/>
          </a:xfrm>
          <a:prstGeom prst="rect">
            <a:avLst/>
          </a:prstGeom>
        </p:spPr>
      </p:pic>
      <p:pic>
        <p:nvPicPr>
          <p:cNvPr id="12" name="Paveikslėlis 11">
            <a:extLst>
              <a:ext uri="{FF2B5EF4-FFF2-40B4-BE49-F238E27FC236}">
                <a16:creationId xmlns:a16="http://schemas.microsoft.com/office/drawing/2014/main" id="{6073DA96-467A-B33C-30C7-4FC95EFCFA9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16836" y="4295110"/>
            <a:ext cx="9592399" cy="993408"/>
          </a:xfrm>
          <a:prstGeom prst="rect">
            <a:avLst/>
          </a:prstGeom>
        </p:spPr>
      </p:pic>
      <p:pic>
        <p:nvPicPr>
          <p:cNvPr id="14" name="Paveikslėlis 13">
            <a:extLst>
              <a:ext uri="{FF2B5EF4-FFF2-40B4-BE49-F238E27FC236}">
                <a16:creationId xmlns:a16="http://schemas.microsoft.com/office/drawing/2014/main" id="{C62D5AD1-4012-35D8-4D51-D70FB8974C7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82214" y="2559721"/>
            <a:ext cx="9592408" cy="803585"/>
          </a:xfrm>
          <a:prstGeom prst="rect">
            <a:avLst/>
          </a:prstGeom>
        </p:spPr>
      </p:pic>
    </p:spTree>
    <p:extLst>
      <p:ext uri="{BB962C8B-B14F-4D97-AF65-F5344CB8AC3E}">
        <p14:creationId xmlns:p14="http://schemas.microsoft.com/office/powerpoint/2010/main" val="1565646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4"/>
                                        </p:tgtEl>
                                        <p:attrNameLst>
                                          <p:attrName>ppt_w</p:attrName>
                                        </p:attrNameLst>
                                      </p:cBhvr>
                                      <p:tavLst>
                                        <p:tav tm="0">
                                          <p:val>
                                            <p:strVal val="ppt_w"/>
                                          </p:val>
                                        </p:tav>
                                        <p:tav tm="100000">
                                          <p:val>
                                            <p:fltVal val="0"/>
                                          </p:val>
                                        </p:tav>
                                      </p:tavLst>
                                    </p:anim>
                                    <p:anim calcmode="lin" valueType="num">
                                      <p:cBhvr>
                                        <p:cTn id="7" dur="500"/>
                                        <p:tgtEl>
                                          <p:spTgt spid="14"/>
                                        </p:tgtEl>
                                        <p:attrNameLst>
                                          <p:attrName>ppt_h</p:attrName>
                                        </p:attrNameLst>
                                      </p:cBhvr>
                                      <p:tavLst>
                                        <p:tav tm="0">
                                          <p:val>
                                            <p:strVal val="ppt_h"/>
                                          </p:val>
                                        </p:tav>
                                        <p:tav tm="100000">
                                          <p:val>
                                            <p:strVal val="ppt_h"/>
                                          </p:val>
                                        </p:tav>
                                      </p:tavLst>
                                    </p:anim>
                                    <p:set>
                                      <p:cBhvr>
                                        <p:cTn id="8" dur="1" fill="hold">
                                          <p:stCondLst>
                                            <p:cond delay="499"/>
                                          </p:stCondLst>
                                        </p:cTn>
                                        <p:tgtEl>
                                          <p:spTgt spid="14"/>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8"/>
                                        </p:tgtEl>
                                        <p:attrNameLst>
                                          <p:attrName>ppt_w</p:attrName>
                                        </p:attrNameLst>
                                      </p:cBhvr>
                                      <p:tavLst>
                                        <p:tav tm="0">
                                          <p:val>
                                            <p:strVal val="ppt_w"/>
                                          </p:val>
                                        </p:tav>
                                        <p:tav tm="100000">
                                          <p:val>
                                            <p:fltVal val="0"/>
                                          </p:val>
                                        </p:tav>
                                      </p:tavLst>
                                    </p:anim>
                                    <p:anim calcmode="lin" valueType="num">
                                      <p:cBhvr>
                                        <p:cTn id="19" dur="500"/>
                                        <p:tgtEl>
                                          <p:spTgt spid="8"/>
                                        </p:tgtEl>
                                        <p:attrNameLst>
                                          <p:attrName>ppt_h</p:attrName>
                                        </p:attrNameLst>
                                      </p:cBhvr>
                                      <p:tavLst>
                                        <p:tav tm="0">
                                          <p:val>
                                            <p:strVal val="ppt_h"/>
                                          </p:val>
                                        </p:tav>
                                        <p:tav tm="100000">
                                          <p:val>
                                            <p:strVal val="ppt_h"/>
                                          </p:val>
                                        </p:tav>
                                      </p:tavLst>
                                    </p:anim>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2"/>
                                        </p:tgtEl>
                                        <p:attrNameLst>
                                          <p:attrName>ppt_w</p:attrName>
                                        </p:attrNameLst>
                                      </p:cBhvr>
                                      <p:tavLst>
                                        <p:tav tm="0">
                                          <p:val>
                                            <p:strVal val="ppt_w"/>
                                          </p:val>
                                        </p:tav>
                                        <p:tav tm="100000">
                                          <p:val>
                                            <p:fltVal val="0"/>
                                          </p:val>
                                        </p:tav>
                                      </p:tavLst>
                                    </p:anim>
                                    <p:anim calcmode="lin" valueType="num">
                                      <p:cBhvr>
                                        <p:cTn id="31" dur="500"/>
                                        <p:tgtEl>
                                          <p:spTgt spid="12"/>
                                        </p:tgtEl>
                                        <p:attrNameLst>
                                          <p:attrName>ppt_h</p:attrName>
                                        </p:attrNameLst>
                                      </p:cBhvr>
                                      <p:tavLst>
                                        <p:tav tm="0">
                                          <p:val>
                                            <p:strVal val="ppt_h"/>
                                          </p:val>
                                        </p:tav>
                                        <p:tav tm="100000">
                                          <p:val>
                                            <p:strVal val="ppt_h"/>
                                          </p:val>
                                        </p:tav>
                                      </p:tavLst>
                                    </p:anim>
                                    <p:set>
                                      <p:cBhvr>
                                        <p:cTn id="32" dur="1" fill="hold">
                                          <p:stCondLst>
                                            <p:cond delay="499"/>
                                          </p:stCondLst>
                                        </p:cTn>
                                        <p:tgtEl>
                                          <p:spTgt spid="12"/>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2"/>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bus with people in it&#10;&#10;Description automatically generated">
            <a:extLst>
              <a:ext uri="{FF2B5EF4-FFF2-40B4-BE49-F238E27FC236}">
                <a16:creationId xmlns:a16="http://schemas.microsoft.com/office/drawing/2014/main" id="{A654977C-BB2E-5AFA-111E-7B5CA6C1C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 name="Paveikslėlis 3">
            <a:extLst>
              <a:ext uri="{FF2B5EF4-FFF2-40B4-BE49-F238E27FC236}">
                <a16:creationId xmlns:a16="http://schemas.microsoft.com/office/drawing/2014/main" id="{E6192586-E05E-7AA4-4DB0-664C95F02D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6190" y="4310733"/>
            <a:ext cx="9605914" cy="804717"/>
          </a:xfrm>
          <a:prstGeom prst="rect">
            <a:avLst/>
          </a:prstGeom>
        </p:spPr>
      </p:pic>
      <p:pic>
        <p:nvPicPr>
          <p:cNvPr id="6" name="Paveikslėlis 5">
            <a:extLst>
              <a:ext uri="{FF2B5EF4-FFF2-40B4-BE49-F238E27FC236}">
                <a16:creationId xmlns:a16="http://schemas.microsoft.com/office/drawing/2014/main" id="{30880574-5305-F8B5-AE72-8E45D64E15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56190" y="3429000"/>
            <a:ext cx="9605914" cy="804717"/>
          </a:xfrm>
          <a:prstGeom prst="rect">
            <a:avLst/>
          </a:prstGeom>
        </p:spPr>
      </p:pic>
      <p:pic>
        <p:nvPicPr>
          <p:cNvPr id="8" name="Paveikslėlis 7">
            <a:extLst>
              <a:ext uri="{FF2B5EF4-FFF2-40B4-BE49-F238E27FC236}">
                <a16:creationId xmlns:a16="http://schemas.microsoft.com/office/drawing/2014/main" id="{4410E0E9-8A59-0BB2-2C5A-D823B25875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56190" y="3425922"/>
            <a:ext cx="9605914" cy="804717"/>
          </a:xfrm>
          <a:prstGeom prst="rect">
            <a:avLst/>
          </a:prstGeom>
        </p:spPr>
      </p:pic>
      <p:pic>
        <p:nvPicPr>
          <p:cNvPr id="10" name="Paveikslėlis 9">
            <a:extLst>
              <a:ext uri="{FF2B5EF4-FFF2-40B4-BE49-F238E27FC236}">
                <a16:creationId xmlns:a16="http://schemas.microsoft.com/office/drawing/2014/main" id="{602AD62A-6F4A-78CB-465E-6730CF05578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56190" y="5192466"/>
            <a:ext cx="9605914" cy="804717"/>
          </a:xfrm>
          <a:prstGeom prst="rect">
            <a:avLst/>
          </a:prstGeom>
        </p:spPr>
      </p:pic>
      <p:pic>
        <p:nvPicPr>
          <p:cNvPr id="12" name="Paveikslėlis 11">
            <a:extLst>
              <a:ext uri="{FF2B5EF4-FFF2-40B4-BE49-F238E27FC236}">
                <a16:creationId xmlns:a16="http://schemas.microsoft.com/office/drawing/2014/main" id="{F32EE01B-9ADA-48DD-CEA5-517E087664D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56190" y="5189388"/>
            <a:ext cx="9605914" cy="804717"/>
          </a:xfrm>
          <a:prstGeom prst="rect">
            <a:avLst/>
          </a:prstGeom>
        </p:spPr>
      </p:pic>
      <p:pic>
        <p:nvPicPr>
          <p:cNvPr id="14" name="Paveikslėlis 13">
            <a:extLst>
              <a:ext uri="{FF2B5EF4-FFF2-40B4-BE49-F238E27FC236}">
                <a16:creationId xmlns:a16="http://schemas.microsoft.com/office/drawing/2014/main" id="{D46E49ED-F31E-B461-3E15-B317CC95B20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356190" y="4310733"/>
            <a:ext cx="9605914" cy="804717"/>
          </a:xfrm>
          <a:prstGeom prst="rect">
            <a:avLst/>
          </a:prstGeom>
        </p:spPr>
      </p:pic>
    </p:spTree>
    <p:extLst>
      <p:ext uri="{BB962C8B-B14F-4D97-AF65-F5344CB8AC3E}">
        <p14:creationId xmlns:p14="http://schemas.microsoft.com/office/powerpoint/2010/main" val="3337275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strVal val="ppt_h"/>
                                          </p:val>
                                        </p:tav>
                                      </p:tavLst>
                                    </p:anim>
                                    <p:set>
                                      <p:cBhvr>
                                        <p:cTn id="8" dur="1" fill="hold">
                                          <p:stCondLst>
                                            <p:cond delay="499"/>
                                          </p:stCondLst>
                                        </p:cTn>
                                        <p:tgtEl>
                                          <p:spTgt spid="8"/>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4"/>
                                        </p:tgtEl>
                                        <p:attrNameLst>
                                          <p:attrName>ppt_w</p:attrName>
                                        </p:attrNameLst>
                                      </p:cBhvr>
                                      <p:tavLst>
                                        <p:tav tm="0">
                                          <p:val>
                                            <p:strVal val="ppt_w"/>
                                          </p:val>
                                        </p:tav>
                                        <p:tav tm="100000">
                                          <p:val>
                                            <p:fltVal val="0"/>
                                          </p:val>
                                        </p:tav>
                                      </p:tavLst>
                                    </p:anim>
                                    <p:anim calcmode="lin" valueType="num">
                                      <p:cBhvr>
                                        <p:cTn id="19" dur="500"/>
                                        <p:tgtEl>
                                          <p:spTgt spid="14"/>
                                        </p:tgtEl>
                                        <p:attrNameLst>
                                          <p:attrName>ppt_h</p:attrName>
                                        </p:attrNameLst>
                                      </p:cBhvr>
                                      <p:tavLst>
                                        <p:tav tm="0">
                                          <p:val>
                                            <p:strVal val="ppt_h"/>
                                          </p:val>
                                        </p:tav>
                                        <p:tav tm="100000">
                                          <p:val>
                                            <p:strVal val="ppt_h"/>
                                          </p:val>
                                        </p:tav>
                                      </p:tavLst>
                                    </p:anim>
                                    <p:set>
                                      <p:cBhvr>
                                        <p:cTn id="20" dur="1" fill="hold">
                                          <p:stCondLst>
                                            <p:cond delay="499"/>
                                          </p:stCondLst>
                                        </p:cTn>
                                        <p:tgtEl>
                                          <p:spTgt spid="14"/>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2"/>
                                        </p:tgtEl>
                                        <p:attrNameLst>
                                          <p:attrName>ppt_w</p:attrName>
                                        </p:attrNameLst>
                                      </p:cBhvr>
                                      <p:tavLst>
                                        <p:tav tm="0">
                                          <p:val>
                                            <p:strVal val="ppt_w"/>
                                          </p:val>
                                        </p:tav>
                                        <p:tav tm="100000">
                                          <p:val>
                                            <p:fltVal val="0"/>
                                          </p:val>
                                        </p:tav>
                                      </p:tavLst>
                                    </p:anim>
                                    <p:anim calcmode="lin" valueType="num">
                                      <p:cBhvr>
                                        <p:cTn id="31" dur="500"/>
                                        <p:tgtEl>
                                          <p:spTgt spid="12"/>
                                        </p:tgtEl>
                                        <p:attrNameLst>
                                          <p:attrName>ppt_h</p:attrName>
                                        </p:attrNameLst>
                                      </p:cBhvr>
                                      <p:tavLst>
                                        <p:tav tm="0">
                                          <p:val>
                                            <p:strVal val="ppt_h"/>
                                          </p:val>
                                        </p:tav>
                                        <p:tav tm="100000">
                                          <p:val>
                                            <p:strVal val="ppt_h"/>
                                          </p:val>
                                        </p:tav>
                                      </p:tavLst>
                                    </p:anim>
                                    <p:set>
                                      <p:cBhvr>
                                        <p:cTn id="32" dur="1" fill="hold">
                                          <p:stCondLst>
                                            <p:cond delay="499"/>
                                          </p:stCondLst>
                                        </p:cTn>
                                        <p:tgtEl>
                                          <p:spTgt spid="12"/>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sirinktinis 1">
      <a:majorFont>
        <a:latin typeface="Switzer"/>
        <a:ea typeface=""/>
        <a:cs typeface=""/>
      </a:majorFont>
      <a:minorFont>
        <a:latin typeface="Switz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rtotojo dizaina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as" ma:contentTypeID="0x01010060F91A03F2A2FF4AAF399584073C4164" ma:contentTypeVersion="12" ma:contentTypeDescription="Kurkite naują dokumentą." ma:contentTypeScope="" ma:versionID="ac97793b1eb2cca05ffb02c857fef770">
  <xsd:schema xmlns:xsd="http://www.w3.org/2001/XMLSchema" xmlns:xs="http://www.w3.org/2001/XMLSchema" xmlns:p="http://schemas.microsoft.com/office/2006/metadata/properties" xmlns:ns2="df02ddeb-3bdf-4c2e-a9d2-4cd463114a75" xmlns:ns3="47f03760-ebff-411d-923c-67c2a7dfb1f0" targetNamespace="http://schemas.microsoft.com/office/2006/metadata/properties" ma:root="true" ma:fieldsID="7a785f8e1cbb520ebe8e5280cb638fca" ns2:_="" ns3:_="">
    <xsd:import namespace="df02ddeb-3bdf-4c2e-a9d2-4cd463114a75"/>
    <xsd:import namespace="47f03760-ebff-411d-923c-67c2a7dfb1f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02ddeb-3bdf-4c2e-a9d2-4cd463114a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Vaizdų žymės" ma:readOnly="false" ma:fieldId="{5cf76f15-5ced-4ddc-b409-7134ff3c332f}" ma:taxonomyMulti="true" ma:sspId="539bc6e2-b3e8-4bce-a27d-5351b96159c9"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f03760-ebff-411d-923c-67c2a7dfb1f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40b8c3f-4a64-422b-8153-9d94389c8ffa}" ma:internalName="TaxCatchAll" ma:showField="CatchAllData" ma:web="47f03760-ebff-411d-923c-67c2a7dfb1f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Bendrinta su išsamia informacija"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CCF3F3-9E9F-439E-8638-EA5A1EDD2B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02ddeb-3bdf-4c2e-a9d2-4cd463114a75"/>
    <ds:schemaRef ds:uri="47f03760-ebff-411d-923c-67c2a7dfb1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139730-4F6A-4015-B295-41BB06E61E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946</TotalTime>
  <Words>4134</Words>
  <Application>Microsoft Office PowerPoint</Application>
  <PresentationFormat>Widescreen</PresentationFormat>
  <Paragraphs>293</Paragraphs>
  <Slides>104</Slides>
  <Notes>0</Notes>
  <HiddenSlides>0</HiddenSlides>
  <MMClips>9</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104</vt:i4>
      </vt:variant>
    </vt:vector>
  </HeadingPairs>
  <TitlesOfParts>
    <vt:vector size="111" baseType="lpstr">
      <vt:lpstr>Arial</vt:lpstr>
      <vt:lpstr>Calibri</vt:lpstr>
      <vt:lpstr>Calibri Light</vt:lpstr>
      <vt:lpstr>Segoe UI</vt:lpstr>
      <vt:lpstr>Switzer</vt:lpstr>
      <vt:lpstr>Office Theme</vt:lpstr>
      <vt:lpstr>Vartotojo dizainas</vt:lpstr>
      <vt:lpstr>Materiały dydaktyczne dla uczniów klas 9-12</vt:lpstr>
      <vt:lpstr>Wypadki jądrowe lub promieniotwórcze</vt:lpstr>
      <vt:lpstr>Wypadki jądrowe lub promieniotwórcze</vt:lpstr>
      <vt:lpstr>Wypadki jądrowe lub promieniotwórcze</vt:lpstr>
      <vt:lpstr>Wypadki jądrowe lub promieniotwórcze</vt:lpstr>
      <vt:lpstr>Wypadki jądrowe lub promieniotwórcze</vt:lpstr>
      <vt:lpstr>Wypadki jądrowe lub promieniotwórcze</vt:lpstr>
      <vt:lpstr>Wypadki jądrowe lub promieniotwórcze</vt:lpstr>
      <vt:lpstr>Działania ochronne dla społeczeństwa w przypadku awarii jądrowej</vt:lpstr>
      <vt:lpstr>Działania ochronne dla społeczeństwa w przypadku awarii jądrowej</vt:lpstr>
      <vt:lpstr>Działania ochronne dla społeczeństwa w przypadku awarii jądrowej</vt:lpstr>
      <vt:lpstr>Działania ochronne dla społeczeństwa w przypadku awarii jądrowej</vt:lpstr>
      <vt:lpstr>Działania ochronne dla społeczeństwa w przypadku awarii jądrowej</vt:lpstr>
      <vt:lpstr>Działania ochronne dla społeczeństwa w przypadku awarii jądrowej (I)</vt:lpstr>
      <vt:lpstr>Natychmiastowe działania ochronne</vt:lpstr>
      <vt:lpstr>Natychmiastowe działania ochronne</vt:lpstr>
      <vt:lpstr>Natychmiastowe działania ochronne</vt:lpstr>
      <vt:lpstr>Natychmiastowe działania ochronne</vt:lpstr>
      <vt:lpstr>Działania ochronne dla społeczeństwa w przypadku awarii jądrowej (II)</vt:lpstr>
      <vt:lpstr>Wczesne działania zapobiegawcze</vt:lpstr>
      <vt:lpstr>Wczesne działania zapobiegawcze</vt:lpstr>
      <vt:lpstr>Usuwanie skażenia radioaktywnego ludzi i środowiska (dekontaminacja)</vt:lpstr>
      <vt:lpstr>Usuwanie skażenia radioaktywnego ludzi i środowiska (dekontaminacja)</vt:lpstr>
      <vt:lpstr>Usuwanie skażenia radioaktywnego ludzi i środowiska (dekontaminacja)</vt:lpstr>
      <vt:lpstr>Usuwanie skażenia radioaktywnego ludzi i środowiska (dekontaminacja)</vt:lpstr>
      <vt:lpstr>Usuwanie skażenia radioaktywnego ludzi i środowiska (dekontaminacja)</vt:lpstr>
      <vt:lpstr>Usuwanie skażenia radioaktywnego ludzi i środowiska (dekontaminacja)</vt:lpstr>
      <vt:lpstr>Usuwanie skażenia radioaktywnego ludzi i środowiska (dekontaminacja)</vt:lpstr>
      <vt:lpstr>Usuwanie skażenia radioaktywnego ludzi i środowiska (dekontaminacja)</vt:lpstr>
      <vt:lpstr>Sygnały alarmowe ochrony ludności</vt:lpstr>
      <vt:lpstr>Sygnały alarmowe ochrony ludności</vt:lpstr>
      <vt:lpstr>Sygnały alarmowe ochrony ludności</vt:lpstr>
      <vt:lpstr>PowerPoint Presentation</vt:lpstr>
      <vt:lpstr>Sygnały alarmowe ochrony ludności</vt:lpstr>
      <vt:lpstr>Sygnały alarmowe ochrony ludności</vt:lpstr>
      <vt:lpstr>Sygnały alarmowe ochrony ludności</vt:lpstr>
      <vt:lpstr>Konfiguracja telefonu do otrzymywania powiadomień mobilnych dla mieszkańców</vt:lpstr>
      <vt:lpstr>Konfiguracja telefonu do otrzymywania powiadomień mobilnych dla mieszkańców</vt:lpstr>
      <vt:lpstr>Konfiguracja telefonu do otrzymywania powiadomień mobilnych dla mieszkańców</vt:lpstr>
      <vt:lpstr>Kluczowe role odpowiedzialnych organów w przypadku awarii jądrowej, przydatne linki</vt:lpstr>
      <vt:lpstr>Kluczowe role odpowiedzialnych organów w przypadku awarii jądrowej, przydatne linki</vt:lpstr>
      <vt:lpstr>Kluczowe role odpowiedzialnych organów w przypadku awarii jądrowej, przydatne linki</vt:lpstr>
      <vt:lpstr>Kluczowe role odpowiedzialnych organów w przypadku awarii jądrowej, przydatne linki</vt:lpstr>
      <vt:lpstr>Kluczowe role odpowiedzialnych organów w przypadku awarii jądrowej, przydatne linki</vt:lpstr>
      <vt:lpstr>Kluczowe role odpowiedzialnych organów w przypadku awarii jądrowej, przydatne linki</vt:lpstr>
      <vt:lpstr>Kluczowe role odpowiedzialnych organów w przypadku awarii jądrowej, przydatne linki</vt:lpstr>
      <vt:lpstr>Kluczowe role odpowiedzialnych organów w przypadku awarii jądrowej, przydatne linki</vt:lpstr>
      <vt:lpstr>Kluczowe role odpowiedzialnych organów w przypadku awarii jądrowej, przydatne linki</vt:lpstr>
      <vt:lpstr>Kluczowe role odpowiedzialnych organów w przypadku awarii jądrowej, przydatne linki</vt:lpstr>
      <vt:lpstr>Kluczowe role odpowiedzialnych organów w przypadku awarii jądrowej, przydatne linki</vt:lpstr>
      <vt:lpstr>Utworzenie zapasu żywności i wody pitnej</vt:lpstr>
      <vt:lpstr>Utworzenie zapasu żywności i wody pitnej</vt:lpstr>
      <vt:lpstr>Utworzenie zapasu żywności i wody pitnej</vt:lpstr>
      <vt:lpstr>Zapasy wody </vt:lpstr>
      <vt:lpstr>Ważne dokumenty</vt:lpstr>
      <vt:lpstr>PowerPoint Presentation</vt:lpstr>
      <vt:lpstr>PowerPoint Presentation</vt:lpstr>
      <vt:lpstr>PowerPoint Presentation</vt:lpstr>
      <vt:lpstr>PowerPoint Presentation</vt:lpstr>
      <vt:lpstr>PowerPoint Presentation</vt:lpstr>
      <vt:lpstr>PowerPoint Presentation</vt:lpstr>
      <vt:lpstr>Przygotowanie planu rodzinnego</vt:lpstr>
      <vt:lpstr>Przygotowanie planu rodzinnego </vt:lpstr>
      <vt:lpstr>Przygotowanie budynku mieszkalnego</vt:lpstr>
      <vt:lpstr>Przygotowanie budynku mieszkalnego</vt:lpstr>
      <vt:lpstr>Blokowanie tarczycy jodem </vt:lpstr>
      <vt:lpstr>Blokowanie tarczycy jodem </vt:lpstr>
      <vt:lpstr>Blokowanie tarczycy jodem </vt:lpstr>
      <vt:lpstr>Blokowanie tarczycy jodem </vt:lpstr>
      <vt:lpstr>Blokowanie tarczycy jodem </vt:lpstr>
      <vt:lpstr>Blokowanie tarczycy jodem </vt:lpstr>
      <vt:lpstr>Procedura ewakuacji</vt:lpstr>
      <vt:lpstr>Procedura ewakuacji</vt:lpstr>
      <vt:lpstr>Procedura ewakuacji</vt:lpstr>
      <vt:lpstr>Procedura ewakuacji</vt:lpstr>
      <vt:lpstr>Procedura ewakuacji</vt:lpstr>
      <vt:lpstr>Procedura ewakuacji</vt:lpstr>
      <vt:lpstr>Procedura ewakuacji</vt:lpstr>
      <vt:lpstr>Procedura ewakuacji</vt:lpstr>
      <vt:lpstr>Procedura ewakuacji</vt:lpstr>
      <vt:lpstr>Procedura ewakuacji</vt:lpstr>
      <vt:lpstr>Procedura ewakuacji</vt:lpstr>
      <vt:lpstr>Monitorowanie skażenia radioaktywnego i dekontaminacja ewakuowanej ludności </vt:lpstr>
      <vt:lpstr>Monitorowanie skażenia radioaktywnego i dekontaminacja ewakuowanej ludności </vt:lpstr>
      <vt:lpstr>Monitorowanie skażenia radioaktywnego i dekontaminacja ewakuowanej ludności </vt:lpstr>
      <vt:lpstr>Monitorowanie skażenia radioaktywnego i dekontaminacja ewakuowanej ludności </vt:lpstr>
      <vt:lpstr>Powrót do własnego miejsca zamieszkania </vt:lpstr>
      <vt:lpstr>Powrót do własnego miejsca zamieszkania </vt:lpstr>
      <vt:lpstr>Powrót do własnego miejsca zamieszkania </vt:lpstr>
      <vt:lpstr>Powrót do własnego miejsca zamieszkania </vt:lpstr>
      <vt:lpstr>Powrót do własnego miejsca zamieszkania </vt:lpstr>
      <vt:lpstr>Powrót do własnego miejsca zamieszkania </vt:lpstr>
      <vt:lpstr>Powrót do własnego miejsca zamieszkania </vt:lpstr>
      <vt:lpstr>Powrót do własnego miejsca zamieszkania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Rugile Grigaitė</dc:creator>
  <cp:lastModifiedBy>Tatjana Milkamanovič</cp:lastModifiedBy>
  <cp:revision>215</cp:revision>
  <dcterms:created xsi:type="dcterms:W3CDTF">2023-11-05T12:42:52Z</dcterms:created>
  <dcterms:modified xsi:type="dcterms:W3CDTF">2024-09-16T08:58:58Z</dcterms:modified>
</cp:coreProperties>
</file>