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6" r:id="rId10"/>
    <p:sldId id="269" r:id="rId11"/>
    <p:sldId id="267" r:id="rId12"/>
    <p:sldId id="270" r:id="rId13"/>
    <p:sldId id="268" r:id="rId14"/>
    <p:sldId id="271" r:id="rId15"/>
  </p:sldIdLst>
  <p:sldSz cx="9144000" cy="5143500" type="screen16x9"/>
  <p:notesSz cx="6858000" cy="9144000"/>
  <p:defaultTextStyle>
    <a:defPPr>
      <a:defRPr lang="lt-LT"/>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96" y="-648"/>
      </p:cViewPr>
      <p:guideLst>
        <p:guide orient="horz" pos="162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14B22-2B4B-4FC7-B55A-94213375C57B}" type="datetimeFigureOut">
              <a:rPr lang="lt-LT" smtClean="0"/>
              <a:t>2024-09-07</a:t>
            </a:fld>
            <a:endParaRPr lang="lt-L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6735C-8BC5-465C-A79F-7AF49ECB5BEB}" type="slidenum">
              <a:rPr lang="lt-LT" smtClean="0"/>
              <a:t>‹#›</a:t>
            </a:fld>
            <a:endParaRPr lang="lt-LT"/>
          </a:p>
        </p:txBody>
      </p:sp>
    </p:spTree>
    <p:extLst>
      <p:ext uri="{BB962C8B-B14F-4D97-AF65-F5344CB8AC3E}">
        <p14:creationId xmlns:p14="http://schemas.microsoft.com/office/powerpoint/2010/main" val="439458755"/>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komentarai</a:t>
            </a:r>
            <a:endParaRPr lang="lt-LT" sz="1200" kern="1200" dirty="0" smtClean="0">
              <a:solidFill>
                <a:schemeClr val="tx1"/>
              </a:solidFill>
              <a:effectLst/>
              <a:latin typeface="+mn-lt"/>
              <a:ea typeface="+mn-ea"/>
              <a:cs typeface="+mn-cs"/>
            </a:endParaRPr>
          </a:p>
          <a:p>
            <a:r>
              <a:rPr lang="lt-LT" dirty="0" smtClean="0"/>
              <a:t>CC BY-SA 3.0, https://commons.wikimedia.org/w/index.php?curid=606473 </a:t>
            </a:r>
            <a:endParaRPr lang="lt-LT" dirty="0"/>
          </a:p>
        </p:txBody>
      </p:sp>
      <p:sp>
        <p:nvSpPr>
          <p:cNvPr id="4" name="Slide Number Placeholder 3"/>
          <p:cNvSpPr>
            <a:spLocks noGrp="1"/>
          </p:cNvSpPr>
          <p:nvPr>
            <p:ph type="sldNum" sz="quarter" idx="10"/>
          </p:nvPr>
        </p:nvSpPr>
        <p:spPr/>
        <p:txBody>
          <a:bodyPr/>
          <a:lstStyle/>
          <a:p>
            <a:fld id="{00FC2447-83BC-48AC-9BFE-F6EA461C6C09}" type="slidenum">
              <a:rPr lang="lt-LT" smtClean="0">
                <a:solidFill>
                  <a:prstClr val="black"/>
                </a:solidFill>
              </a:rPr>
              <a:pPr/>
              <a:t>3</a:t>
            </a:fld>
            <a:endParaRPr lang="lt-LT">
              <a:solidFill>
                <a:prstClr val="black"/>
              </a:solidFill>
            </a:endParaRPr>
          </a:p>
        </p:txBody>
      </p:sp>
    </p:spTree>
    <p:extLst>
      <p:ext uri="{BB962C8B-B14F-4D97-AF65-F5344CB8AC3E}">
        <p14:creationId xmlns:p14="http://schemas.microsoft.com/office/powerpoint/2010/main" val="303373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829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5628611" cy="994172"/>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0" y="87172"/>
            <a:ext cx="906066" cy="63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6611112" y="196777"/>
            <a:ext cx="1577532" cy="452117"/>
          </a:xfrm>
          <a:prstGeom prst="rect">
            <a:avLst/>
          </a:prstGeom>
        </p:spPr>
      </p:pic>
    </p:spTree>
    <p:extLst>
      <p:ext uri="{BB962C8B-B14F-4D97-AF65-F5344CB8AC3E}">
        <p14:creationId xmlns:p14="http://schemas.microsoft.com/office/powerpoint/2010/main" val="568368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7609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70A242F-BF99-4679-8412-C14FF7B1568A}" type="datetimeFigureOut">
              <a:rPr lang="en-US" smtClean="0">
                <a:solidFill>
                  <a:prstClr val="black">
                    <a:tint val="75000"/>
                  </a:prstClr>
                </a:solidFill>
              </a:rPr>
              <a:pPr defTabSz="685800"/>
              <a:t>9/6/2024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B4B775F0-6B15-426F-B554-A3DE9A58122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59396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28" y="1447773"/>
            <a:ext cx="8499964" cy="1666902"/>
          </a:xfrm>
        </p:spPr>
        <p:txBody>
          <a:bodyPr>
            <a:normAutofit fontScale="90000"/>
          </a:bodyPr>
          <a:lstStyle/>
          <a:p>
            <a:r>
              <a:rPr lang="lt-LT" sz="6000" b="1" dirty="0">
                <a:solidFill>
                  <a:schemeClr val="accent1">
                    <a:lumMod val="50000"/>
                  </a:schemeClr>
                </a:solidFill>
              </a:rPr>
              <a:t>Elementarijųjų dalelių identifikavimas </a:t>
            </a:r>
            <a:r>
              <a:rPr lang="lt-LT" sz="6000" b="1" dirty="0" smtClean="0">
                <a:solidFill>
                  <a:schemeClr val="accent1">
                    <a:lumMod val="50000"/>
                  </a:schemeClr>
                </a:solidFill>
              </a:rPr>
              <a:t>(2)</a:t>
            </a:r>
            <a:r>
              <a:rPr lang="lt-LT" b="1" dirty="0" smtClean="0">
                <a:solidFill>
                  <a:schemeClr val="accent1">
                    <a:lumMod val="50000"/>
                  </a:schemeClr>
                </a:solidFill>
              </a:rPr>
              <a:t/>
            </a:r>
            <a:br>
              <a:rPr lang="lt-LT" b="1" dirty="0" smtClean="0">
                <a:solidFill>
                  <a:schemeClr val="accent1">
                    <a:lumMod val="50000"/>
                  </a:schemeClr>
                </a:solidFill>
              </a:rPr>
            </a:br>
            <a:r>
              <a:rPr lang="lt-LT" sz="2700" b="1" dirty="0">
                <a:solidFill>
                  <a:schemeClr val="accent1">
                    <a:lumMod val="50000"/>
                  </a:schemeClr>
                </a:solidFill>
              </a:rPr>
              <a:t>IV gimn. </a:t>
            </a:r>
            <a:r>
              <a:rPr lang="lt-LT" sz="2700" b="1" dirty="0">
                <a:solidFill>
                  <a:schemeClr val="accent1">
                    <a:lumMod val="50000"/>
                  </a:schemeClr>
                </a:solidFill>
              </a:rPr>
              <a:t>klasė</a:t>
            </a:r>
            <a:endParaRPr lang="en-US" sz="2700" b="1" dirty="0">
              <a:solidFill>
                <a:schemeClr val="accent1">
                  <a:lumMod val="50000"/>
                </a:schemeClr>
              </a:solidFill>
            </a:endParaRPr>
          </a:p>
        </p:txBody>
      </p:sp>
      <p:sp>
        <p:nvSpPr>
          <p:cNvPr id="3" name="Subtitle 2"/>
          <p:cNvSpPr>
            <a:spLocks noGrp="1"/>
          </p:cNvSpPr>
          <p:nvPr>
            <p:ph type="subTitle" idx="1"/>
          </p:nvPr>
        </p:nvSpPr>
        <p:spPr>
          <a:xfrm>
            <a:off x="1143000" y="3238473"/>
            <a:ext cx="6858000" cy="1241822"/>
          </a:xfrm>
        </p:spPr>
        <p:txBody>
          <a:bodyPr>
            <a:normAutofit fontScale="92500" lnSpcReduction="20000"/>
          </a:bodyPr>
          <a:lstStyle/>
          <a:p>
            <a:r>
              <a:rPr lang="lt-LT" sz="2700" b="1" dirty="0">
                <a:solidFill>
                  <a:schemeClr val="accent1">
                    <a:lumMod val="50000"/>
                  </a:schemeClr>
                </a:solidFill>
              </a:rPr>
              <a:t>BP: </a:t>
            </a:r>
            <a:r>
              <a:rPr lang="lt-LT" sz="2700" dirty="0">
                <a:solidFill>
                  <a:schemeClr val="accent1">
                    <a:lumMod val="50000"/>
                  </a:schemeClr>
                </a:solidFill>
              </a:rPr>
              <a:t>Eksperimentiškai ar nuotraukose stebimi dalelių virsmai Vilsono kameroje ir CERN kamerose užfiksuoti trekai, mokomasi identifikuoti elementariąsias daleles.</a:t>
            </a:r>
            <a:endParaRPr lang="en-US" sz="2700"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544" y="414634"/>
            <a:ext cx="2742161" cy="78551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420" y="190116"/>
            <a:ext cx="1611968" cy="114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346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6447" y="1298881"/>
            <a:ext cx="4114800" cy="3263504"/>
          </a:xfrm>
        </p:spPr>
        <p:txBody>
          <a:bodyPr>
            <a:normAutofit/>
          </a:bodyPr>
          <a:lstStyle/>
          <a:p>
            <a:pPr marL="0" indent="0">
              <a:buNone/>
            </a:pPr>
            <a:r>
              <a:rPr lang="lt-LT" sz="2400" dirty="0">
                <a:latin typeface="Titillium Web"/>
              </a:rPr>
              <a:t>Žalias </a:t>
            </a:r>
            <a:r>
              <a:rPr lang="lt-LT" sz="2400" dirty="0" smtClean="0">
                <a:latin typeface="Titillium Web"/>
              </a:rPr>
              <a:t>trekas </a:t>
            </a:r>
            <a:r>
              <a:rPr lang="lt-LT" sz="2400" dirty="0">
                <a:latin typeface="Titillium Web"/>
              </a:rPr>
              <a:t>priklauso </a:t>
            </a:r>
            <a:r>
              <a:rPr lang="lt-LT" sz="2400" dirty="0" smtClean="0">
                <a:latin typeface="Titillium Web"/>
              </a:rPr>
              <a:t>pionų tipui. </a:t>
            </a:r>
            <a:r>
              <a:rPr lang="lt-LT" sz="2400" dirty="0">
                <a:latin typeface="Titillium Web"/>
              </a:rPr>
              <a:t>Yra trys pionų tipai:</a:t>
            </a:r>
          </a:p>
          <a:p>
            <a:pPr>
              <a:buFont typeface="Arial"/>
              <a:buChar char="•"/>
            </a:pPr>
            <a:r>
              <a:rPr lang="el-GR" sz="2400" i="1" dirty="0">
                <a:latin typeface="Titillium Web"/>
              </a:rPr>
              <a:t>π </a:t>
            </a:r>
            <a:r>
              <a:rPr lang="el-GR" sz="2400" baseline="30000" dirty="0">
                <a:latin typeface="Titillium Web"/>
              </a:rPr>
              <a:t>+</a:t>
            </a:r>
            <a:r>
              <a:rPr lang="el-GR" sz="2400" dirty="0">
                <a:latin typeface="Titillium Web"/>
              </a:rPr>
              <a:t> (</a:t>
            </a:r>
            <a:r>
              <a:rPr lang="lt-LT" sz="2400" dirty="0">
                <a:latin typeface="Titillium Web"/>
              </a:rPr>
              <a:t>teigiamas </a:t>
            </a:r>
            <a:r>
              <a:rPr lang="lt-LT" sz="2400" dirty="0" smtClean="0">
                <a:latin typeface="Titillium Web"/>
              </a:rPr>
              <a:t>krūvis</a:t>
            </a:r>
            <a:r>
              <a:rPr lang="lt-LT" sz="2400" dirty="0">
                <a:latin typeface="Titillium Web"/>
              </a:rPr>
              <a:t>)</a:t>
            </a:r>
          </a:p>
          <a:p>
            <a:pPr>
              <a:buFont typeface="Arial"/>
              <a:buChar char="•"/>
            </a:pPr>
            <a:r>
              <a:rPr lang="el-GR" sz="2400" i="1" dirty="0">
                <a:latin typeface="Titillium Web"/>
              </a:rPr>
              <a:t>π </a:t>
            </a:r>
            <a:r>
              <a:rPr lang="el-GR" sz="2400" baseline="30000" dirty="0">
                <a:latin typeface="Titillium Web"/>
              </a:rPr>
              <a:t>–</a:t>
            </a:r>
            <a:r>
              <a:rPr lang="el-GR" sz="2400" dirty="0">
                <a:latin typeface="Titillium Web"/>
              </a:rPr>
              <a:t> (</a:t>
            </a:r>
            <a:r>
              <a:rPr lang="lt-LT" sz="2400" dirty="0">
                <a:latin typeface="Titillium Web"/>
              </a:rPr>
              <a:t>neigiamas </a:t>
            </a:r>
            <a:r>
              <a:rPr lang="lt-LT" sz="2400" dirty="0" smtClean="0">
                <a:latin typeface="Titillium Web"/>
              </a:rPr>
              <a:t>krūvis</a:t>
            </a:r>
            <a:r>
              <a:rPr lang="lt-LT" sz="2400" dirty="0">
                <a:latin typeface="Titillium Web"/>
              </a:rPr>
              <a:t>)</a:t>
            </a:r>
          </a:p>
          <a:p>
            <a:pPr>
              <a:buFont typeface="Arial"/>
              <a:buChar char="•"/>
            </a:pPr>
            <a:r>
              <a:rPr lang="el-GR" sz="2400" i="1" dirty="0">
                <a:latin typeface="Titillium Web"/>
              </a:rPr>
              <a:t>π </a:t>
            </a:r>
            <a:r>
              <a:rPr lang="el-GR" sz="2400" baseline="30000" dirty="0">
                <a:latin typeface="Titillium Web"/>
              </a:rPr>
              <a:t>0</a:t>
            </a:r>
            <a:r>
              <a:rPr lang="el-GR" sz="2400" dirty="0">
                <a:latin typeface="Titillium Web"/>
              </a:rPr>
              <a:t> (</a:t>
            </a:r>
            <a:r>
              <a:rPr lang="lt-LT" sz="2400" dirty="0">
                <a:latin typeface="Titillium Web"/>
              </a:rPr>
              <a:t>be </a:t>
            </a:r>
            <a:r>
              <a:rPr lang="lt-LT" sz="2400" dirty="0" smtClean="0">
                <a:latin typeface="Titillium Web"/>
              </a:rPr>
              <a:t>krūvio</a:t>
            </a:r>
            <a:r>
              <a:rPr lang="lt-LT" sz="2400" dirty="0">
                <a:latin typeface="Titillium Web"/>
              </a:rPr>
              <a:t>)</a:t>
            </a:r>
          </a:p>
          <a:p>
            <a:endParaRPr lang="lt-LT"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69" y="2689838"/>
            <a:ext cx="4707792" cy="228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8584" y="255662"/>
            <a:ext cx="4572000" cy="1384995"/>
          </a:xfrm>
          <a:prstGeom prst="rect">
            <a:avLst/>
          </a:prstGeom>
        </p:spPr>
        <p:txBody>
          <a:bodyPr>
            <a:spAutoFit/>
          </a:bodyPr>
          <a:lstStyle/>
          <a:p>
            <a:r>
              <a:rPr lang="lt-LT" sz="2800" dirty="0">
                <a:solidFill>
                  <a:schemeClr val="accent1">
                    <a:lumMod val="50000"/>
                  </a:schemeClr>
                </a:solidFill>
              </a:rPr>
              <a:t>Kokio tipo pionas </a:t>
            </a:r>
            <a:r>
              <a:rPr lang="lt-LT" sz="2800" dirty="0" smtClean="0">
                <a:solidFill>
                  <a:schemeClr val="accent1">
                    <a:lumMod val="50000"/>
                  </a:schemeClr>
                </a:solidFill>
              </a:rPr>
              <a:t>paliko </a:t>
            </a:r>
            <a:r>
              <a:rPr lang="lt-LT" sz="2800" dirty="0">
                <a:solidFill>
                  <a:schemeClr val="accent1">
                    <a:lumMod val="50000"/>
                  </a:schemeClr>
                </a:solidFill>
              </a:rPr>
              <a:t>žalią </a:t>
            </a:r>
            <a:r>
              <a:rPr lang="lt-LT" sz="2800" dirty="0" smtClean="0">
                <a:solidFill>
                  <a:schemeClr val="accent1">
                    <a:lumMod val="50000"/>
                  </a:schemeClr>
                </a:solidFill>
              </a:rPr>
              <a:t>treką? </a:t>
            </a:r>
            <a:r>
              <a:rPr lang="lt-LT" sz="2800" dirty="0">
                <a:solidFill>
                  <a:schemeClr val="accent1">
                    <a:lumMod val="50000"/>
                  </a:schemeClr>
                </a:solidFill>
              </a:rPr>
              <a:t>Paaiškinkite savo atsakymą.</a:t>
            </a:r>
          </a:p>
        </p:txBody>
      </p:sp>
      <p:sp>
        <p:nvSpPr>
          <p:cNvPr id="2" name="Rectangle 1"/>
          <p:cNvSpPr/>
          <p:nvPr/>
        </p:nvSpPr>
        <p:spPr>
          <a:xfrm>
            <a:off x="351693" y="1723223"/>
            <a:ext cx="4572000" cy="923330"/>
          </a:xfrm>
          <a:prstGeom prst="rect">
            <a:avLst/>
          </a:prstGeom>
        </p:spPr>
        <p:txBody>
          <a:bodyPr>
            <a:spAutoFit/>
          </a:bodyPr>
          <a:lstStyle/>
          <a:p>
            <a:r>
              <a:rPr lang="lt-LT" dirty="0" smtClean="0">
                <a:solidFill>
                  <a:srgbClr val="00B050"/>
                </a:solidFill>
              </a:rPr>
              <a:t>Žalias trekas užsuktas žemyn, todėl jį sukėlė teigiamai įkrauta dalelė. Todėl galime jį identifikuoti kaip </a:t>
            </a:r>
            <a:r>
              <a:rPr lang="el-GR" dirty="0" smtClean="0">
                <a:solidFill>
                  <a:srgbClr val="00B050"/>
                </a:solidFill>
              </a:rPr>
              <a:t>π +</a:t>
            </a:r>
            <a:endParaRPr lang="lt-LT" dirty="0">
              <a:solidFill>
                <a:srgbClr val="00B050"/>
              </a:solidFill>
            </a:endParaRPr>
          </a:p>
        </p:txBody>
      </p:sp>
    </p:spTree>
    <p:extLst>
      <p:ext uri="{BB962C8B-B14F-4D97-AF65-F5344CB8AC3E}">
        <p14:creationId xmlns:p14="http://schemas.microsoft.com/office/powerpoint/2010/main" val="364039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0311" y="1298881"/>
            <a:ext cx="3960935" cy="3263504"/>
          </a:xfrm>
        </p:spPr>
        <p:txBody>
          <a:bodyPr>
            <a:normAutofit/>
          </a:bodyPr>
          <a:lstStyle/>
          <a:p>
            <a:pPr marL="0" indent="0">
              <a:buNone/>
            </a:pPr>
            <a:r>
              <a:rPr lang="lt-LT" sz="2400" dirty="0">
                <a:latin typeface="Titillium Web"/>
              </a:rPr>
              <a:t>Žalias </a:t>
            </a:r>
            <a:r>
              <a:rPr lang="lt-LT" sz="2400" dirty="0" smtClean="0">
                <a:latin typeface="Titillium Web"/>
              </a:rPr>
              <a:t>trekas </a:t>
            </a:r>
            <a:r>
              <a:rPr lang="lt-LT" sz="2400" dirty="0">
                <a:latin typeface="Titillium Web"/>
              </a:rPr>
              <a:t>priklauso </a:t>
            </a:r>
            <a:r>
              <a:rPr lang="lt-LT" sz="2400" dirty="0" smtClean="0">
                <a:latin typeface="Titillium Web"/>
              </a:rPr>
              <a:t>pionų tipui. </a:t>
            </a:r>
            <a:r>
              <a:rPr lang="lt-LT" sz="2400" dirty="0">
                <a:latin typeface="Titillium Web"/>
              </a:rPr>
              <a:t>Yra trys pionų tipai:</a:t>
            </a:r>
          </a:p>
          <a:p>
            <a:pPr>
              <a:buFont typeface="Arial"/>
              <a:buChar char="•"/>
            </a:pPr>
            <a:r>
              <a:rPr lang="el-GR" sz="2400" i="1" dirty="0">
                <a:latin typeface="Titillium Web"/>
              </a:rPr>
              <a:t>π </a:t>
            </a:r>
            <a:r>
              <a:rPr lang="el-GR" sz="2400" baseline="30000" dirty="0">
                <a:latin typeface="Titillium Web"/>
              </a:rPr>
              <a:t>+</a:t>
            </a:r>
            <a:r>
              <a:rPr lang="el-GR" sz="2400" dirty="0">
                <a:latin typeface="Titillium Web"/>
              </a:rPr>
              <a:t> (</a:t>
            </a:r>
            <a:r>
              <a:rPr lang="lt-LT" sz="2400" dirty="0">
                <a:latin typeface="Titillium Web"/>
              </a:rPr>
              <a:t>teigiamas </a:t>
            </a:r>
            <a:r>
              <a:rPr lang="lt-LT" sz="2400" dirty="0" smtClean="0">
                <a:latin typeface="Titillium Web"/>
              </a:rPr>
              <a:t>krūvis</a:t>
            </a:r>
            <a:r>
              <a:rPr lang="lt-LT" sz="2400" dirty="0">
                <a:latin typeface="Titillium Web"/>
              </a:rPr>
              <a:t>)</a:t>
            </a:r>
          </a:p>
          <a:p>
            <a:pPr>
              <a:buFont typeface="Arial"/>
              <a:buChar char="•"/>
            </a:pPr>
            <a:r>
              <a:rPr lang="el-GR" sz="2400" i="1" dirty="0">
                <a:latin typeface="Titillium Web"/>
              </a:rPr>
              <a:t>π </a:t>
            </a:r>
            <a:r>
              <a:rPr lang="el-GR" sz="2400" baseline="30000" dirty="0">
                <a:latin typeface="Titillium Web"/>
              </a:rPr>
              <a:t>–</a:t>
            </a:r>
            <a:r>
              <a:rPr lang="el-GR" sz="2400" dirty="0">
                <a:latin typeface="Titillium Web"/>
              </a:rPr>
              <a:t> (</a:t>
            </a:r>
            <a:r>
              <a:rPr lang="lt-LT" sz="2400" dirty="0">
                <a:latin typeface="Titillium Web"/>
              </a:rPr>
              <a:t>neigiamas </a:t>
            </a:r>
            <a:r>
              <a:rPr lang="lt-LT" sz="2400" dirty="0" smtClean="0">
                <a:latin typeface="Titillium Web"/>
              </a:rPr>
              <a:t>krūvis</a:t>
            </a:r>
            <a:r>
              <a:rPr lang="lt-LT" sz="2400" dirty="0">
                <a:latin typeface="Titillium Web"/>
              </a:rPr>
              <a:t>)</a:t>
            </a:r>
          </a:p>
          <a:p>
            <a:pPr>
              <a:buFont typeface="Arial"/>
              <a:buChar char="•"/>
            </a:pPr>
            <a:r>
              <a:rPr lang="el-GR" sz="2400" i="1" dirty="0">
                <a:latin typeface="Titillium Web"/>
              </a:rPr>
              <a:t>π </a:t>
            </a:r>
            <a:r>
              <a:rPr lang="el-GR" sz="2400" baseline="30000" dirty="0">
                <a:latin typeface="Titillium Web"/>
              </a:rPr>
              <a:t>0</a:t>
            </a:r>
            <a:r>
              <a:rPr lang="el-GR" sz="2400" dirty="0">
                <a:latin typeface="Titillium Web"/>
              </a:rPr>
              <a:t> (</a:t>
            </a:r>
            <a:r>
              <a:rPr lang="lt-LT" sz="2400" dirty="0">
                <a:latin typeface="Titillium Web"/>
              </a:rPr>
              <a:t>be </a:t>
            </a:r>
            <a:r>
              <a:rPr lang="lt-LT" sz="2400" dirty="0" smtClean="0">
                <a:latin typeface="Titillium Web"/>
              </a:rPr>
              <a:t>krūvio</a:t>
            </a:r>
            <a:r>
              <a:rPr lang="lt-LT" sz="2400" dirty="0">
                <a:latin typeface="Titillium Web"/>
              </a:rPr>
              <a:t>)</a:t>
            </a:r>
          </a:p>
          <a:p>
            <a:endParaRPr lang="lt-LT"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69" y="2689838"/>
            <a:ext cx="4707792" cy="228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2369" y="302554"/>
            <a:ext cx="4572000" cy="2308324"/>
          </a:xfrm>
          <a:prstGeom prst="rect">
            <a:avLst/>
          </a:prstGeom>
        </p:spPr>
        <p:txBody>
          <a:bodyPr>
            <a:spAutoFit/>
          </a:bodyPr>
          <a:lstStyle/>
          <a:p>
            <a:r>
              <a:rPr lang="lt-LT" sz="2400" dirty="0" smtClean="0">
                <a:solidFill>
                  <a:schemeClr val="accent1">
                    <a:lumMod val="50000"/>
                  </a:schemeClr>
                </a:solidFill>
              </a:rPr>
              <a:t>Žaliojo treko pabaigoje pionas skyla į dvi naujas daleles: teigiamą krūvį turintį antimiuoną ir miuoną-neutriną. Kodėl matome tik vieną treką (mėlyną), prasidedantį iš žaliojo treko pabaigos?</a:t>
            </a:r>
            <a:endParaRPr lang="lt-LT" sz="2400" dirty="0">
              <a:solidFill>
                <a:schemeClr val="accent1">
                  <a:lumMod val="50000"/>
                </a:schemeClr>
              </a:solidFill>
            </a:endParaRPr>
          </a:p>
        </p:txBody>
      </p:sp>
    </p:spTree>
    <p:extLst>
      <p:ext uri="{BB962C8B-B14F-4D97-AF65-F5344CB8AC3E}">
        <p14:creationId xmlns:p14="http://schemas.microsoft.com/office/powerpoint/2010/main" val="59830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495" y="1070281"/>
            <a:ext cx="3960935" cy="3263504"/>
          </a:xfrm>
        </p:spPr>
        <p:txBody>
          <a:bodyPr>
            <a:normAutofit/>
          </a:bodyPr>
          <a:lstStyle/>
          <a:p>
            <a:pPr marL="0" indent="0">
              <a:buNone/>
            </a:pPr>
            <a:r>
              <a:rPr lang="lt-LT" sz="2400" dirty="0">
                <a:solidFill>
                  <a:srgbClr val="00B050"/>
                </a:solidFill>
                <a:latin typeface="Titillium Web"/>
              </a:rPr>
              <a:t>Neutrinai neturi elektros krūvio, o tai reiškia, kad jie negali jonizuoti kameroje esančių molekulių, todėl nepalieka matomų pėdsakų.</a:t>
            </a:r>
            <a:endParaRPr lang="lt-LT" sz="2400" dirty="0">
              <a:solidFill>
                <a:srgbClr val="00B05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69" y="2689838"/>
            <a:ext cx="4707792" cy="228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2369" y="302554"/>
            <a:ext cx="4572000" cy="2308324"/>
          </a:xfrm>
          <a:prstGeom prst="rect">
            <a:avLst/>
          </a:prstGeom>
        </p:spPr>
        <p:txBody>
          <a:bodyPr>
            <a:spAutoFit/>
          </a:bodyPr>
          <a:lstStyle/>
          <a:p>
            <a:r>
              <a:rPr lang="lt-LT" sz="2400" dirty="0" smtClean="0">
                <a:solidFill>
                  <a:schemeClr val="accent1">
                    <a:lumMod val="50000"/>
                  </a:schemeClr>
                </a:solidFill>
              </a:rPr>
              <a:t>Žaliojo treko pabaigoje pionas skyla į dvi naujas daleles: teigiamą krūvį turintį antimiuoną ir miuoną-neutriną. Kodėl matome tik vieną treką (mėlyną), prasidedantį iš žaliojo treko pabaigos?</a:t>
            </a:r>
            <a:endParaRPr lang="lt-LT" sz="2400" dirty="0">
              <a:solidFill>
                <a:schemeClr val="accent1">
                  <a:lumMod val="50000"/>
                </a:schemeClr>
              </a:solidFill>
            </a:endParaRPr>
          </a:p>
        </p:txBody>
      </p:sp>
    </p:spTree>
    <p:extLst>
      <p:ext uri="{BB962C8B-B14F-4D97-AF65-F5344CB8AC3E}">
        <p14:creationId xmlns:p14="http://schemas.microsoft.com/office/powerpoint/2010/main" val="394942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414" y="2555022"/>
            <a:ext cx="5056500" cy="245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4092" y="624939"/>
            <a:ext cx="6840416" cy="1938992"/>
          </a:xfrm>
          <a:prstGeom prst="rect">
            <a:avLst/>
          </a:prstGeom>
        </p:spPr>
        <p:txBody>
          <a:bodyPr wrap="square">
            <a:spAutoFit/>
          </a:bodyPr>
          <a:lstStyle/>
          <a:p>
            <a:r>
              <a:rPr lang="lt-LT" sz="2400" dirty="0" smtClean="0">
                <a:solidFill>
                  <a:schemeClr val="accent1">
                    <a:lumMod val="50000"/>
                  </a:schemeClr>
                </a:solidFill>
              </a:rPr>
              <a:t>Antimiuonas virsta dalele, kurią galbūt galėsite atpažinti. Kaip manote, kuri dalelė paliko rudą treką? (Užuomina: naujosios dalelės masė mažesnė nei antimiuono, kurios masė yra maždaug 200 kartų didesnė nei elektrono.) Paaiškinkite savo atsakymą.</a:t>
            </a:r>
            <a:endParaRPr lang="lt-LT" sz="2400" dirty="0">
              <a:solidFill>
                <a:schemeClr val="accent1">
                  <a:lumMod val="50000"/>
                </a:schemeClr>
              </a:solidFill>
            </a:endParaRPr>
          </a:p>
        </p:txBody>
      </p:sp>
    </p:spTree>
    <p:extLst>
      <p:ext uri="{BB962C8B-B14F-4D97-AF65-F5344CB8AC3E}">
        <p14:creationId xmlns:p14="http://schemas.microsoft.com/office/powerpoint/2010/main" val="239600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59" y="2069310"/>
            <a:ext cx="4220381" cy="20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4123" y="267385"/>
            <a:ext cx="4700954" cy="1754326"/>
          </a:xfrm>
          <a:prstGeom prst="rect">
            <a:avLst/>
          </a:prstGeom>
        </p:spPr>
        <p:txBody>
          <a:bodyPr wrap="square">
            <a:spAutoFit/>
          </a:bodyPr>
          <a:lstStyle/>
          <a:p>
            <a:r>
              <a:rPr lang="lt-LT" dirty="0" smtClean="0">
                <a:solidFill>
                  <a:schemeClr val="accent1">
                    <a:lumMod val="50000"/>
                  </a:schemeClr>
                </a:solidFill>
              </a:rPr>
              <a:t>Antimiuonas virsta dalele, kurią galbūt galėsite atpažinti. Kaip manote, kuri dalelė paliko rudą treką? (Užuomina: naujosios dalelės masė mažesnė nei antimiuono, kurios masė yra maždaug 200 kartų didesnė nei elektrono.) Paaiškinkite savo atsakymą.</a:t>
            </a:r>
            <a:endParaRPr lang="lt-LT" dirty="0">
              <a:solidFill>
                <a:schemeClr val="accent1">
                  <a:lumMod val="50000"/>
                </a:schemeClr>
              </a:solidFill>
            </a:endParaRPr>
          </a:p>
        </p:txBody>
      </p:sp>
      <p:sp>
        <p:nvSpPr>
          <p:cNvPr id="2" name="Rectangle 1"/>
          <p:cNvSpPr/>
          <p:nvPr/>
        </p:nvSpPr>
        <p:spPr>
          <a:xfrm>
            <a:off x="4630615" y="799784"/>
            <a:ext cx="4425462" cy="3693319"/>
          </a:xfrm>
          <a:prstGeom prst="rect">
            <a:avLst/>
          </a:prstGeom>
        </p:spPr>
        <p:txBody>
          <a:bodyPr wrap="square">
            <a:spAutoFit/>
          </a:bodyPr>
          <a:lstStyle/>
          <a:p>
            <a:r>
              <a:rPr lang="lt-LT" dirty="0" smtClean="0">
                <a:solidFill>
                  <a:srgbClr val="00B050"/>
                </a:solidFill>
              </a:rPr>
              <a:t>Rudą treką paliko pozitronas. Teigiamą krūvį galima atpažinti dėl žemyn užsukto treko.</a:t>
            </a:r>
          </a:p>
          <a:p>
            <a:r>
              <a:rPr lang="lt-LT" dirty="0" smtClean="0">
                <a:solidFill>
                  <a:srgbClr val="00B050"/>
                </a:solidFill>
              </a:rPr>
              <a:t>Tai galėtų būti ir protonų trekas, bet pasakyta, kad dalelės masė yra mažesnė nei antimiuono (nestabilios dalelės paprastai virsta lengvesnėmis dalelėmis), kurios pačios masė yra maždaug 200 kartų didesnė už elektrono masę. Protono masė gerokai didesnė, todėl trekas turi priklausyti vienintelei kitai žinomai teigiamai dalelei pozitronui. Šioje situacijoje pozitronų trekas atsiranda be elektronų treko, nes įvyko kitas virsmas.</a:t>
            </a:r>
            <a:endParaRPr lang="lt-LT" dirty="0">
              <a:solidFill>
                <a:srgbClr val="00B050"/>
              </a:solidFill>
            </a:endParaRPr>
          </a:p>
        </p:txBody>
      </p:sp>
    </p:spTree>
    <p:extLst>
      <p:ext uri="{BB962C8B-B14F-4D97-AF65-F5344CB8AC3E}">
        <p14:creationId xmlns:p14="http://schemas.microsoft.com/office/powerpoint/2010/main" val="107647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529" y="378680"/>
            <a:ext cx="6331274" cy="994172"/>
          </a:xfrm>
        </p:spPr>
        <p:txBody>
          <a:bodyPr/>
          <a:lstStyle/>
          <a:p>
            <a:r>
              <a:rPr lang="lt-LT" dirty="0" smtClean="0"/>
              <a:t>Prisiminkite, kad visur paveiksluose:</a:t>
            </a:r>
            <a:endParaRPr lang="lt-LT" dirty="0"/>
          </a:p>
        </p:txBody>
      </p:sp>
      <p:sp>
        <p:nvSpPr>
          <p:cNvPr id="3" name="Content Placeholder 2"/>
          <p:cNvSpPr>
            <a:spLocks noGrp="1"/>
          </p:cNvSpPr>
          <p:nvPr>
            <p:ph idx="1"/>
          </p:nvPr>
        </p:nvSpPr>
        <p:spPr/>
        <p:txBody>
          <a:bodyPr>
            <a:normAutofit/>
          </a:bodyPr>
          <a:lstStyle/>
          <a:p>
            <a:r>
              <a:rPr lang="lt-LT" sz="3300" dirty="0"/>
              <a:t>dalelės į kamerą patenka iš kairės;</a:t>
            </a:r>
          </a:p>
          <a:p>
            <a:r>
              <a:rPr lang="lt-LT" sz="3300" dirty="0"/>
              <a:t>magnetinis laukas nukreiptas į mus;</a:t>
            </a:r>
          </a:p>
        </p:txBody>
      </p:sp>
    </p:spTree>
    <p:extLst>
      <p:ext uri="{BB962C8B-B14F-4D97-AF65-F5344CB8AC3E}">
        <p14:creationId xmlns:p14="http://schemas.microsoft.com/office/powerpoint/2010/main" val="167974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86313" y="962026"/>
            <a:ext cx="4143375" cy="3845719"/>
          </a:xfrm>
        </p:spPr>
        <p:txBody>
          <a:bodyPr>
            <a:normAutofit/>
          </a:bodyPr>
          <a:lstStyle/>
          <a:p>
            <a:r>
              <a:rPr lang="lt-LT" sz="2400" dirty="0"/>
              <a:t>Trekų nuotraukos buvo padarytos 2 m skersmens burbulinėje kameroje CERN 1972 m. Ši kamera buvo užpildyta 1150 litrų skysto vandenilio, atšaldyto iki 26 K (–247 °C).</a:t>
            </a:r>
          </a:p>
          <a:p>
            <a:r>
              <a:rPr lang="lt-LT" sz="2400" dirty="0"/>
              <a:t>Per 12 veiklos metų buvo sunaudota 20 000 km fotojuostos, dalelių susidūrimams užfiksuoti.</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328" y="107157"/>
            <a:ext cx="3633484"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37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0191297"/>
              </p:ext>
            </p:extLst>
          </p:nvPr>
        </p:nvGraphicFramePr>
        <p:xfrm>
          <a:off x="163076" y="955169"/>
          <a:ext cx="8852790" cy="3769603"/>
        </p:xfrm>
        <a:graphic>
          <a:graphicData uri="http://schemas.openxmlformats.org/drawingml/2006/table">
            <a:tbl>
              <a:tblPr/>
              <a:tblGrid>
                <a:gridCol w="1228909"/>
                <a:gridCol w="2627365"/>
                <a:gridCol w="2477995"/>
                <a:gridCol w="2518521"/>
              </a:tblGrid>
              <a:tr h="591046">
                <a:tc>
                  <a:txBody>
                    <a:bodyPr/>
                    <a:lstStyle/>
                    <a:p>
                      <a:pPr algn="l"/>
                      <a:r>
                        <a:rPr lang="lt-LT" sz="1100" b="0" dirty="0">
                          <a:solidFill>
                            <a:srgbClr val="1A1A1A"/>
                          </a:solidFill>
                          <a:effectLst/>
                          <a:latin typeface="Titillium Web"/>
                        </a:rPr>
                        <a:t> </a:t>
                      </a:r>
                    </a:p>
                  </a:txBody>
                  <a:tcPr marL="45648" marR="45648" marT="45648" marB="4564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a:r>
                        <a:rPr lang="lt-LT" sz="1800" b="1" dirty="0">
                          <a:solidFill>
                            <a:srgbClr val="1A1A1A"/>
                          </a:solidFill>
                          <a:effectLst/>
                          <a:latin typeface="+mn-lt"/>
                        </a:rPr>
                        <a:t>Elektronas</a:t>
                      </a:r>
                    </a:p>
                  </a:txBody>
                  <a:tcPr marL="45648" marR="45648" marT="45648" marB="4564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a:r>
                        <a:rPr lang="lt-LT" sz="1800" b="1" dirty="0">
                          <a:solidFill>
                            <a:srgbClr val="1A1A1A"/>
                          </a:solidFill>
                          <a:effectLst/>
                          <a:latin typeface="+mn-lt"/>
                        </a:rPr>
                        <a:t>Elektronų-pozitronų pora</a:t>
                      </a:r>
                    </a:p>
                  </a:txBody>
                  <a:tcPr marL="45648" marR="45648" marT="45648" marB="4564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a:r>
                        <a:rPr lang="lt-LT" sz="1800" b="1" dirty="0">
                          <a:solidFill>
                            <a:srgbClr val="1A1A1A"/>
                          </a:solidFill>
                          <a:effectLst/>
                          <a:latin typeface="+mn-lt"/>
                        </a:rPr>
                        <a:t>Protonas</a:t>
                      </a:r>
                    </a:p>
                  </a:txBody>
                  <a:tcPr marL="45648" marR="45648" marT="45648" marB="4564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r>
              <a:tr h="1761933">
                <a:tc>
                  <a:txBody>
                    <a:bodyPr/>
                    <a:lstStyle/>
                    <a:p>
                      <a:r>
                        <a:rPr lang="lt-LT" sz="1800" b="1" dirty="0" smtClean="0">
                          <a:effectLst/>
                        </a:rPr>
                        <a:t>Trekas</a:t>
                      </a:r>
                      <a:endParaRPr lang="lt-LT" sz="1800" b="0" dirty="0">
                        <a:effectLst/>
                      </a:endParaRPr>
                    </a:p>
                  </a:txBody>
                  <a:tcPr marL="45648" marR="45648" marT="45648" marB="4564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l" fontAlgn="t"/>
                      <a:endParaRPr lang="lt-LT" sz="1100" b="0">
                        <a:solidFill>
                          <a:srgbClr val="1A1A1A"/>
                        </a:solidFill>
                        <a:effectLst/>
                        <a:latin typeface="Titillium Web"/>
                      </a:endParaRP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endParaRPr lang="lt-LT" sz="1100" b="0">
                        <a:solidFill>
                          <a:srgbClr val="1A1A1A"/>
                        </a:solidFill>
                        <a:effectLst/>
                        <a:latin typeface="Titillium Web"/>
                      </a:endParaRP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endParaRPr lang="lt-LT" sz="1100" b="0">
                        <a:solidFill>
                          <a:srgbClr val="1A1A1A"/>
                        </a:solidFill>
                        <a:effectLst/>
                        <a:latin typeface="Titillium Web"/>
                      </a:endParaRP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786268">
                <a:tc>
                  <a:txBody>
                    <a:bodyPr/>
                    <a:lstStyle/>
                    <a:p>
                      <a:r>
                        <a:rPr lang="lt-LT" sz="1800" b="1">
                          <a:effectLst/>
                        </a:rPr>
                        <a:t>Aprašymas</a:t>
                      </a:r>
                      <a:endParaRPr lang="lt-LT" sz="1800" b="0">
                        <a:effectLst/>
                      </a:endParaRPr>
                    </a:p>
                  </a:txBody>
                  <a:tcPr marL="45648" marR="45648" marT="45648" marB="4564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l" fontAlgn="t"/>
                      <a:r>
                        <a:rPr lang="lt-LT" sz="1100" b="0" dirty="0">
                          <a:solidFill>
                            <a:srgbClr val="1A1A1A"/>
                          </a:solidFill>
                          <a:effectLst/>
                          <a:latin typeface="Titillium Web"/>
                        </a:rPr>
                        <a:t>Į viršų </a:t>
                      </a:r>
                      <a:r>
                        <a:rPr lang="lt-LT" sz="1100" b="0" dirty="0" smtClean="0">
                          <a:solidFill>
                            <a:srgbClr val="1A1A1A"/>
                          </a:solidFill>
                          <a:effectLst/>
                          <a:latin typeface="Titillium Web"/>
                        </a:rPr>
                        <a:t>užsuktas </a:t>
                      </a:r>
                      <a:r>
                        <a:rPr lang="lt-LT" sz="1100" b="0" dirty="0">
                          <a:solidFill>
                            <a:srgbClr val="1A1A1A"/>
                          </a:solidFill>
                          <a:effectLst/>
                          <a:latin typeface="Titillium Web"/>
                        </a:rPr>
                        <a:t>takelis, </a:t>
                      </a:r>
                      <a:r>
                        <a:rPr lang="lt-LT" sz="1100" b="0" dirty="0" smtClean="0">
                          <a:solidFill>
                            <a:srgbClr val="1A1A1A"/>
                          </a:solidFill>
                          <a:effectLst/>
                          <a:latin typeface="Titillium Web"/>
                        </a:rPr>
                        <a:t>prasidedantis </a:t>
                      </a:r>
                      <a:r>
                        <a:rPr lang="lt-LT" sz="1100" b="0" dirty="0">
                          <a:solidFill>
                            <a:srgbClr val="1A1A1A"/>
                          </a:solidFill>
                          <a:effectLst/>
                          <a:latin typeface="Titillium Web"/>
                        </a:rPr>
                        <a:t>nuo kito matomo dalelių </a:t>
                      </a:r>
                      <a:r>
                        <a:rPr lang="lt-LT" sz="1100" b="0" dirty="0" smtClean="0">
                          <a:solidFill>
                            <a:srgbClr val="1A1A1A"/>
                          </a:solidFill>
                          <a:effectLst/>
                          <a:latin typeface="Titillium Web"/>
                        </a:rPr>
                        <a:t>treko</a:t>
                      </a:r>
                      <a:endParaRPr lang="lt-LT" sz="1100" b="0" dirty="0">
                        <a:solidFill>
                          <a:srgbClr val="1A1A1A"/>
                        </a:solidFill>
                        <a:effectLst/>
                        <a:latin typeface="Titillium Web"/>
                      </a:endParaRP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100" b="0" dirty="0">
                          <a:solidFill>
                            <a:srgbClr val="1A1A1A"/>
                          </a:solidFill>
                          <a:effectLst/>
                          <a:latin typeface="Titillium Web"/>
                        </a:rPr>
                        <a:t>Žemyn </a:t>
                      </a:r>
                      <a:r>
                        <a:rPr lang="lt-LT" sz="1100" b="0" dirty="0" smtClean="0">
                          <a:solidFill>
                            <a:srgbClr val="1A1A1A"/>
                          </a:solidFill>
                          <a:effectLst/>
                          <a:latin typeface="Titillium Web"/>
                        </a:rPr>
                        <a:t>besisukantis trekas (</a:t>
                      </a:r>
                      <a:r>
                        <a:rPr lang="lt-LT" sz="1100" b="0" dirty="0">
                          <a:solidFill>
                            <a:srgbClr val="1A1A1A"/>
                          </a:solidFill>
                          <a:effectLst/>
                          <a:latin typeface="Titillium Web"/>
                        </a:rPr>
                        <a:t>pozitronas), prasidedantis „iš niekur“, kartu su aukštyn </a:t>
                      </a:r>
                      <a:r>
                        <a:rPr lang="lt-LT" sz="1100" b="0" dirty="0" smtClean="0">
                          <a:solidFill>
                            <a:srgbClr val="1A1A1A"/>
                          </a:solidFill>
                          <a:effectLst/>
                          <a:latin typeface="Titillium Web"/>
                        </a:rPr>
                        <a:t>besisukančiu treku </a:t>
                      </a:r>
                      <a:r>
                        <a:rPr lang="lt-LT" sz="1100" b="0" dirty="0">
                          <a:solidFill>
                            <a:srgbClr val="1A1A1A"/>
                          </a:solidFill>
                          <a:effectLst/>
                          <a:latin typeface="Titillium Web"/>
                        </a:rPr>
                        <a:t>(elektronu)</a:t>
                      </a: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100" b="0" dirty="0">
                          <a:solidFill>
                            <a:srgbClr val="1A1A1A"/>
                          </a:solidFill>
                          <a:effectLst/>
                          <a:latin typeface="Titillium Web"/>
                        </a:rPr>
                        <a:t>Žemyn </a:t>
                      </a:r>
                      <a:r>
                        <a:rPr lang="lt-LT" sz="1100" b="0" dirty="0" smtClean="0">
                          <a:solidFill>
                            <a:srgbClr val="1A1A1A"/>
                          </a:solidFill>
                          <a:effectLst/>
                          <a:latin typeface="Titillium Web"/>
                        </a:rPr>
                        <a:t>užlenktas trekas, pradedantis </a:t>
                      </a:r>
                      <a:r>
                        <a:rPr lang="lt-LT" sz="1100" b="0" dirty="0">
                          <a:solidFill>
                            <a:srgbClr val="1A1A1A"/>
                          </a:solidFill>
                          <a:effectLst/>
                          <a:latin typeface="Titillium Web"/>
                        </a:rPr>
                        <a:t>nuo matomos kitos dalelės </a:t>
                      </a:r>
                      <a:r>
                        <a:rPr lang="lt-LT" sz="1100" b="0" dirty="0" smtClean="0">
                          <a:solidFill>
                            <a:srgbClr val="1A1A1A"/>
                          </a:solidFill>
                          <a:effectLst/>
                          <a:latin typeface="Titillium Web"/>
                        </a:rPr>
                        <a:t>treko</a:t>
                      </a:r>
                      <a:endParaRPr lang="lt-LT" sz="1100" b="0" dirty="0">
                        <a:solidFill>
                          <a:srgbClr val="1A1A1A"/>
                        </a:solidFill>
                        <a:effectLst/>
                        <a:latin typeface="Titillium Web"/>
                      </a:endParaRP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630356">
                <a:tc>
                  <a:txBody>
                    <a:bodyPr/>
                    <a:lstStyle/>
                    <a:p>
                      <a:r>
                        <a:rPr lang="lt-LT" sz="1800" b="1" dirty="0" smtClean="0">
                          <a:effectLst/>
                        </a:rPr>
                        <a:t>Procesas</a:t>
                      </a:r>
                      <a:endParaRPr lang="lt-LT" sz="1800" b="0" dirty="0">
                        <a:effectLst/>
                      </a:endParaRPr>
                    </a:p>
                  </a:txBody>
                  <a:tcPr marL="45648" marR="45648" marT="45648" marB="4564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l" fontAlgn="t"/>
                      <a:r>
                        <a:rPr lang="lt-LT" sz="1100" b="0" dirty="0" smtClean="0">
                          <a:solidFill>
                            <a:srgbClr val="1A1A1A"/>
                          </a:solidFill>
                          <a:effectLst/>
                          <a:latin typeface="Titillium Web"/>
                        </a:rPr>
                        <a:t>Elektringoji dalelė </a:t>
                      </a:r>
                      <a:r>
                        <a:rPr lang="lt-LT" sz="1100" b="0" dirty="0">
                          <a:solidFill>
                            <a:srgbClr val="1A1A1A"/>
                          </a:solidFill>
                          <a:effectLst/>
                          <a:latin typeface="Titillium Web"/>
                        </a:rPr>
                        <a:t>patenka į kamerą ir sąveikauja su skystyje esančiu elektronu.</a:t>
                      </a: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100" b="0" dirty="0">
                          <a:solidFill>
                            <a:srgbClr val="1A1A1A"/>
                          </a:solidFill>
                          <a:effectLst/>
                          <a:latin typeface="Titillium Web"/>
                        </a:rPr>
                        <a:t>Fotonas virsta elektronų-pozitronų pora. (Fotonas </a:t>
                      </a:r>
                      <a:r>
                        <a:rPr lang="lt-LT" sz="1100" b="0" dirty="0" smtClean="0">
                          <a:solidFill>
                            <a:srgbClr val="1A1A1A"/>
                          </a:solidFill>
                          <a:effectLst/>
                          <a:latin typeface="Titillium Web"/>
                        </a:rPr>
                        <a:t>treko nepalieka.)</a:t>
                      </a:r>
                      <a:endParaRPr lang="lt-LT" sz="1100" b="0" dirty="0">
                        <a:solidFill>
                          <a:srgbClr val="1A1A1A"/>
                        </a:solidFill>
                        <a:effectLst/>
                        <a:latin typeface="Titillium Web"/>
                      </a:endParaRP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100" b="0" dirty="0" smtClean="0">
                          <a:solidFill>
                            <a:srgbClr val="1A1A1A"/>
                          </a:solidFill>
                          <a:effectLst/>
                          <a:latin typeface="Titillium Web"/>
                        </a:rPr>
                        <a:t>Elektringoji dalelė </a:t>
                      </a:r>
                      <a:r>
                        <a:rPr lang="lt-LT" sz="1100" b="0" dirty="0">
                          <a:solidFill>
                            <a:srgbClr val="1A1A1A"/>
                          </a:solidFill>
                          <a:effectLst/>
                          <a:latin typeface="Titillium Web"/>
                        </a:rPr>
                        <a:t>patenka į kamerą ir sąveikauja su skystyje esančiu protonu.</a:t>
                      </a:r>
                    </a:p>
                  </a:txBody>
                  <a:tcPr marL="45648" marR="45648" marT="45648" marB="45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bl>
          </a:graphicData>
        </a:graphic>
      </p:graphicFrame>
      <p:pic>
        <p:nvPicPr>
          <p:cNvPr id="1025" name="Picture 1" descr="Elektronų takel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978" y="1766057"/>
            <a:ext cx="1670525" cy="13280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lektronų-pozitronų takeli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395" y="1591331"/>
            <a:ext cx="1996680" cy="16472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rotonų takel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5150" y="1667047"/>
            <a:ext cx="2355937" cy="1448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3737" y="547476"/>
            <a:ext cx="1011687" cy="369332"/>
          </a:xfrm>
          <a:prstGeom prst="rect">
            <a:avLst/>
          </a:prstGeom>
          <a:noFill/>
        </p:spPr>
        <p:txBody>
          <a:bodyPr wrap="none" rtlCol="0">
            <a:spAutoFit/>
          </a:bodyPr>
          <a:lstStyle/>
          <a:p>
            <a:r>
              <a:rPr lang="lt-LT" b="1" dirty="0" smtClean="0">
                <a:solidFill>
                  <a:schemeClr val="accent1">
                    <a:lumMod val="50000"/>
                  </a:schemeClr>
                </a:solidFill>
              </a:rPr>
              <a:t>1 lentelė</a:t>
            </a:r>
            <a:endParaRPr lang="lt-LT" b="1" dirty="0">
              <a:solidFill>
                <a:schemeClr val="accent1">
                  <a:lumMod val="50000"/>
                </a:schemeClr>
              </a:solidFill>
            </a:endParaRPr>
          </a:p>
        </p:txBody>
      </p:sp>
    </p:spTree>
    <p:extLst>
      <p:ext uri="{BB962C8B-B14F-4D97-AF65-F5344CB8AC3E}">
        <p14:creationId xmlns:p14="http://schemas.microsoft.com/office/powerpoint/2010/main" val="376322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516" y="1811327"/>
            <a:ext cx="8691583" cy="243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6264" y="596375"/>
            <a:ext cx="8159710" cy="1200329"/>
          </a:xfrm>
          <a:prstGeom prst="rect">
            <a:avLst/>
          </a:prstGeom>
        </p:spPr>
        <p:txBody>
          <a:bodyPr wrap="square">
            <a:spAutoFit/>
          </a:bodyPr>
          <a:lstStyle/>
          <a:p>
            <a:pPr marL="342900" indent="-342900">
              <a:buFont typeface="Arial" panose="020B0604020202020204" pitchFamily="34" charset="0"/>
              <a:buChar char="•"/>
            </a:pPr>
            <a:r>
              <a:rPr lang="lt-LT" sz="2400" b="1" dirty="0">
                <a:solidFill>
                  <a:srgbClr val="5B9BD5">
                    <a:lumMod val="50000"/>
                  </a:srgbClr>
                </a:solidFill>
                <a:latin typeface="Calibri Light" panose="020F0302020204030204"/>
                <a:ea typeface="+mj-ea"/>
                <a:cs typeface="+mj-cs"/>
              </a:rPr>
              <a:t>Naudojantis </a:t>
            </a:r>
            <a:r>
              <a:rPr lang="lt-LT" sz="2400" b="1" dirty="0" smtClean="0">
                <a:solidFill>
                  <a:srgbClr val="5B9BD5">
                    <a:lumMod val="50000"/>
                  </a:srgbClr>
                </a:solidFill>
                <a:latin typeface="Calibri Light" panose="020F0302020204030204"/>
                <a:ea typeface="+mj-ea"/>
                <a:cs typeface="+mj-cs"/>
              </a:rPr>
              <a:t>lentelėje (</a:t>
            </a:r>
            <a:r>
              <a:rPr lang="lt-LT" sz="2400" b="1" dirty="0" smtClean="0">
                <a:solidFill>
                  <a:srgbClr val="5B9BD5">
                    <a:lumMod val="50000"/>
                  </a:srgbClr>
                </a:solidFill>
                <a:latin typeface="Calibri Light" panose="020F0302020204030204"/>
                <a:ea typeface="+mj-ea"/>
                <a:cs typeface="+mj-cs"/>
              </a:rPr>
              <a:t>1) </a:t>
            </a:r>
            <a:r>
              <a:rPr lang="lt-LT" sz="2400" b="1" dirty="0" smtClean="0">
                <a:solidFill>
                  <a:srgbClr val="5B9BD5">
                    <a:lumMod val="50000"/>
                  </a:srgbClr>
                </a:solidFill>
                <a:latin typeface="Calibri Light" panose="020F0302020204030204"/>
                <a:ea typeface="+mj-ea"/>
                <a:cs typeface="+mj-cs"/>
              </a:rPr>
              <a:t>pateikta </a:t>
            </a:r>
            <a:r>
              <a:rPr lang="lt-LT" sz="2400" b="1" dirty="0">
                <a:solidFill>
                  <a:srgbClr val="5B9BD5">
                    <a:lumMod val="50000"/>
                  </a:srgbClr>
                </a:solidFill>
                <a:latin typeface="Calibri Light" panose="020F0302020204030204"/>
                <a:ea typeface="+mj-ea"/>
                <a:cs typeface="+mj-cs"/>
              </a:rPr>
              <a:t>informacija, identifikuokite burbulų kameros vaizde paryškintus trekus </a:t>
            </a:r>
            <a:r>
              <a:rPr lang="lt-LT" sz="2400" b="1" dirty="0" smtClean="0">
                <a:solidFill>
                  <a:srgbClr val="5B9BD5">
                    <a:lumMod val="50000"/>
                  </a:srgbClr>
                </a:solidFill>
                <a:latin typeface="Calibri Light" panose="020F0302020204030204"/>
                <a:ea typeface="+mj-ea"/>
                <a:cs typeface="+mj-cs"/>
              </a:rPr>
              <a:t>akelius;</a:t>
            </a:r>
          </a:p>
          <a:p>
            <a:pPr marL="342900" indent="-342900">
              <a:buFont typeface="Arial" panose="020B0604020202020204" pitchFamily="34" charset="0"/>
              <a:buChar char="•"/>
            </a:pPr>
            <a:r>
              <a:rPr lang="lt-LT" sz="2400" b="1" dirty="0" smtClean="0">
                <a:solidFill>
                  <a:srgbClr val="5B9BD5">
                    <a:lumMod val="50000"/>
                  </a:srgbClr>
                </a:solidFill>
                <a:latin typeface="Calibri Light" panose="020F0302020204030204"/>
                <a:ea typeface="+mj-ea"/>
                <a:cs typeface="+mj-cs"/>
              </a:rPr>
              <a:t>Užpildykite </a:t>
            </a:r>
            <a:r>
              <a:rPr lang="lt-LT" sz="2400" b="1" dirty="0">
                <a:solidFill>
                  <a:srgbClr val="5B9BD5">
                    <a:lumMod val="50000"/>
                  </a:srgbClr>
                </a:solidFill>
                <a:latin typeface="Calibri Light" panose="020F0302020204030204"/>
                <a:ea typeface="+mj-ea"/>
                <a:cs typeface="+mj-cs"/>
              </a:rPr>
              <a:t>2 lentelę, nurodydami savo pasirinkimo priežastis.</a:t>
            </a:r>
            <a:endParaRPr lang="lt-LT" dirty="0"/>
          </a:p>
        </p:txBody>
      </p:sp>
      <p:sp>
        <p:nvSpPr>
          <p:cNvPr id="5" name="Rectangle 4"/>
          <p:cNvSpPr/>
          <p:nvPr/>
        </p:nvSpPr>
        <p:spPr>
          <a:xfrm>
            <a:off x="244251" y="4268638"/>
            <a:ext cx="1680268" cy="369332"/>
          </a:xfrm>
          <a:prstGeom prst="rect">
            <a:avLst/>
          </a:prstGeom>
        </p:spPr>
        <p:txBody>
          <a:bodyPr wrap="none">
            <a:spAutoFit/>
          </a:bodyPr>
          <a:lstStyle/>
          <a:p>
            <a:r>
              <a:rPr lang="lt-LT" dirty="0" smtClean="0"/>
              <a:t>CERN, CC BY 4.0</a:t>
            </a:r>
            <a:endParaRPr lang="lt-LT" dirty="0"/>
          </a:p>
        </p:txBody>
      </p:sp>
    </p:spTree>
    <p:extLst>
      <p:ext uri="{BB962C8B-B14F-4D97-AF65-F5344CB8AC3E}">
        <p14:creationId xmlns:p14="http://schemas.microsoft.com/office/powerpoint/2010/main" val="140211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17358951"/>
              </p:ext>
            </p:extLst>
          </p:nvPr>
        </p:nvGraphicFramePr>
        <p:xfrm>
          <a:off x="291211" y="1793854"/>
          <a:ext cx="8590700" cy="2958697"/>
        </p:xfrm>
        <a:graphic>
          <a:graphicData uri="http://schemas.openxmlformats.org/drawingml/2006/table">
            <a:tbl>
              <a:tblPr/>
              <a:tblGrid>
                <a:gridCol w="1718140"/>
                <a:gridCol w="1718140"/>
                <a:gridCol w="1718140"/>
                <a:gridCol w="1718140"/>
                <a:gridCol w="1718140"/>
              </a:tblGrid>
              <a:tr h="702567">
                <a:tc>
                  <a:txBody>
                    <a:bodyPr/>
                    <a:lstStyle/>
                    <a:p>
                      <a:pPr algn="l"/>
                      <a:r>
                        <a:rPr lang="lt-LT" b="1" dirty="0">
                          <a:solidFill>
                            <a:srgbClr val="1A1A1A"/>
                          </a:solidFill>
                          <a:effectLst/>
                          <a:latin typeface="Titillium Web"/>
                        </a:rPr>
                        <a:t/>
                      </a:r>
                      <a:br>
                        <a:rPr lang="lt-LT" b="1" dirty="0">
                          <a:solidFill>
                            <a:srgbClr val="1A1A1A"/>
                          </a:solidFill>
                          <a:effectLst/>
                          <a:latin typeface="Titillium Web"/>
                        </a:rPr>
                      </a:br>
                      <a:endParaRPr lang="lt-LT" b="0" dirty="0">
                        <a:solidFill>
                          <a:srgbClr val="1A1A1A"/>
                        </a:solidFill>
                        <a:effectLst/>
                        <a:latin typeface="Titillium Web"/>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a:r>
                        <a:rPr lang="lt-LT" sz="1800" b="1" dirty="0" smtClean="0">
                          <a:solidFill>
                            <a:srgbClr val="1A1A1A"/>
                          </a:solidFill>
                          <a:effectLst/>
                          <a:latin typeface="+mn-lt"/>
                        </a:rPr>
                        <a:t>Elektronas</a:t>
                      </a:r>
                      <a:endParaRPr lang="lt-LT" sz="1800" b="1" dirty="0">
                        <a:solidFill>
                          <a:srgbClr val="1A1A1A"/>
                        </a:solidFill>
                        <a:effectLst/>
                        <a:latin typeface="+mn-l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a:r>
                        <a:rPr lang="lt-LT" sz="1800" b="1" dirty="0" smtClean="0">
                          <a:solidFill>
                            <a:srgbClr val="1A1A1A"/>
                          </a:solidFill>
                          <a:effectLst/>
                          <a:latin typeface="+mn-lt"/>
                        </a:rPr>
                        <a:t>Pozitronas</a:t>
                      </a:r>
                      <a:endParaRPr lang="lt-LT" sz="1800" b="1" dirty="0">
                        <a:solidFill>
                          <a:srgbClr val="1A1A1A"/>
                        </a:solidFill>
                        <a:effectLst/>
                        <a:latin typeface="+mn-l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marL="0" algn="ctr" defTabSz="685800" rtl="0" eaLnBrk="1" latinLnBrk="0" hangingPunct="1"/>
                      <a:r>
                        <a:rPr lang="lt-LT" sz="1800" b="1" kern="1200" dirty="0" smtClean="0">
                          <a:solidFill>
                            <a:srgbClr val="1A1A1A"/>
                          </a:solidFill>
                          <a:effectLst/>
                          <a:latin typeface="+mn-lt"/>
                          <a:ea typeface="+mn-ea"/>
                          <a:cs typeface="+mn-cs"/>
                        </a:rPr>
                        <a:t>Protonas</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marL="0" algn="ctr" defTabSz="685800" rtl="0" eaLnBrk="1" latinLnBrk="0" hangingPunct="1"/>
                      <a:r>
                        <a:rPr lang="lt-LT" sz="1800" b="1" kern="1200" dirty="0" smtClean="0">
                          <a:solidFill>
                            <a:srgbClr val="1A1A1A"/>
                          </a:solidFill>
                          <a:effectLst/>
                          <a:latin typeface="+mn-lt"/>
                          <a:ea typeface="+mn-ea"/>
                          <a:cs typeface="+mn-cs"/>
                        </a:rPr>
                        <a:t>Paaiškinimas</a:t>
                      </a:r>
                    </a:p>
                  </a:txBody>
                  <a:tcPr anchor="ctr">
                    <a:lnL w="9525" cap="flat" cmpd="sng" algn="ctr">
                      <a:solidFill>
                        <a:srgbClr val="CCCCCC"/>
                      </a:solidFill>
                      <a:prstDash val="solid"/>
                      <a:round/>
                      <a:headEnd type="none" w="med" len="med"/>
                      <a:tailEnd type="none" w="med" len="med"/>
                    </a:lnL>
                    <a:lnB w="9525" cap="flat" cmpd="sng" algn="ctr">
                      <a:solidFill>
                        <a:srgbClr val="CCCCCC"/>
                      </a:solidFill>
                      <a:prstDash val="solid"/>
                      <a:round/>
                      <a:headEnd type="none" w="med" len="med"/>
                      <a:tailEnd type="none" w="med" len="med"/>
                    </a:lnB>
                    <a:solidFill>
                      <a:srgbClr val="88B6E8"/>
                    </a:solidFill>
                  </a:tcPr>
                </a:tc>
              </a:tr>
              <a:tr h="425498">
                <a:tc>
                  <a:txBody>
                    <a:bodyPr/>
                    <a:lstStyle/>
                    <a:p>
                      <a:r>
                        <a:rPr lang="lt-LT" b="1" dirty="0">
                          <a:effectLst/>
                        </a:rPr>
                        <a:t>Žalias </a:t>
                      </a:r>
                      <a:r>
                        <a:rPr lang="lt-LT" b="1" dirty="0" smtClean="0">
                          <a:effectLst/>
                        </a:rPr>
                        <a:t>trekas</a:t>
                      </a:r>
                      <a:endParaRPr lang="lt-LT" b="0" dirty="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702567">
                <a:tc>
                  <a:txBody>
                    <a:bodyPr/>
                    <a:lstStyle/>
                    <a:p>
                      <a:r>
                        <a:rPr lang="lt-LT" b="1" dirty="0">
                          <a:effectLst/>
                        </a:rPr>
                        <a:t>Viršutinis mėlynas </a:t>
                      </a:r>
                      <a:r>
                        <a:rPr lang="lt-LT" b="1" dirty="0" smtClean="0">
                          <a:effectLst/>
                        </a:rPr>
                        <a:t>trekas</a:t>
                      </a:r>
                      <a:endParaRPr lang="lt-LT" b="0" dirty="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702567">
                <a:tc>
                  <a:txBody>
                    <a:bodyPr/>
                    <a:lstStyle/>
                    <a:p>
                      <a:r>
                        <a:rPr lang="lt-LT" b="1" dirty="0">
                          <a:effectLst/>
                        </a:rPr>
                        <a:t>Apatinis mėlynas </a:t>
                      </a:r>
                      <a:r>
                        <a:rPr lang="lt-LT" b="1" dirty="0" smtClean="0">
                          <a:effectLst/>
                        </a:rPr>
                        <a:t>trekas</a:t>
                      </a:r>
                      <a:endParaRPr lang="lt-LT" b="0" dirty="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42549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lt-LT" b="1" dirty="0">
                          <a:effectLst/>
                        </a:rPr>
                        <a:t>Violetinė </a:t>
                      </a:r>
                      <a:r>
                        <a:rPr lang="lt-LT" b="1" dirty="0" smtClean="0">
                          <a:effectLst/>
                        </a:rPr>
                        <a:t>trekas</a:t>
                      </a:r>
                      <a:endParaRPr lang="lt-LT" b="0" dirty="0" smtClean="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b="0" dirty="0">
                          <a:solidFill>
                            <a:srgbClr val="1A1A1A"/>
                          </a:solidFill>
                          <a:effectLst/>
                          <a:latin typeface="Titillium Web"/>
                        </a:rPr>
                        <a:t> </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bl>
          </a:graphicData>
        </a:graphic>
      </p:graphicFrame>
      <p:sp>
        <p:nvSpPr>
          <p:cNvPr id="4" name="TextBox 3"/>
          <p:cNvSpPr txBox="1"/>
          <p:nvPr/>
        </p:nvSpPr>
        <p:spPr>
          <a:xfrm>
            <a:off x="7693773" y="1386161"/>
            <a:ext cx="1011687" cy="369332"/>
          </a:xfrm>
          <a:prstGeom prst="rect">
            <a:avLst/>
          </a:prstGeom>
          <a:noFill/>
        </p:spPr>
        <p:txBody>
          <a:bodyPr wrap="none" rtlCol="0">
            <a:spAutoFit/>
          </a:bodyPr>
          <a:lstStyle/>
          <a:p>
            <a:r>
              <a:rPr lang="lt-LT" b="1" dirty="0" smtClean="0">
                <a:solidFill>
                  <a:schemeClr val="accent1">
                    <a:lumMod val="50000"/>
                  </a:schemeClr>
                </a:solidFill>
              </a:rPr>
              <a:t>2 lentelė</a:t>
            </a:r>
            <a:endParaRPr lang="lt-LT" b="1" dirty="0">
              <a:solidFill>
                <a:schemeClr val="accent1">
                  <a:lumMod val="50000"/>
                </a:schemeClr>
              </a:solidFill>
            </a:endParaRPr>
          </a:p>
        </p:txBody>
      </p:sp>
      <p:sp>
        <p:nvSpPr>
          <p:cNvPr id="7" name="Rectangle 6"/>
          <p:cNvSpPr/>
          <p:nvPr/>
        </p:nvSpPr>
        <p:spPr>
          <a:xfrm>
            <a:off x="291209" y="561430"/>
            <a:ext cx="8159710" cy="1200329"/>
          </a:xfrm>
          <a:prstGeom prst="rect">
            <a:avLst/>
          </a:prstGeom>
        </p:spPr>
        <p:txBody>
          <a:bodyPr wrap="square">
            <a:spAutoFit/>
          </a:bodyPr>
          <a:lstStyle/>
          <a:p>
            <a:pPr marL="342900" indent="-342900">
              <a:buFont typeface="Arial" panose="020B0604020202020204" pitchFamily="34" charset="0"/>
              <a:buChar char="•"/>
            </a:pPr>
            <a:r>
              <a:rPr lang="lt-LT" sz="2400" b="1" dirty="0" smtClean="0">
                <a:solidFill>
                  <a:srgbClr val="5B9BD5">
                    <a:lumMod val="50000"/>
                  </a:srgbClr>
                </a:solidFill>
                <a:latin typeface="Calibri Light" panose="020F0302020204030204"/>
                <a:ea typeface="+mj-ea"/>
                <a:cs typeface="+mj-cs"/>
              </a:rPr>
              <a:t>Užpildykite 2 lentelę, nurodydami savo pasirinkimo priežastis.</a:t>
            </a:r>
            <a:endParaRPr lang="lt-LT" dirty="0" smtClean="0"/>
          </a:p>
          <a:p>
            <a:pPr marL="342900" indent="-342900">
              <a:buFont typeface="Arial" panose="020B0604020202020204" pitchFamily="34" charset="0"/>
              <a:buChar char="•"/>
            </a:pPr>
            <a:r>
              <a:rPr lang="lt-LT" sz="2400" b="1" dirty="0" smtClean="0">
                <a:solidFill>
                  <a:srgbClr val="5B9BD5">
                    <a:lumMod val="50000"/>
                  </a:srgbClr>
                </a:solidFill>
                <a:latin typeface="Calibri Light" panose="020F0302020204030204"/>
                <a:ea typeface="+mj-ea"/>
                <a:cs typeface="+mj-cs"/>
              </a:rPr>
              <a:t>Naudojantis lentelėje (</a:t>
            </a:r>
            <a:r>
              <a:rPr lang="lt-LT" sz="2400" b="1" dirty="0" smtClean="0">
                <a:solidFill>
                  <a:srgbClr val="5B9BD5">
                    <a:lumMod val="50000"/>
                  </a:srgbClr>
                </a:solidFill>
                <a:latin typeface="Calibri Light" panose="020F0302020204030204"/>
                <a:ea typeface="+mj-ea"/>
                <a:cs typeface="+mj-cs"/>
              </a:rPr>
              <a:t>1) </a:t>
            </a:r>
            <a:r>
              <a:rPr lang="lt-LT" sz="2400" b="1" dirty="0" smtClean="0">
                <a:solidFill>
                  <a:srgbClr val="5B9BD5">
                    <a:lumMod val="50000"/>
                  </a:srgbClr>
                </a:solidFill>
                <a:latin typeface="Calibri Light" panose="020F0302020204030204"/>
                <a:ea typeface="+mj-ea"/>
                <a:cs typeface="+mj-cs"/>
              </a:rPr>
              <a:t>pateikta </a:t>
            </a:r>
            <a:r>
              <a:rPr lang="lt-LT" sz="2400" b="1" dirty="0">
                <a:solidFill>
                  <a:srgbClr val="5B9BD5">
                    <a:lumMod val="50000"/>
                  </a:srgbClr>
                </a:solidFill>
                <a:latin typeface="Calibri Light" panose="020F0302020204030204"/>
                <a:ea typeface="+mj-ea"/>
                <a:cs typeface="+mj-cs"/>
              </a:rPr>
              <a:t>informacija, identifikuokite burbulų kameros vaizde paryškintus trekus </a:t>
            </a:r>
            <a:r>
              <a:rPr lang="lt-LT" sz="2400" b="1" dirty="0" smtClean="0">
                <a:solidFill>
                  <a:srgbClr val="5B9BD5">
                    <a:lumMod val="50000"/>
                  </a:srgbClr>
                </a:solidFill>
                <a:latin typeface="Calibri Light" panose="020F0302020204030204"/>
                <a:ea typeface="+mj-ea"/>
                <a:cs typeface="+mj-cs"/>
              </a:rPr>
              <a:t>akelius;</a:t>
            </a:r>
          </a:p>
        </p:txBody>
      </p:sp>
    </p:spTree>
    <p:extLst>
      <p:ext uri="{BB962C8B-B14F-4D97-AF65-F5344CB8AC3E}">
        <p14:creationId xmlns:p14="http://schemas.microsoft.com/office/powerpoint/2010/main" val="363847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41018914"/>
              </p:ext>
            </p:extLst>
          </p:nvPr>
        </p:nvGraphicFramePr>
        <p:xfrm>
          <a:off x="291211" y="1793854"/>
          <a:ext cx="8590700" cy="3269285"/>
        </p:xfrm>
        <a:graphic>
          <a:graphicData uri="http://schemas.openxmlformats.org/drawingml/2006/table">
            <a:tbl>
              <a:tblPr/>
              <a:tblGrid>
                <a:gridCol w="1456050"/>
                <a:gridCol w="1124071"/>
                <a:gridCol w="1129896"/>
                <a:gridCol w="1019236"/>
                <a:gridCol w="3861447"/>
              </a:tblGrid>
              <a:tr h="702567">
                <a:tc>
                  <a:txBody>
                    <a:bodyPr/>
                    <a:lstStyle/>
                    <a:p>
                      <a:pPr algn="l"/>
                      <a:r>
                        <a:rPr lang="lt-LT" b="1" dirty="0">
                          <a:solidFill>
                            <a:srgbClr val="1A1A1A"/>
                          </a:solidFill>
                          <a:effectLst/>
                          <a:latin typeface="Titillium Web"/>
                        </a:rPr>
                        <a:t/>
                      </a:r>
                      <a:br>
                        <a:rPr lang="lt-LT" b="1" dirty="0">
                          <a:solidFill>
                            <a:srgbClr val="1A1A1A"/>
                          </a:solidFill>
                          <a:effectLst/>
                          <a:latin typeface="Titillium Web"/>
                        </a:rPr>
                      </a:br>
                      <a:endParaRPr lang="lt-LT" b="0" dirty="0">
                        <a:solidFill>
                          <a:srgbClr val="1A1A1A"/>
                        </a:solidFill>
                        <a:effectLst/>
                        <a:latin typeface="Titillium Web"/>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a:r>
                        <a:rPr lang="lt-LT" sz="1800" b="1" dirty="0" smtClean="0">
                          <a:solidFill>
                            <a:srgbClr val="1A1A1A"/>
                          </a:solidFill>
                          <a:effectLst/>
                          <a:latin typeface="+mn-lt"/>
                        </a:rPr>
                        <a:t>Elektronas</a:t>
                      </a:r>
                      <a:endParaRPr lang="lt-LT" sz="1800" b="1" dirty="0">
                        <a:solidFill>
                          <a:srgbClr val="1A1A1A"/>
                        </a:solidFill>
                        <a:effectLst/>
                        <a:latin typeface="+mn-l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a:r>
                        <a:rPr lang="lt-LT" sz="1800" b="1" dirty="0" smtClean="0">
                          <a:solidFill>
                            <a:srgbClr val="1A1A1A"/>
                          </a:solidFill>
                          <a:effectLst/>
                          <a:latin typeface="+mn-lt"/>
                        </a:rPr>
                        <a:t>Pozitronas</a:t>
                      </a:r>
                      <a:endParaRPr lang="lt-LT" sz="1800" b="1" dirty="0">
                        <a:solidFill>
                          <a:srgbClr val="1A1A1A"/>
                        </a:solidFill>
                        <a:effectLst/>
                        <a:latin typeface="+mn-l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marL="0" algn="ctr" defTabSz="685800" rtl="0" eaLnBrk="1" latinLnBrk="0" hangingPunct="1"/>
                      <a:r>
                        <a:rPr lang="lt-LT" sz="1800" b="1" kern="1200" dirty="0" smtClean="0">
                          <a:solidFill>
                            <a:srgbClr val="1A1A1A"/>
                          </a:solidFill>
                          <a:effectLst/>
                          <a:latin typeface="+mn-lt"/>
                          <a:ea typeface="+mn-ea"/>
                          <a:cs typeface="+mn-cs"/>
                        </a:rPr>
                        <a:t>Protonas</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marL="0" algn="ctr" defTabSz="685800" rtl="0" eaLnBrk="1" latinLnBrk="0" hangingPunct="1"/>
                      <a:r>
                        <a:rPr lang="lt-LT" sz="1800" b="1" kern="1200" dirty="0" smtClean="0">
                          <a:solidFill>
                            <a:srgbClr val="1A1A1A"/>
                          </a:solidFill>
                          <a:effectLst/>
                          <a:latin typeface="+mn-lt"/>
                          <a:ea typeface="+mn-ea"/>
                          <a:cs typeface="+mn-cs"/>
                        </a:rPr>
                        <a:t>Paaiškinimas</a:t>
                      </a:r>
                    </a:p>
                  </a:txBody>
                  <a:tcPr anchor="ctr">
                    <a:lnL w="9525" cap="flat" cmpd="sng" algn="ctr">
                      <a:solidFill>
                        <a:srgbClr val="CCCCCC"/>
                      </a:solidFill>
                      <a:prstDash val="solid"/>
                      <a:round/>
                      <a:headEnd type="none" w="med" len="med"/>
                      <a:tailEnd type="none" w="med" len="med"/>
                    </a:lnL>
                    <a:lnB w="9525" cap="flat" cmpd="sng" algn="ctr">
                      <a:solidFill>
                        <a:srgbClr val="CCCCCC"/>
                      </a:solidFill>
                      <a:prstDash val="solid"/>
                      <a:round/>
                      <a:headEnd type="none" w="med" len="med"/>
                      <a:tailEnd type="none" w="med" len="med"/>
                    </a:lnB>
                    <a:solidFill>
                      <a:srgbClr val="88B6E8"/>
                    </a:solidFill>
                  </a:tcPr>
                </a:tc>
              </a:tr>
              <a:tr h="425498">
                <a:tc>
                  <a:txBody>
                    <a:bodyPr/>
                    <a:lstStyle/>
                    <a:p>
                      <a:r>
                        <a:rPr lang="lt-LT" b="1" dirty="0">
                          <a:effectLst/>
                        </a:rPr>
                        <a:t>Žalias </a:t>
                      </a:r>
                      <a:r>
                        <a:rPr lang="lt-LT" b="1" dirty="0" smtClean="0">
                          <a:effectLst/>
                        </a:rPr>
                        <a:t>trekas</a:t>
                      </a:r>
                      <a:endParaRPr lang="lt-LT" b="0" dirty="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fontAlgn="t"/>
                      <a:r>
                        <a:rPr lang="lt-LT" b="0" dirty="0">
                          <a:solidFill>
                            <a:srgbClr val="00B050"/>
                          </a:solidFill>
                          <a:effectLst/>
                          <a:latin typeface="Titillium Web"/>
                        </a:rPr>
                        <a:t> </a:t>
                      </a:r>
                      <a:r>
                        <a:rPr lang="lt-LT" b="0" dirty="0" smtClean="0">
                          <a:solidFill>
                            <a:srgbClr val="00B050"/>
                          </a:solidFill>
                          <a:effectLst/>
                          <a:latin typeface="Titillium Web"/>
                        </a:rPr>
                        <a:t>✓</a:t>
                      </a:r>
                      <a:endParaRPr lang="lt-LT" b="0" dirty="0">
                        <a:solidFill>
                          <a:srgbClr val="00B050"/>
                        </a:solidFill>
                        <a:effectLst/>
                        <a:latin typeface="Titillium Web"/>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dirty="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800" b="0" dirty="0">
                          <a:solidFill>
                            <a:srgbClr val="00B050"/>
                          </a:solidFill>
                          <a:effectLst/>
                          <a:latin typeface="+mn-lt"/>
                        </a:rPr>
                        <a:t> </a:t>
                      </a:r>
                      <a:r>
                        <a:rPr lang="lt-LT" sz="1800" b="0" dirty="0" smtClean="0">
                          <a:solidFill>
                            <a:srgbClr val="00B050"/>
                          </a:solidFill>
                          <a:effectLst/>
                          <a:latin typeface="+mn-lt"/>
                        </a:rPr>
                        <a:t>Trekas užsuktas į viršų.</a:t>
                      </a:r>
                      <a:endParaRPr lang="lt-LT" sz="1800" b="0" dirty="0">
                        <a:solidFill>
                          <a:srgbClr val="00B050"/>
                        </a:solidFill>
                        <a:effectLst/>
                        <a:latin typeface="+mn-lt"/>
                      </a:endParaRP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520185">
                <a:tc>
                  <a:txBody>
                    <a:bodyPr/>
                    <a:lstStyle/>
                    <a:p>
                      <a:r>
                        <a:rPr lang="lt-LT" b="1" dirty="0">
                          <a:effectLst/>
                        </a:rPr>
                        <a:t>Viršutinis mėlynas </a:t>
                      </a:r>
                      <a:r>
                        <a:rPr lang="lt-LT" b="1" dirty="0" smtClean="0">
                          <a:effectLst/>
                        </a:rPr>
                        <a:t>trekas</a:t>
                      </a:r>
                      <a:endParaRPr lang="lt-LT" b="0" dirty="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fontAlgn="t"/>
                      <a:r>
                        <a:rPr lang="lt-LT" b="0" dirty="0">
                          <a:solidFill>
                            <a:srgbClr val="00B050"/>
                          </a:solidFill>
                          <a:effectLst/>
                          <a:latin typeface="Titillium Web"/>
                        </a:rPr>
                        <a:t> </a:t>
                      </a:r>
                      <a:r>
                        <a:rPr lang="lt-LT" b="0" dirty="0" smtClean="0">
                          <a:solidFill>
                            <a:srgbClr val="00B050"/>
                          </a:solidFill>
                          <a:effectLst/>
                          <a:latin typeface="Titillium Web"/>
                        </a:rPr>
                        <a:t>✓</a:t>
                      </a:r>
                      <a:endParaRPr lang="lt-LT" b="0" dirty="0">
                        <a:solidFill>
                          <a:srgbClr val="00B050"/>
                        </a:solidFill>
                        <a:effectLst/>
                        <a:latin typeface="Titillium Web"/>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dirty="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dirty="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800" b="0" dirty="0">
                          <a:solidFill>
                            <a:srgbClr val="00B050"/>
                          </a:solidFill>
                          <a:effectLst/>
                          <a:latin typeface="+mn-lt"/>
                        </a:rPr>
                        <a:t> </a:t>
                      </a:r>
                      <a:r>
                        <a:rPr lang="lt-LT" sz="1800" b="0" dirty="0" smtClean="0">
                          <a:solidFill>
                            <a:srgbClr val="00B050"/>
                          </a:solidFill>
                          <a:effectLst/>
                          <a:latin typeface="+mn-lt"/>
                        </a:rPr>
                        <a:t>Trekas užsuktas į viršų.</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852796">
                <a:tc>
                  <a:txBody>
                    <a:bodyPr/>
                    <a:lstStyle/>
                    <a:p>
                      <a:r>
                        <a:rPr lang="lt-LT" b="1" dirty="0">
                          <a:effectLst/>
                        </a:rPr>
                        <a:t>Apatinis mėlynas </a:t>
                      </a:r>
                      <a:r>
                        <a:rPr lang="lt-LT" b="1" dirty="0" smtClean="0">
                          <a:effectLst/>
                        </a:rPr>
                        <a:t>trekas</a:t>
                      </a:r>
                      <a:endParaRPr lang="lt-LT" b="0" dirty="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fontAlgn="t"/>
                      <a:r>
                        <a:rPr lang="lt-LT" b="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dirty="0">
                          <a:solidFill>
                            <a:srgbClr val="00B050"/>
                          </a:solidFill>
                          <a:effectLst/>
                          <a:latin typeface="Titillium Web"/>
                        </a:rPr>
                        <a:t> </a:t>
                      </a:r>
                      <a:r>
                        <a:rPr lang="lt-LT" b="0" dirty="0" smtClean="0">
                          <a:solidFill>
                            <a:srgbClr val="00B050"/>
                          </a:solidFill>
                          <a:effectLst/>
                          <a:latin typeface="Titillium Web"/>
                        </a:rPr>
                        <a:t>✓</a:t>
                      </a:r>
                      <a:endParaRPr lang="lt-LT" b="0" dirty="0">
                        <a:solidFill>
                          <a:srgbClr val="00B050"/>
                        </a:solidFill>
                        <a:effectLst/>
                        <a:latin typeface="Titillium Web"/>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dirty="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800" b="0" dirty="0">
                          <a:solidFill>
                            <a:srgbClr val="00B050"/>
                          </a:solidFill>
                          <a:effectLst/>
                          <a:latin typeface="+mn-lt"/>
                        </a:rPr>
                        <a:t> </a:t>
                      </a:r>
                      <a:r>
                        <a:rPr lang="lt-LT" sz="1800" b="0" dirty="0" smtClean="0">
                          <a:solidFill>
                            <a:srgbClr val="00B050"/>
                          </a:solidFill>
                          <a:effectLst/>
                          <a:latin typeface="+mn-lt"/>
                        </a:rPr>
                        <a:t>Žemyn besisukantis trekas, prasidedantis kartu su aukštyn besisukančiu treku.</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r h="42549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lt-LT" b="1" dirty="0">
                          <a:effectLst/>
                        </a:rPr>
                        <a:t>Violetinė </a:t>
                      </a:r>
                      <a:r>
                        <a:rPr lang="lt-LT" b="1" dirty="0" smtClean="0">
                          <a:effectLst/>
                        </a:rPr>
                        <a:t>trekas</a:t>
                      </a:r>
                      <a:endParaRPr lang="lt-LT" b="0" dirty="0" smtClean="0">
                        <a:effectLst/>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88B6E8"/>
                    </a:solidFill>
                  </a:tcPr>
                </a:tc>
                <a:tc>
                  <a:txBody>
                    <a:bodyPr/>
                    <a:lstStyle/>
                    <a:p>
                      <a:pPr algn="ctr" fontAlgn="t"/>
                      <a:r>
                        <a:rPr lang="lt-LT" b="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a:solidFill>
                            <a:srgbClr val="00B050"/>
                          </a:solidFill>
                          <a:effectLst/>
                          <a:latin typeface="Titillium Web"/>
                        </a:rPr>
                        <a:t> </a:t>
                      </a: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ctr" fontAlgn="t"/>
                      <a:r>
                        <a:rPr lang="lt-LT" b="0" dirty="0">
                          <a:solidFill>
                            <a:srgbClr val="00B050"/>
                          </a:solidFill>
                          <a:effectLst/>
                          <a:latin typeface="Titillium Web"/>
                        </a:rPr>
                        <a:t> </a:t>
                      </a:r>
                      <a:r>
                        <a:rPr lang="lt-LT" b="0" i="0" dirty="0" smtClean="0">
                          <a:solidFill>
                            <a:srgbClr val="00B050"/>
                          </a:solidFill>
                          <a:effectLst/>
                          <a:latin typeface="Titillium Web"/>
                        </a:rPr>
                        <a:t>✓</a:t>
                      </a:r>
                      <a:endParaRPr lang="lt-LT" b="0" dirty="0">
                        <a:solidFill>
                          <a:srgbClr val="00B050"/>
                        </a:solidFill>
                        <a:effectLst/>
                        <a:latin typeface="Titillium Web"/>
                      </a:endParaRPr>
                    </a:p>
                  </a:txBody>
                  <a:tcPr marL="57150" marR="57150" marT="57150" marB="571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c>
                  <a:txBody>
                    <a:bodyPr/>
                    <a:lstStyle/>
                    <a:p>
                      <a:pPr algn="l" fontAlgn="t"/>
                      <a:r>
                        <a:rPr lang="lt-LT" sz="1800" b="0" dirty="0">
                          <a:solidFill>
                            <a:srgbClr val="00B050"/>
                          </a:solidFill>
                          <a:effectLst/>
                          <a:latin typeface="+mn-lt"/>
                        </a:rPr>
                        <a:t> </a:t>
                      </a:r>
                      <a:r>
                        <a:rPr lang="lt-LT" sz="1800" b="0" dirty="0" smtClean="0">
                          <a:solidFill>
                            <a:srgbClr val="00B050"/>
                          </a:solidFill>
                          <a:effectLst/>
                          <a:latin typeface="+mn-lt"/>
                        </a:rPr>
                        <a:t>Žemyn užlenktas trekas, pradedantis nuo matomos kitos dalelės treko.</a:t>
                      </a:r>
                    </a:p>
                  </a:txBody>
                  <a:tcPr marL="57150" marR="57150" marT="57150" marB="571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DEFF"/>
                    </a:solidFill>
                  </a:tcPr>
                </a:tc>
              </a:tr>
            </a:tbl>
          </a:graphicData>
        </a:graphic>
      </p:graphicFrame>
      <p:sp>
        <p:nvSpPr>
          <p:cNvPr id="4" name="TextBox 3"/>
          <p:cNvSpPr txBox="1"/>
          <p:nvPr/>
        </p:nvSpPr>
        <p:spPr>
          <a:xfrm>
            <a:off x="7693773" y="1386161"/>
            <a:ext cx="1011687" cy="369332"/>
          </a:xfrm>
          <a:prstGeom prst="rect">
            <a:avLst/>
          </a:prstGeom>
          <a:noFill/>
        </p:spPr>
        <p:txBody>
          <a:bodyPr wrap="none" rtlCol="0">
            <a:spAutoFit/>
          </a:bodyPr>
          <a:lstStyle/>
          <a:p>
            <a:r>
              <a:rPr lang="lt-LT" b="1" dirty="0" smtClean="0">
                <a:solidFill>
                  <a:schemeClr val="accent1">
                    <a:lumMod val="50000"/>
                  </a:schemeClr>
                </a:solidFill>
              </a:rPr>
              <a:t>2 lentelė</a:t>
            </a:r>
            <a:endParaRPr lang="lt-LT" b="1" dirty="0">
              <a:solidFill>
                <a:schemeClr val="accent1">
                  <a:lumMod val="50000"/>
                </a:schemeClr>
              </a:solidFill>
            </a:endParaRPr>
          </a:p>
        </p:txBody>
      </p:sp>
      <p:sp>
        <p:nvSpPr>
          <p:cNvPr id="7" name="Rectangle 6"/>
          <p:cNvSpPr/>
          <p:nvPr/>
        </p:nvSpPr>
        <p:spPr>
          <a:xfrm>
            <a:off x="291209" y="561430"/>
            <a:ext cx="8159710" cy="1200329"/>
          </a:xfrm>
          <a:prstGeom prst="rect">
            <a:avLst/>
          </a:prstGeom>
        </p:spPr>
        <p:txBody>
          <a:bodyPr wrap="square">
            <a:spAutoFit/>
          </a:bodyPr>
          <a:lstStyle/>
          <a:p>
            <a:pPr marL="342900" indent="-342900">
              <a:buFont typeface="Arial" panose="020B0604020202020204" pitchFamily="34" charset="0"/>
              <a:buChar char="•"/>
            </a:pPr>
            <a:r>
              <a:rPr lang="lt-LT" sz="2400" b="1" dirty="0" smtClean="0">
                <a:solidFill>
                  <a:srgbClr val="5B9BD5">
                    <a:lumMod val="50000"/>
                  </a:srgbClr>
                </a:solidFill>
                <a:latin typeface="Calibri Light" panose="020F0302020204030204"/>
                <a:ea typeface="+mj-ea"/>
                <a:cs typeface="+mj-cs"/>
              </a:rPr>
              <a:t>Užpildykite 2 lentelę, nurodydami savo pasirinkimo priežastis.</a:t>
            </a:r>
            <a:endParaRPr lang="lt-LT" dirty="0" smtClean="0"/>
          </a:p>
          <a:p>
            <a:pPr marL="342900" indent="-342900">
              <a:buFont typeface="Arial" panose="020B0604020202020204" pitchFamily="34" charset="0"/>
              <a:buChar char="•"/>
            </a:pPr>
            <a:r>
              <a:rPr lang="lt-LT" sz="2400" b="1" dirty="0" smtClean="0">
                <a:solidFill>
                  <a:srgbClr val="5B9BD5">
                    <a:lumMod val="50000"/>
                  </a:srgbClr>
                </a:solidFill>
                <a:latin typeface="Calibri Light" panose="020F0302020204030204"/>
                <a:ea typeface="+mj-ea"/>
                <a:cs typeface="+mj-cs"/>
              </a:rPr>
              <a:t>Naudojantis lentelėje (</a:t>
            </a:r>
            <a:r>
              <a:rPr lang="lt-LT" sz="2400" b="1" dirty="0" smtClean="0">
                <a:solidFill>
                  <a:srgbClr val="5B9BD5">
                    <a:lumMod val="50000"/>
                  </a:srgbClr>
                </a:solidFill>
                <a:latin typeface="Calibri Light" panose="020F0302020204030204"/>
                <a:ea typeface="+mj-ea"/>
                <a:cs typeface="+mj-cs"/>
              </a:rPr>
              <a:t>1) </a:t>
            </a:r>
            <a:r>
              <a:rPr lang="lt-LT" sz="2400" b="1" dirty="0" smtClean="0">
                <a:solidFill>
                  <a:srgbClr val="5B9BD5">
                    <a:lumMod val="50000"/>
                  </a:srgbClr>
                </a:solidFill>
                <a:latin typeface="Calibri Light" panose="020F0302020204030204"/>
                <a:ea typeface="+mj-ea"/>
                <a:cs typeface="+mj-cs"/>
              </a:rPr>
              <a:t>pateikta </a:t>
            </a:r>
            <a:r>
              <a:rPr lang="lt-LT" sz="2400" b="1" dirty="0">
                <a:solidFill>
                  <a:srgbClr val="5B9BD5">
                    <a:lumMod val="50000"/>
                  </a:srgbClr>
                </a:solidFill>
                <a:latin typeface="Calibri Light" panose="020F0302020204030204"/>
                <a:ea typeface="+mj-ea"/>
                <a:cs typeface="+mj-cs"/>
              </a:rPr>
              <a:t>informacija, identifikuokite burbulų kameros vaizde paryškintus trekus </a:t>
            </a:r>
            <a:r>
              <a:rPr lang="lt-LT" sz="2400" b="1" dirty="0" smtClean="0">
                <a:solidFill>
                  <a:srgbClr val="5B9BD5">
                    <a:lumMod val="50000"/>
                  </a:srgbClr>
                </a:solidFill>
                <a:latin typeface="Calibri Light" panose="020F0302020204030204"/>
                <a:ea typeface="+mj-ea"/>
                <a:cs typeface="+mj-cs"/>
              </a:rPr>
              <a:t>akelius;</a:t>
            </a:r>
          </a:p>
        </p:txBody>
      </p:sp>
    </p:spTree>
    <p:extLst>
      <p:ext uri="{BB962C8B-B14F-4D97-AF65-F5344CB8AC3E}">
        <p14:creationId xmlns:p14="http://schemas.microsoft.com/office/powerpoint/2010/main" val="50453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Dalelių virsmai</a:t>
            </a:r>
            <a:endParaRPr lang="lt-LT" dirty="0"/>
          </a:p>
        </p:txBody>
      </p:sp>
      <p:sp>
        <p:nvSpPr>
          <p:cNvPr id="3" name="Content Placeholder 2"/>
          <p:cNvSpPr>
            <a:spLocks noGrp="1"/>
          </p:cNvSpPr>
          <p:nvPr>
            <p:ph idx="1"/>
          </p:nvPr>
        </p:nvSpPr>
        <p:spPr/>
        <p:txBody>
          <a:bodyPr/>
          <a:lstStyle/>
          <a:p>
            <a:r>
              <a:rPr lang="lt-LT" dirty="0" smtClean="0"/>
              <a:t>Daugelis burbulinėje </a:t>
            </a:r>
            <a:r>
              <a:rPr lang="lt-LT" dirty="0"/>
              <a:t>kameroje susidarančių dalelių nėra </a:t>
            </a:r>
            <a:r>
              <a:rPr lang="lt-LT" dirty="0" smtClean="0"/>
              <a:t>stabilios ir virsta </a:t>
            </a:r>
            <a:r>
              <a:rPr lang="lt-LT" dirty="0"/>
              <a:t>kitomis dalelėmis</a:t>
            </a:r>
            <a:r>
              <a:rPr lang="lt-LT" dirty="0" smtClean="0"/>
              <a:t>.</a:t>
            </a:r>
          </a:p>
          <a:p>
            <a:endParaRPr lang="lt-LT"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55" y="2007326"/>
            <a:ext cx="5849815" cy="283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05897" y="4690669"/>
            <a:ext cx="1680268" cy="369332"/>
          </a:xfrm>
          <a:prstGeom prst="rect">
            <a:avLst/>
          </a:prstGeom>
        </p:spPr>
        <p:txBody>
          <a:bodyPr wrap="none">
            <a:spAutoFit/>
          </a:bodyPr>
          <a:lstStyle/>
          <a:p>
            <a:r>
              <a:rPr lang="lt-LT" dirty="0"/>
              <a:t>CERN, </a:t>
            </a:r>
            <a:r>
              <a:rPr lang="lt-LT" dirty="0">
                <a:hlinkClick r:id="rId3"/>
              </a:rPr>
              <a:t>CC BY 4.0</a:t>
            </a:r>
            <a:endParaRPr lang="lt-LT" dirty="0"/>
          </a:p>
        </p:txBody>
      </p:sp>
    </p:spTree>
    <p:extLst>
      <p:ext uri="{BB962C8B-B14F-4D97-AF65-F5344CB8AC3E}">
        <p14:creationId xmlns:p14="http://schemas.microsoft.com/office/powerpoint/2010/main" val="107359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6447" y="1298881"/>
            <a:ext cx="4114800" cy="3263504"/>
          </a:xfrm>
        </p:spPr>
        <p:txBody>
          <a:bodyPr>
            <a:normAutofit/>
          </a:bodyPr>
          <a:lstStyle/>
          <a:p>
            <a:pPr marL="0" indent="0">
              <a:buNone/>
            </a:pPr>
            <a:r>
              <a:rPr lang="lt-LT" sz="2400" dirty="0">
                <a:latin typeface="Titillium Web"/>
              </a:rPr>
              <a:t>Žalias </a:t>
            </a:r>
            <a:r>
              <a:rPr lang="lt-LT" sz="2400" dirty="0" smtClean="0">
                <a:latin typeface="Titillium Web"/>
              </a:rPr>
              <a:t>trekas </a:t>
            </a:r>
            <a:r>
              <a:rPr lang="lt-LT" sz="2400" dirty="0">
                <a:latin typeface="Titillium Web"/>
              </a:rPr>
              <a:t>priklauso </a:t>
            </a:r>
            <a:r>
              <a:rPr lang="lt-LT" sz="2400" dirty="0" smtClean="0">
                <a:latin typeface="Titillium Web"/>
              </a:rPr>
              <a:t>pionų tipui. </a:t>
            </a:r>
            <a:r>
              <a:rPr lang="lt-LT" sz="2400" dirty="0">
                <a:latin typeface="Titillium Web"/>
              </a:rPr>
              <a:t>Yra trys pionų tipai:</a:t>
            </a:r>
          </a:p>
          <a:p>
            <a:pPr>
              <a:buFont typeface="Arial"/>
              <a:buChar char="•"/>
            </a:pPr>
            <a:r>
              <a:rPr lang="el-GR" sz="2400" i="1" dirty="0">
                <a:latin typeface="Titillium Web"/>
              </a:rPr>
              <a:t>π </a:t>
            </a:r>
            <a:r>
              <a:rPr lang="el-GR" sz="2400" baseline="30000" dirty="0">
                <a:latin typeface="Titillium Web"/>
              </a:rPr>
              <a:t>+</a:t>
            </a:r>
            <a:r>
              <a:rPr lang="el-GR" sz="2400" dirty="0">
                <a:latin typeface="Titillium Web"/>
              </a:rPr>
              <a:t> (</a:t>
            </a:r>
            <a:r>
              <a:rPr lang="lt-LT" sz="2400" dirty="0">
                <a:latin typeface="Titillium Web"/>
              </a:rPr>
              <a:t>teigiamas </a:t>
            </a:r>
            <a:r>
              <a:rPr lang="lt-LT" sz="2400" dirty="0" smtClean="0">
                <a:latin typeface="Titillium Web"/>
              </a:rPr>
              <a:t>krūvis</a:t>
            </a:r>
            <a:r>
              <a:rPr lang="lt-LT" sz="2400" dirty="0">
                <a:latin typeface="Titillium Web"/>
              </a:rPr>
              <a:t>)</a:t>
            </a:r>
          </a:p>
          <a:p>
            <a:pPr>
              <a:buFont typeface="Arial"/>
              <a:buChar char="•"/>
            </a:pPr>
            <a:r>
              <a:rPr lang="el-GR" sz="2400" i="1" dirty="0">
                <a:latin typeface="Titillium Web"/>
              </a:rPr>
              <a:t>π </a:t>
            </a:r>
            <a:r>
              <a:rPr lang="el-GR" sz="2400" baseline="30000" dirty="0">
                <a:latin typeface="Titillium Web"/>
              </a:rPr>
              <a:t>–</a:t>
            </a:r>
            <a:r>
              <a:rPr lang="el-GR" sz="2400" dirty="0">
                <a:latin typeface="Titillium Web"/>
              </a:rPr>
              <a:t> (</a:t>
            </a:r>
            <a:r>
              <a:rPr lang="lt-LT" sz="2400" dirty="0">
                <a:latin typeface="Titillium Web"/>
              </a:rPr>
              <a:t>neigiamas </a:t>
            </a:r>
            <a:r>
              <a:rPr lang="lt-LT" sz="2400" dirty="0" smtClean="0">
                <a:latin typeface="Titillium Web"/>
              </a:rPr>
              <a:t>krūvis</a:t>
            </a:r>
            <a:r>
              <a:rPr lang="lt-LT" sz="2400" dirty="0">
                <a:latin typeface="Titillium Web"/>
              </a:rPr>
              <a:t>)</a:t>
            </a:r>
          </a:p>
          <a:p>
            <a:pPr>
              <a:buFont typeface="Arial"/>
              <a:buChar char="•"/>
            </a:pPr>
            <a:r>
              <a:rPr lang="el-GR" sz="2400" i="1" dirty="0">
                <a:latin typeface="Titillium Web"/>
              </a:rPr>
              <a:t>π </a:t>
            </a:r>
            <a:r>
              <a:rPr lang="el-GR" sz="2400" baseline="30000" dirty="0">
                <a:latin typeface="Titillium Web"/>
              </a:rPr>
              <a:t>0</a:t>
            </a:r>
            <a:r>
              <a:rPr lang="el-GR" sz="2400" dirty="0">
                <a:latin typeface="Titillium Web"/>
              </a:rPr>
              <a:t> (</a:t>
            </a:r>
            <a:r>
              <a:rPr lang="lt-LT" sz="2400" dirty="0">
                <a:latin typeface="Titillium Web"/>
              </a:rPr>
              <a:t>be </a:t>
            </a:r>
            <a:r>
              <a:rPr lang="lt-LT" sz="2400" dirty="0" smtClean="0">
                <a:latin typeface="Titillium Web"/>
              </a:rPr>
              <a:t>krūvio</a:t>
            </a:r>
            <a:r>
              <a:rPr lang="lt-LT" sz="2400" dirty="0">
                <a:latin typeface="Titillium Web"/>
              </a:rPr>
              <a:t>)</a:t>
            </a:r>
          </a:p>
          <a:p>
            <a:endParaRPr lang="lt-LT"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69" y="2689838"/>
            <a:ext cx="4707792" cy="228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4446" y="812508"/>
            <a:ext cx="4572000" cy="1384995"/>
          </a:xfrm>
          <a:prstGeom prst="rect">
            <a:avLst/>
          </a:prstGeom>
        </p:spPr>
        <p:txBody>
          <a:bodyPr>
            <a:spAutoFit/>
          </a:bodyPr>
          <a:lstStyle/>
          <a:p>
            <a:r>
              <a:rPr lang="lt-LT" sz="2800" dirty="0">
                <a:solidFill>
                  <a:schemeClr val="accent1">
                    <a:lumMod val="50000"/>
                  </a:schemeClr>
                </a:solidFill>
              </a:rPr>
              <a:t>Kokio tipo pionas </a:t>
            </a:r>
            <a:r>
              <a:rPr lang="lt-LT" sz="2800" dirty="0" smtClean="0">
                <a:solidFill>
                  <a:schemeClr val="accent1">
                    <a:lumMod val="50000"/>
                  </a:schemeClr>
                </a:solidFill>
              </a:rPr>
              <a:t>paliko </a:t>
            </a:r>
            <a:r>
              <a:rPr lang="lt-LT" sz="2800" dirty="0">
                <a:solidFill>
                  <a:schemeClr val="accent1">
                    <a:lumMod val="50000"/>
                  </a:schemeClr>
                </a:solidFill>
              </a:rPr>
              <a:t>žalią </a:t>
            </a:r>
            <a:r>
              <a:rPr lang="lt-LT" sz="2800" dirty="0" smtClean="0">
                <a:solidFill>
                  <a:schemeClr val="accent1">
                    <a:lumMod val="50000"/>
                  </a:schemeClr>
                </a:solidFill>
              </a:rPr>
              <a:t>treką? </a:t>
            </a:r>
            <a:r>
              <a:rPr lang="lt-LT" sz="2800" dirty="0">
                <a:solidFill>
                  <a:schemeClr val="accent1">
                    <a:lumMod val="50000"/>
                  </a:schemeClr>
                </a:solidFill>
              </a:rPr>
              <a:t>Paaiškinkite savo atsakymą.</a:t>
            </a:r>
          </a:p>
        </p:txBody>
      </p:sp>
    </p:spTree>
    <p:extLst>
      <p:ext uri="{BB962C8B-B14F-4D97-AF65-F5344CB8AC3E}">
        <p14:creationId xmlns:p14="http://schemas.microsoft.com/office/powerpoint/2010/main" val="13303607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4322E3C6-B9DB-4524-8C82-168DB5CF6877}"/>
</file>

<file path=customXml/itemProps2.xml><?xml version="1.0" encoding="utf-8"?>
<ds:datastoreItem xmlns:ds="http://schemas.openxmlformats.org/officeDocument/2006/customXml" ds:itemID="{641A464C-F98E-4DDE-A8BD-225C3D1C9B16}"/>
</file>

<file path=customXml/itemProps3.xml><?xml version="1.0" encoding="utf-8"?>
<ds:datastoreItem xmlns:ds="http://schemas.openxmlformats.org/officeDocument/2006/customXml" ds:itemID="{85E13D41-B3D4-49EB-8F06-4B80C8BCA1ED}"/>
</file>

<file path=docProps/app.xml><?xml version="1.0" encoding="utf-8"?>
<Properties xmlns="http://schemas.openxmlformats.org/officeDocument/2006/extended-properties" xmlns:vt="http://schemas.openxmlformats.org/officeDocument/2006/docPropsVTypes">
  <TotalTime>438</TotalTime>
  <Words>638</Words>
  <Application>Microsoft Office PowerPoint</Application>
  <PresentationFormat>On-screen Show (16:9)</PresentationFormat>
  <Paragraphs>108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Elementarijųjų dalelių identifikavimas (2) IV gimn. klasė</vt:lpstr>
      <vt:lpstr>Prisiminkite, kad visur paveiksluose:</vt:lpstr>
      <vt:lpstr>PowerPoint Presentation</vt:lpstr>
      <vt:lpstr>PowerPoint Presentation</vt:lpstr>
      <vt:lpstr>PowerPoint Presentation</vt:lpstr>
      <vt:lpstr>PowerPoint Presentation</vt:lpstr>
      <vt:lpstr>PowerPoint Presentation</vt:lpstr>
      <vt:lpstr>Dalelių virsmai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Elementarijųjų dalelių identifikavimas (2) IV gimn. klasė</dc:title>
  <dc:creator>Windows User</dc:creator>
  <cp:lastModifiedBy>Windows User</cp:lastModifiedBy>
  <cp:revision>16</cp:revision>
  <dcterms:created xsi:type="dcterms:W3CDTF">2024-09-07T08:43:07Z</dcterms:created>
  <dcterms:modified xsi:type="dcterms:W3CDTF">2024-09-07T16:01:47Z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