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0" r:id="rId3"/>
    <p:sldId id="267" r:id="rId4"/>
    <p:sldId id="271" r:id="rId5"/>
    <p:sldId id="272" r:id="rId6"/>
    <p:sldId id="277" r:id="rId7"/>
    <p:sldId id="275" r:id="rId8"/>
    <p:sldId id="268" r:id="rId9"/>
    <p:sldId id="273" r:id="rId10"/>
    <p:sldId id="276" r:id="rId11"/>
    <p:sldId id="278" r:id="rId12"/>
    <p:sldId id="269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197" autoAdjust="0"/>
  </p:normalViewPr>
  <p:slideViewPr>
    <p:cSldViewPr snapToGrid="0">
      <p:cViewPr>
        <p:scale>
          <a:sx n="104" d="100"/>
          <a:sy n="104" d="100"/>
        </p:scale>
        <p:origin x="-792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565D-D607-4E3B-9DE3-A5ADD8AA224B}" type="datetimeFigureOut">
              <a:rPr lang="lt-LT" smtClean="0"/>
              <a:t>2024-09-02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C2447-83BC-48AC-9BFE-F6EA461C6C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612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Palyginkite judesio kiekio</a:t>
            </a:r>
            <a:r>
              <a:rPr lang="lt-LT" baseline="0" dirty="0" smtClean="0"/>
              <a:t> </a:t>
            </a:r>
            <a:r>
              <a:rPr lang="lt-LT" dirty="0" smtClean="0"/>
              <a:t>vertes sprendimuose</a:t>
            </a:r>
            <a:r>
              <a:rPr lang="lt-LT" baseline="0" dirty="0" smtClean="0"/>
              <a:t> ir paaiškinkite kodėl atsirado paklaida.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240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Palyginkite energijos vertes sprendimuose ir paaiškinkite kodėl atsirado paklaida.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719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0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yperphysics.phy-astr.gsu.edu/hbase/hfram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m7kd6N7JBv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Relativ/ltrans.html#c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yperphysics.phy-astr.gsu.edu/hbase/Relativ/relmom.html#c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649" y="1856232"/>
            <a:ext cx="11333285" cy="2825496"/>
          </a:xfrm>
        </p:spPr>
        <p:txBody>
          <a:bodyPr>
            <a:normAutofit/>
          </a:bodyPr>
          <a:lstStyle/>
          <a:p>
            <a:r>
              <a:rPr lang="lt-LT" sz="4800" b="1" dirty="0">
                <a:solidFill>
                  <a:schemeClr val="accent1">
                    <a:lumMod val="50000"/>
                  </a:schemeClr>
                </a:solidFill>
              </a:rPr>
              <a:t>Masė, energija, </a:t>
            </a:r>
            <a:r>
              <a:rPr lang="lt-LT" sz="4800" b="1" dirty="0" smtClean="0">
                <a:solidFill>
                  <a:schemeClr val="accent1">
                    <a:lumMod val="50000"/>
                  </a:schemeClr>
                </a:solidFill>
              </a:rPr>
              <a:t>judesio kiekis. Reliatyvistinis </a:t>
            </a:r>
            <a:r>
              <a:rPr lang="lt-LT" sz="4800" b="1" dirty="0">
                <a:solidFill>
                  <a:schemeClr val="accent1">
                    <a:lumMod val="50000"/>
                  </a:schemeClr>
                </a:solidFill>
              </a:rPr>
              <a:t>energijos ir judesio kiekio </a:t>
            </a:r>
            <a:r>
              <a:rPr lang="lt-LT" sz="4800" b="1" dirty="0" smtClean="0">
                <a:solidFill>
                  <a:schemeClr val="accent1">
                    <a:lumMod val="50000"/>
                  </a:schemeClr>
                </a:solidFill>
              </a:rPr>
              <a:t>ryšys</a:t>
            </a:r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IV gimn. klasė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6568" y="4665436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lt-LT" sz="3600" b="1" dirty="0">
                <a:solidFill>
                  <a:schemeClr val="accent1">
                    <a:lumMod val="50000"/>
                  </a:schemeClr>
                </a:solidFill>
              </a:rPr>
              <a:t>BP: </a:t>
            </a:r>
            <a:r>
              <a:rPr lang="lt-LT" sz="3600" dirty="0">
                <a:solidFill>
                  <a:schemeClr val="accent1">
                    <a:lumMod val="50000"/>
                  </a:schemeClr>
                </a:solidFill>
              </a:rPr>
              <a:t>Aptariama rimties masė, mokomasi apskaičiuoti kūnų, judančių greičiu artimu šviesos greičiui, masę, judesio kiekį, energiją. Aptariamas reliatyvistinis energijos ir judesio kiekio ryšys</a:t>
            </a:r>
            <a:r>
              <a:rPr lang="lt-LT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lt-LT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7" y="552846"/>
            <a:ext cx="3656215" cy="1047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253488"/>
            <a:ext cx="2149290" cy="15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732155"/>
          </a:xfrm>
        </p:spPr>
        <p:txBody>
          <a:bodyPr/>
          <a:lstStyle/>
          <a:p>
            <a:r>
              <a:rPr lang="lt-LT" dirty="0" smtClean="0"/>
              <a:t>Sprendimas virtualiai: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8" y="1212976"/>
            <a:ext cx="6739788" cy="54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88428" y="6243566"/>
            <a:ext cx="553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hlinkClick r:id="rId4"/>
              </a:rPr>
              <a:t>http://</a:t>
            </a:r>
            <a:r>
              <a:rPr lang="lt-LT" dirty="0" smtClean="0">
                <a:hlinkClick r:id="rId4"/>
              </a:rPr>
              <a:t>hyperphysics.phy-astr.gsu.edu/hbase/hframe.html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2577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www.youtube.com/watch?v=m7kd6N7JBvs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66" y="1825625"/>
            <a:ext cx="772386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59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Reliatyvistinė </a:t>
            </a:r>
            <a:r>
              <a:rPr lang="lt-LT" dirty="0" smtClean="0"/>
              <a:t>energija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i-FI" dirty="0"/>
                  <a:t>Kai kūnas yra rimties būsenoje, jo </a:t>
                </a:r>
                <a:r>
                  <a:rPr lang="fi-FI" dirty="0" smtClean="0"/>
                  <a:t>energija</a:t>
                </a:r>
                <a:r>
                  <a:rPr lang="lt-LT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lt-LT" i="1">
                        <a:latin typeface="Cambria Math"/>
                      </a:rPr>
                      <m:t>𝐸</m:t>
                    </m:r>
                    <m:r>
                      <a:rPr lang="lt-LT" i="1">
                        <a:latin typeface="Cambria Math"/>
                        <a:ea typeface="Cambria Math"/>
                      </a:rPr>
                      <m:t>=</m:t>
                    </m:r>
                    <m:r>
                      <a:rPr lang="lt-LT" i="1">
                        <a:latin typeface="Cambria Math"/>
                        <a:ea typeface="Cambria Math"/>
                      </a:rPr>
                      <m:t>𝑚</m:t>
                    </m:r>
                    <m:sSup>
                      <m:sSupPr>
                        <m:ctrlPr>
                          <a:rPr lang="lt-LT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lt-LT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lt-LT" dirty="0" smtClean="0"/>
                  <a:t>.</a:t>
                </a:r>
              </a:p>
              <a:p>
                <a:r>
                  <a:rPr lang="lt-LT" dirty="0" smtClean="0"/>
                  <a:t>Reliatyvistinė energijos išraiška:</a:t>
                </a:r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9092" y="3419856"/>
                <a:ext cx="2251386" cy="15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lt-L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lt-LT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lt-LT" sz="28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lt-LT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092" y="3419856"/>
                <a:ext cx="2251386" cy="15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6132" y="3617976"/>
                <a:ext cx="1827808" cy="103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lt-L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lt-LT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lt-LT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den>
                      </m:f>
                    </m:oMath>
                  </m:oMathPara>
                </a14:m>
                <a:endParaRPr lang="lt-LT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132" y="3617976"/>
                <a:ext cx="1827808" cy="10354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30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66888" cy="1325563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Energija ir judesio kiekis gali didėti link begalybės, bet greitis nepasieks c.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44" y="1825625"/>
            <a:ext cx="680611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3912" y="6330541"/>
            <a:ext cx="8299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3"/>
              </a:rPr>
              <a:t>http://</a:t>
            </a:r>
            <a:r>
              <a:rPr lang="lt-LT" dirty="0" smtClean="0">
                <a:hlinkClick r:id="rId3"/>
              </a:rPr>
              <a:t>hyperphysics.phy-astr.gsu.edu/hbase/Relativ/ltrans.html#c4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7085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Reliatyvistinė masė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lt-LT" dirty="0" smtClean="0"/>
                  <a:t>Kūno </a:t>
                </a:r>
                <a:r>
                  <a:rPr lang="lt-LT" dirty="0"/>
                  <a:t>masė yra </a:t>
                </a:r>
                <a:r>
                  <a:rPr lang="lt-LT" dirty="0" smtClean="0"/>
                  <a:t>reliatyvus </a:t>
                </a:r>
                <a:r>
                  <a:rPr lang="lt-LT" dirty="0"/>
                  <a:t>dydis: jos vertė priklauso nuo kūno judėjimo greičio, nuo sistemos, kurioje masė matuojama</a:t>
                </a:r>
                <a:r>
                  <a:rPr lang="lt-LT" dirty="0" smtClean="0"/>
                  <a:t>.</a:t>
                </a:r>
              </a:p>
              <a:p>
                <a:r>
                  <a:rPr lang="lt-LT" dirty="0" smtClean="0"/>
                  <a:t>Kūno</a:t>
                </a:r>
                <a:r>
                  <a:rPr lang="lt-LT" dirty="0"/>
                  <a:t>, judančio greičiu v, reliatyvistinei masei m apskaičiuoti taikoma Einšteino formulė </a:t>
                </a:r>
                <a:r>
                  <a:rPr lang="lt-LT" dirty="0" smtClean="0"/>
                  <a:t>:</a:t>
                </a:r>
              </a:p>
              <a:p>
                <a:endParaRPr lang="lt-LT" dirty="0" smtClean="0"/>
              </a:p>
              <a:p>
                <a:endParaRPr lang="lt-LT" dirty="0"/>
              </a:p>
              <a:p>
                <a:endParaRPr lang="lt-LT" dirty="0" smtClean="0"/>
              </a:p>
              <a:p>
                <a:endParaRPr lang="lt-LT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lt-LT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lt-LT" dirty="0"/>
                  <a:t> - rimties </a:t>
                </a:r>
                <a:r>
                  <a:rPr lang="lt-LT" dirty="0" smtClean="0"/>
                  <a:t>masė.</a:t>
                </a:r>
                <a:endParaRPr lang="lt-LT" dirty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 r="-1391" b="-308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14116" y="3849624"/>
                <a:ext cx="2365391" cy="1372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lt-L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lt-LT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lt-LT" sz="28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lt-LT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116" y="3849624"/>
                <a:ext cx="2365391" cy="13722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35012" y="3910584"/>
                <a:ext cx="1572482" cy="903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lt-L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lt-LT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lt-LT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den>
                      </m:f>
                    </m:oMath>
                  </m:oMathPara>
                </a14:m>
                <a:endParaRPr lang="lt-LT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012" y="3910584"/>
                <a:ext cx="1572482" cy="9039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13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96656" cy="1325563"/>
          </a:xfrm>
        </p:spPr>
        <p:txBody>
          <a:bodyPr>
            <a:normAutofit/>
          </a:bodyPr>
          <a:lstStyle/>
          <a:p>
            <a:r>
              <a:rPr lang="lt-LT" dirty="0"/>
              <a:t>Judančio kūno </a:t>
            </a:r>
            <a:r>
              <a:rPr lang="lt-LT" dirty="0" smtClean="0"/>
              <a:t>masės </a:t>
            </a:r>
            <a:r>
              <a:rPr lang="lt-LT" dirty="0"/>
              <a:t>didėjimas, jo greičiui v </a:t>
            </a:r>
            <a:r>
              <a:rPr lang="lt-LT" dirty="0" smtClean="0"/>
              <a:t>artėjant </a:t>
            </a:r>
            <a:r>
              <a:rPr lang="lt-LT" dirty="0"/>
              <a:t>prie šviesos greičio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057"/>
            <a:ext cx="5251704" cy="4351338"/>
          </a:xfrm>
        </p:spPr>
        <p:txBody>
          <a:bodyPr/>
          <a:lstStyle/>
          <a:p>
            <a:r>
              <a:rPr lang="lt-LT" dirty="0"/>
              <a:t>Kuo didesnė kūno masė, tuo jis tampa inertiškesnis - reikia didesnės jėgos </a:t>
            </a:r>
            <a:r>
              <a:rPr lang="lt-LT" dirty="0" smtClean="0"/>
              <a:t>jam </a:t>
            </a:r>
            <a:r>
              <a:rPr lang="lt-LT" dirty="0"/>
              <a:t>dar pagreitinti</a:t>
            </a:r>
            <a:r>
              <a:rPr lang="lt-LT" dirty="0" smtClean="0"/>
              <a:t>.</a:t>
            </a:r>
          </a:p>
          <a:p>
            <a:r>
              <a:rPr lang="lt-LT" dirty="0" smtClean="0"/>
              <a:t>Joks </a:t>
            </a:r>
            <a:r>
              <a:rPr lang="lt-LT" dirty="0"/>
              <a:t>kūnas, turintis nelygią nuliui rimties masę, </a:t>
            </a:r>
            <a:r>
              <a:rPr lang="lt-LT" dirty="0" smtClean="0"/>
              <a:t>negali </a:t>
            </a:r>
            <a:r>
              <a:rPr lang="lt-LT" dirty="0"/>
              <a:t>pasiekti šviesos greičio</a:t>
            </a:r>
            <a:r>
              <a:rPr lang="lt-LT" dirty="0" smtClean="0"/>
              <a:t>.</a:t>
            </a:r>
          </a:p>
          <a:p>
            <a:r>
              <a:rPr lang="lt-LT" dirty="0" smtClean="0"/>
              <a:t>Tokiu </a:t>
            </a:r>
            <a:r>
              <a:rPr lang="lt-LT" dirty="0"/>
              <a:t>greičiu juda tik fotonai, kurių rimties </a:t>
            </a:r>
            <a:r>
              <a:rPr lang="lt-LT" dirty="0" smtClean="0"/>
              <a:t>masė </a:t>
            </a:r>
            <a:r>
              <a:rPr lang="lt-LT" dirty="0"/>
              <a:t>lygi nuliui.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6" y="1613238"/>
            <a:ext cx="4444746" cy="496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7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Reliatyvistinė masė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Mums įprastais greičiais judančių </a:t>
            </a:r>
            <a:r>
              <a:rPr lang="lt-LT" dirty="0"/>
              <a:t>kūnų masės pakitimo neįmanoma pastebėti — lėtame pasaulyje lieka galioti Niutono mechanika</a:t>
            </a:r>
            <a:r>
              <a:rPr lang="lt-LT" dirty="0" smtClean="0"/>
              <a:t>.</a:t>
            </a:r>
          </a:p>
          <a:p>
            <a:r>
              <a:rPr lang="lt-LT" dirty="0" smtClean="0"/>
              <a:t>Tik </a:t>
            </a:r>
            <a:r>
              <a:rPr lang="lt-LT" dirty="0"/>
              <a:t>artėjant prie </a:t>
            </a:r>
            <a:r>
              <a:rPr lang="lt-LT" dirty="0" smtClean="0"/>
              <a:t>šviesos greičio, </a:t>
            </a:r>
            <a:r>
              <a:rPr lang="lt-LT" dirty="0"/>
              <a:t>masė pradeda </a:t>
            </a:r>
            <a:r>
              <a:rPr lang="lt-LT" dirty="0" smtClean="0"/>
              <a:t>pastebimai augti:</a:t>
            </a:r>
          </a:p>
          <a:p>
            <a:pPr lvl="1"/>
            <a:r>
              <a:rPr lang="lt-LT" dirty="0" smtClean="0"/>
              <a:t> </a:t>
            </a:r>
            <a:r>
              <a:rPr lang="lt-LT" dirty="0"/>
              <a:t>kai v = 0,9c, masė jau padidėja daugiau kaip 2 </a:t>
            </a:r>
            <a:r>
              <a:rPr lang="lt-LT" dirty="0" smtClean="0"/>
              <a:t>kartus.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1363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Kūno </a:t>
            </a:r>
            <a:r>
              <a:rPr lang="lt-LT" dirty="0" smtClean="0"/>
              <a:t>judesio kiekio </a:t>
            </a:r>
            <a:r>
              <a:rPr lang="lt-LT" dirty="0"/>
              <a:t>reliatyvumas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7464" cy="4351338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/>
              <a:t>Klasikinėje </a:t>
            </a:r>
            <a:r>
              <a:rPr lang="lt-LT" dirty="0"/>
              <a:t>fizikoje </a:t>
            </a:r>
            <a:r>
              <a:rPr lang="lt-LT" dirty="0" smtClean="0"/>
              <a:t>judesio kiekis </a:t>
            </a:r>
            <a:r>
              <a:rPr lang="lt-LT" dirty="0"/>
              <a:t>(p) apibrėžiamas kaip kūno masės ir greičio </a:t>
            </a:r>
            <a:r>
              <a:rPr lang="lt-LT" dirty="0" smtClean="0"/>
              <a:t>sandauga;</a:t>
            </a:r>
          </a:p>
          <a:p>
            <a:r>
              <a:rPr lang="lt-LT" dirty="0" smtClean="0"/>
              <a:t>Reliatyvistinis judesio kiekis:</a:t>
            </a:r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r>
              <a:rPr lang="lt-LT" dirty="0" smtClean="0"/>
              <a:t>Judesio kiekio </a:t>
            </a:r>
            <a:r>
              <a:rPr lang="lt-LT" dirty="0"/>
              <a:t>tvermės dėsnis teisingas ir </a:t>
            </a:r>
            <a:r>
              <a:rPr lang="lt-LT" dirty="0" smtClean="0"/>
              <a:t>reliatyvistinėje </a:t>
            </a:r>
            <a:r>
              <a:rPr lang="lt-LT" dirty="0"/>
              <a:t>mechanikoje. </a:t>
            </a:r>
            <a:endParaRPr lang="lt-LT" dirty="0" smtClean="0"/>
          </a:p>
          <a:p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45052" y="3694176"/>
                <a:ext cx="1676676" cy="903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lt-L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lt-LT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lt-LT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num>
                        <m:den>
                          <m:r>
                            <a:rPr lang="lt-LT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den>
                      </m:f>
                    </m:oMath>
                  </m:oMathPara>
                </a14:m>
                <a:endParaRPr lang="lt-LT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052" y="3694176"/>
                <a:ext cx="1676676" cy="9039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55" y="1299591"/>
            <a:ext cx="48196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220" y="3435096"/>
                <a:ext cx="2254783" cy="1372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lt-L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lt-LT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lt-LT" sz="2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lt-LT" sz="28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lt-LT" sz="28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𝒗</m:t>
                                      </m:r>
                                    </m:e>
                                    <m:sup>
                                      <m: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lt-LT" sz="2800" b="1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lt-LT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" y="3435096"/>
                <a:ext cx="2254783" cy="13722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37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Koks bus elektrono, judančio 0,9c greičiu judesio kiekis</a:t>
            </a:r>
            <a:r>
              <a:rPr lang="lt-LT" dirty="0" smtClean="0"/>
              <a:t>?</a:t>
            </a:r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79" y="1725040"/>
            <a:ext cx="6897859" cy="513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520" y="1819021"/>
            <a:ext cx="2563368" cy="1325563"/>
          </a:xfrm>
        </p:spPr>
        <p:txBody>
          <a:bodyPr/>
          <a:lstStyle/>
          <a:p>
            <a:r>
              <a:rPr lang="lt-LT" dirty="0" smtClean="0"/>
              <a:t>Elektrono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9" y="234568"/>
            <a:ext cx="8745897" cy="655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64886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4"/>
              </a:rPr>
              <a:t>http://</a:t>
            </a:r>
            <a:r>
              <a:rPr lang="lt-LT" dirty="0" smtClean="0">
                <a:hlinkClick r:id="rId4"/>
              </a:rPr>
              <a:t>hyperphysics.phy-astr.gsu.edu/hbase/Relativ/relmom.html#c1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6921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Masės ir energijos ryšys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lt-LT" dirty="0" smtClean="0"/>
                  <a:t>Masės reliatyvumas: </a:t>
                </a:r>
                <a:r>
                  <a:rPr lang="lt-LT" dirty="0"/>
                  <a:t>didėjant kuno greičiui, didėja ir jo energija, o su mase ją sieja </a:t>
                </a:r>
                <a:r>
                  <a:rPr lang="lt-LT" dirty="0" smtClean="0"/>
                  <a:t>Einšteino formulė:</a:t>
                </a:r>
              </a:p>
              <a:p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</a:rPr>
                      <m:t>𝐸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𝑚</m:t>
                    </m:r>
                    <m:sSup>
                      <m:sSupPr>
                        <m:ctrlPr>
                          <a:rPr lang="lt-LT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lt-LT" dirty="0" smtClean="0"/>
              </a:p>
              <a:p>
                <a:r>
                  <a:rPr lang="lt-LT" dirty="0"/>
                  <a:t>M</a:t>
                </a:r>
                <a:r>
                  <a:rPr lang="lt-LT" dirty="0" smtClean="0"/>
                  <a:t>asė </a:t>
                </a:r>
                <a:r>
                  <a:rPr lang="lt-LT" dirty="0"/>
                  <a:t>ir energija nėra nepriklausomi dydžiai, </a:t>
                </a:r>
                <a:r>
                  <a:rPr lang="lt-LT" dirty="0" smtClean="0"/>
                  <a:t>jie yra ekvivalentūs</a:t>
                </a:r>
                <a:r>
                  <a:rPr lang="lt-LT" dirty="0"/>
                  <a:t>, nes skiriasi tik konstanta </a:t>
                </a:r>
                <a:r>
                  <a:rPr lang="lt-LT" dirty="0" smtClean="0"/>
                  <a:t>(konstanta c</a:t>
                </a:r>
                <a:r>
                  <a:rPr lang="lt-LT" baseline="30000" dirty="0" smtClean="0"/>
                  <a:t>2</a:t>
                </a:r>
                <a:r>
                  <a:rPr lang="lt-LT" dirty="0" smtClean="0"/>
                  <a:t> </a:t>
                </a:r>
                <a:r>
                  <a:rPr lang="lt-LT" dirty="0"/>
                  <a:t>turi dimensiją</a:t>
                </a:r>
                <a:r>
                  <a:rPr lang="lt-LT" dirty="0" smtClean="0"/>
                  <a:t>).</a:t>
                </a:r>
              </a:p>
              <a:p>
                <a:r>
                  <a:rPr lang="lt-LT" dirty="0" smtClean="0"/>
                  <a:t>Nejudantis </a:t>
                </a:r>
                <a:r>
                  <a:rPr lang="lt-LT" dirty="0"/>
                  <a:t>kūnas turi didžiulę energiją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 smtClean="0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lt-LT" b="0" i="1" smtClean="0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lt-LT" i="1">
                        <a:solidFill>
                          <a:srgbClr val="5B9BD5">
                            <a:lumMod val="50000"/>
                          </a:srgbClr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lt-LT" i="1" smtClean="0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b="0" i="1" smtClean="0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lt-LT" b="0" i="1" smtClean="0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lt-LT" dirty="0" smtClean="0"/>
                  <a:t>, </a:t>
                </a:r>
                <a:r>
                  <a:rPr lang="lt-LT" dirty="0"/>
                  <a:t>kur </a:t>
                </a:r>
                <a:r>
                  <a:rPr lang="lt-LT" dirty="0" smtClean="0"/>
                  <a:t>m</a:t>
                </a:r>
                <a:r>
                  <a:rPr lang="lt-LT" baseline="-25000" dirty="0" smtClean="0"/>
                  <a:t>0</a:t>
                </a:r>
                <a:r>
                  <a:rPr lang="lt-LT" dirty="0" smtClean="0"/>
                  <a:t> </a:t>
                </a:r>
                <a:r>
                  <a:rPr lang="lt-LT" dirty="0"/>
                  <a:t>- kūno rimties </a:t>
                </a:r>
                <a:r>
                  <a:rPr lang="lt-LT" dirty="0" smtClean="0"/>
                  <a:t>masė;</a:t>
                </a:r>
              </a:p>
              <a:p>
                <a:r>
                  <a:rPr lang="lt-LT" dirty="0" smtClean="0"/>
                  <a:t>Viename </a:t>
                </a:r>
                <a:r>
                  <a:rPr lang="lt-LT" dirty="0"/>
                  <a:t>grame medžiagos slypi apie 10</a:t>
                </a:r>
                <a:r>
                  <a:rPr lang="lt-LT" baseline="30000" dirty="0"/>
                  <a:t>18</a:t>
                </a:r>
                <a:r>
                  <a:rPr lang="lt-LT" dirty="0"/>
                  <a:t> J </a:t>
                </a:r>
                <a:r>
                  <a:rPr lang="lt-LT" dirty="0" smtClean="0"/>
                  <a:t>energijos.</a:t>
                </a:r>
                <a:endParaRPr lang="lt-L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59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Raskite elektrono rimties energiją. Atsakymą užrašykite MeV.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15" y="1627632"/>
            <a:ext cx="6430070" cy="50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10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A6352141-A6B5-43EA-8316-E3100E830898}"/>
</file>

<file path=customXml/itemProps2.xml><?xml version="1.0" encoding="utf-8"?>
<ds:datastoreItem xmlns:ds="http://schemas.openxmlformats.org/officeDocument/2006/customXml" ds:itemID="{1CFE02FD-67A8-428C-92C8-8A2138B4BEC3}"/>
</file>

<file path=customXml/itemProps3.xml><?xml version="1.0" encoding="utf-8"?>
<ds:datastoreItem xmlns:ds="http://schemas.openxmlformats.org/officeDocument/2006/customXml" ds:itemID="{58C0E98F-CB7C-4049-A3B8-28D12E50E27C}"/>
</file>

<file path=docProps/app.xml><?xml version="1.0" encoding="utf-8"?>
<Properties xmlns="http://schemas.openxmlformats.org/officeDocument/2006/extended-properties" xmlns:vt="http://schemas.openxmlformats.org/officeDocument/2006/docPropsVTypes">
  <TotalTime>3966</TotalTime>
  <Words>488</Words>
  <Application>Microsoft Office PowerPoint</Application>
  <PresentationFormat>Custom</PresentationFormat>
  <Paragraphs>55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Masė, energija, judesio kiekis. Reliatyvistinis energijos ir judesio kiekio ryšys IV gimn. klasė</vt:lpstr>
      <vt:lpstr>Reliatyvistinė masė</vt:lpstr>
      <vt:lpstr>Judančio kūno masės didėjimas, jo greičiui v artėjant prie šviesos greičio </vt:lpstr>
      <vt:lpstr>Reliatyvistinė masė</vt:lpstr>
      <vt:lpstr>Kūno judesio kiekio reliatyvumas </vt:lpstr>
      <vt:lpstr>Koks bus elektrono, judančio 0,9c greičiu judesio kiekis?</vt:lpstr>
      <vt:lpstr>Elektrono</vt:lpstr>
      <vt:lpstr>Masės ir energijos ryšys</vt:lpstr>
      <vt:lpstr>Raskite elektrono rimties energiją. Atsakymą užrašykite MeV.</vt:lpstr>
      <vt:lpstr>Sprendimas virtualiai:</vt:lpstr>
      <vt:lpstr>www.youtube.com/watch?v=m7kd6N7JBvs </vt:lpstr>
      <vt:lpstr>Reliatyvistinė energija</vt:lpstr>
      <vt:lpstr>Energija ir judesio kiekis gali didėti link begalybės, bet greitis nepasieks c.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LFMA veiklos 2019 – 2021 metų ataskaita</dc:title>
  <dc:creator>Admin</dc:creator>
  <cp:lastModifiedBy>Windows User</cp:lastModifiedBy>
  <cp:revision>73</cp:revision>
  <dcterms:created xsi:type="dcterms:W3CDTF">2023-01-17T13:03:39Z</dcterms:created>
  <dcterms:modified xsi:type="dcterms:W3CDTF">2024-09-02T15:59:46Z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