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84" r:id="rId3"/>
    <p:sldId id="285" r:id="rId4"/>
    <p:sldId id="274" r:id="rId5"/>
    <p:sldId id="275" r:id="rId6"/>
    <p:sldId id="276" r:id="rId7"/>
    <p:sldId id="277" r:id="rId8"/>
    <p:sldId id="278" r:id="rId9"/>
    <p:sldId id="270" r:id="rId10"/>
    <p:sldId id="279" r:id="rId11"/>
    <p:sldId id="272" r:id="rId12"/>
    <p:sldId id="258" r:id="rId13"/>
    <p:sldId id="281" r:id="rId14"/>
    <p:sldId id="260" r:id="rId15"/>
    <p:sldId id="282" r:id="rId16"/>
    <p:sldId id="280" r:id="rId17"/>
    <p:sldId id="28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8" autoAdjust="0"/>
  </p:normalViewPr>
  <p:slideViewPr>
    <p:cSldViewPr snapToGrid="0">
      <p:cViewPr>
        <p:scale>
          <a:sx n="165" d="100"/>
          <a:sy n="165" d="100"/>
        </p:scale>
        <p:origin x="-2826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ustomXml" Target="../customXml/item3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E18A-FD1E-41A5-BD69-9080C78593E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A78579-652B-49BD-ACDD-2FEEBD2DF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498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https://www.vle.lt/straipsnis/sviesos-difrakcija/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B3835-78B3-4323-82A0-52399AD10A80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59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https://www.15min.lt/verslas/naujiena/mokslas-it/dangus-ir-toliau-nenustoja-stebinti-vilniuje-uzfiksuotas-retas-reiskinys-1290-1618438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1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https://www.lrytas.lt/gamta/gamtaorai/2021/12/23/news/lietuviai-vel-dalijasi-ispudingais-gamtos-reiskiniais-danguje-pasirode-saules-stulpai-21842905#google_vignette</a:t>
            </a:r>
            <a:endParaRPr lang="lt-LT" dirty="0" smtClean="0"/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85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https://www.lrytas.lt/gamta/gamtaorai/2024/06/20/news/danguje-lietuvis-uzfiksavo-keista-reiskini-specialistas-paaiskino-kas-tai-32495298</a:t>
            </a:r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24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https://en.wikipedia.org/wiki/Glory_%28optical_phenomenon%29#/media/File:IMG_7474_solar_glory.JPG</a:t>
            </a:r>
            <a:endParaRPr lang="lt-LT" dirty="0" smtClean="0"/>
          </a:p>
          <a:p>
            <a:r>
              <a:rPr lang="en-US" dirty="0" smtClean="0"/>
              <a:t>https://www.delfi.lt/grynas/gamta/ilona-smiltyneje-uzfiksavo-nepaprasta-reiskini-virs-juros-pasirode-visiskai-balta-vaivorykste-87420949</a:t>
            </a:r>
            <a:endParaRPr lang="lt-LT" dirty="0" smtClean="0"/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2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https://www.vle.lt/straipsnis/difrakcijos-gardele/</a:t>
            </a:r>
            <a:endParaRPr lang="lt-LT" dirty="0" smtClean="0"/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5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https://wasatchphotonics.com/technologies/types-diffraction-gratings/</a:t>
            </a:r>
            <a:endParaRPr lang="lt-LT" dirty="0" smtClean="0"/>
          </a:p>
          <a:p>
            <a:r>
              <a:rPr lang="en-US" dirty="0" smtClean="0"/>
              <a:t>https://www.google.com/search?q=kompaktinis+diskas&amp;sca_esv=b167fa96edc95c27&amp;rlz=1C1GCEA_enLT1064LT1064&amp;udm=2&amp;biw=1536&amp;bih=703&amp;sxsrf=ADLYWIIr5LMjgaFhgh01N5hxmla4voy_EA%3A1725381015241&amp;ei=lznXZpmgDpGnwPAPxaOXqAQ&amp;oq=kompaktinis&amp;gs_lp=Egxnd3Mtd2l6LXNlcnAiC2tvbXBha3RpbmlzKgIIADIFEAAYgAQyBRAAGIAEMgcQABiABBgYMgcQABiABBgYMgcQABiABBgYMgcQABiABBgYMgcQABiABBgYMgcQABiABBgYMgcQABiABBgYMgcQABiABBgYSKggUJsHWLAVcAJ4AJABAJgBnwSgAbcJqgEHMC4xLjUtMrgBAcgBAPgBAZgCA6ACrgSYAwCIBgGSBwUyLjQtMaAH4Qg&amp;sclient=gws-wiz-serp#vhid=ubRKajZ9q5JvMM&amp;vssid=mosaic</a:t>
            </a:r>
            <a:endParaRPr lang="lt-LT" dirty="0" smtClean="0"/>
          </a:p>
          <a:p>
            <a:r>
              <a:rPr lang="lt-LT" dirty="0" smtClean="0"/>
              <a:t>https://www.teaching.co.nz/product/SER1087012</a:t>
            </a:r>
          </a:p>
          <a:p>
            <a:endParaRPr lang="lt-LT" dirty="0" smtClean="0"/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78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https://wasatchphotonics.com/technologies/types-diffraction-gratings/</a:t>
            </a:r>
            <a:endParaRPr lang="lt-L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https://www.vle.lt/straipsnis/difrakcijos-gardele/</a:t>
            </a:r>
            <a:endParaRPr lang="lt-LT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2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https://wonders.physics.wisc.edu/diffraction-grating/</a:t>
            </a:r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A78579-652B-49BD-ACDD-2FEEBD2DF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649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581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036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1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04814" cy="1325563"/>
          </a:xfrm>
        </p:spPr>
        <p:txBody>
          <a:bodyPr/>
          <a:lstStyle>
            <a:lvl1pPr>
              <a:defRPr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440" y="116229"/>
            <a:ext cx="1208088" cy="852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14816" y="262368"/>
            <a:ext cx="2103376" cy="60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33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337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06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97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432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6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8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3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36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56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4E4D-A4BC-4636-A681-15748E5EE7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7AB71-146D-4C14-AB5E-058E224BB3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538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A242F-BF99-4679-8412-C14FF7B1568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775F0-6B15-426F-B554-A3DE9A58122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62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laboratoriovirtual.fisica.ufc.br/redes-de-difracao?lang=en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937" y="2243185"/>
            <a:ext cx="11333285" cy="1763812"/>
          </a:xfrm>
        </p:spPr>
        <p:txBody>
          <a:bodyPr>
            <a:normAutofit/>
          </a:bodyPr>
          <a:lstStyle/>
          <a:p>
            <a:r>
              <a:rPr lang="lt-LT" sz="6700" b="1" dirty="0">
                <a:solidFill>
                  <a:schemeClr val="accent1">
                    <a:lumMod val="50000"/>
                  </a:schemeClr>
                </a:solidFill>
              </a:rPr>
              <a:t>Difrakcijos </a:t>
            </a:r>
            <a:r>
              <a:rPr lang="lt-LT" sz="6700" b="1" dirty="0" smtClean="0">
                <a:solidFill>
                  <a:schemeClr val="accent1">
                    <a:lumMod val="50000"/>
                  </a:schemeClr>
                </a:solidFill>
              </a:rPr>
              <a:t>gardelė</a:t>
            </a:r>
            <a: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lt-LT" sz="8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lt-LT" sz="4000" dirty="0" smtClean="0">
                <a:solidFill>
                  <a:schemeClr val="accent1">
                    <a:lumMod val="50000"/>
                  </a:schemeClr>
                </a:solidFill>
              </a:rPr>
              <a:t>IV gimn. kl.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796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lt-LT" sz="3600" b="1" dirty="0" smtClean="0">
                <a:solidFill>
                  <a:schemeClr val="accent1">
                    <a:lumMod val="50000"/>
                  </a:schemeClr>
                </a:solidFill>
              </a:rPr>
              <a:t>BP: </a:t>
            </a:r>
            <a:r>
              <a:rPr lang="lt-LT" sz="3600" dirty="0">
                <a:solidFill>
                  <a:schemeClr val="accent1">
                    <a:lumMod val="50000"/>
                  </a:schemeClr>
                </a:solidFill>
              </a:rPr>
              <a:t> Apibūdinama difrakcinė gardelė, aptariamos difrakcinės gardelės rūšys ir jų taikymas, apibrėžiama difrakcinės gardelės konstanta, išvedama maksimumo sąlygos formulė, mokomasi ją taikyti.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057" y="552846"/>
            <a:ext cx="3656215" cy="104735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59" y="253488"/>
            <a:ext cx="2149290" cy="152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88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>
                <a:latin typeface="+mn-lt"/>
                <a:ea typeface="Cambria" panose="02040503050406030204" pitchFamily="18" charset="0"/>
              </a:rPr>
              <a:t>Kas</a:t>
            </a:r>
            <a:r>
              <a:rPr lang="en-US" sz="3200" dirty="0">
                <a:latin typeface="+mn-lt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+mn-lt"/>
                <a:ea typeface="Cambria" panose="02040503050406030204" pitchFamily="18" charset="0"/>
              </a:rPr>
              <a:t>atsitinka</a:t>
            </a:r>
            <a:r>
              <a:rPr lang="en-US" sz="3200" dirty="0">
                <a:latin typeface="+mn-lt"/>
                <a:ea typeface="Cambria" panose="02040503050406030204" pitchFamily="18" charset="0"/>
              </a:rPr>
              <a:t>, kai </a:t>
            </a:r>
            <a:r>
              <a:rPr lang="en-US" sz="3200" dirty="0" err="1" smtClean="0">
                <a:latin typeface="+mn-lt"/>
                <a:ea typeface="Cambria" panose="02040503050406030204" pitchFamily="18" charset="0"/>
              </a:rPr>
              <a:t>difrakci</a:t>
            </a:r>
            <a:r>
              <a:rPr lang="lt-LT" sz="3200" dirty="0" smtClean="0">
                <a:latin typeface="+mn-lt"/>
                <a:ea typeface="Cambria" panose="02040503050406030204" pitchFamily="18" charset="0"/>
              </a:rPr>
              <a:t>jos</a:t>
            </a:r>
            <a:r>
              <a:rPr lang="en-US" sz="3200" dirty="0" smtClean="0">
                <a:latin typeface="+mn-lt"/>
                <a:ea typeface="Cambria" panose="02040503050406030204" pitchFamily="18" charset="0"/>
              </a:rPr>
              <a:t> </a:t>
            </a:r>
            <a:r>
              <a:rPr lang="en-US" sz="3200" dirty="0" err="1" smtClean="0">
                <a:latin typeface="+mn-lt"/>
                <a:ea typeface="Cambria" panose="02040503050406030204" pitchFamily="18" charset="0"/>
              </a:rPr>
              <a:t>gardelę</a:t>
            </a:r>
            <a:r>
              <a:rPr lang="lt-LT" sz="3200" dirty="0" smtClean="0">
                <a:latin typeface="+mn-lt"/>
                <a:ea typeface="Cambria" panose="02040503050406030204" pitchFamily="18" charset="0"/>
              </a:rPr>
              <a:t> apšviečiame šviesa</a:t>
            </a:r>
            <a:r>
              <a:rPr lang="en-US" sz="3200" dirty="0" smtClean="0">
                <a:latin typeface="+mn-lt"/>
                <a:ea typeface="Cambria" panose="02040503050406030204" pitchFamily="18" charset="0"/>
              </a:rPr>
              <a:t>?</a:t>
            </a:r>
            <a:endParaRPr lang="en-US" sz="32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3076" name="Picture 4" descr="http://www.vikdhillon.staff.shef.ac.uk/teaching/phy217/instruments/mono-multi-diffractio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252" y="1976096"/>
            <a:ext cx="57961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65909" y="6339828"/>
            <a:ext cx="297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Gardelė apšviesta balta šviesa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9076" y="1850623"/>
            <a:ext cx="3810000" cy="3409950"/>
          </a:xfrm>
          <a:prstGeom prst="rect">
            <a:avLst/>
          </a:prstGeom>
        </p:spPr>
      </p:pic>
      <p:sp>
        <p:nvSpPr>
          <p:cNvPr id="7" name="Stačiakampis 6"/>
          <p:cNvSpPr/>
          <p:nvPr/>
        </p:nvSpPr>
        <p:spPr>
          <a:xfrm>
            <a:off x="6620719" y="5451672"/>
            <a:ext cx="5184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 Kiekvienas bangos fronto taškas pasiekęs gardelės plyšelius yra pagal </a:t>
            </a:r>
            <a:r>
              <a:rPr lang="lt-LT" dirty="0" err="1" smtClean="0">
                <a:solidFill>
                  <a:schemeClr val="accent1">
                    <a:lumMod val="50000"/>
                  </a:schemeClr>
                </a:solidFill>
              </a:rPr>
              <a:t>Huygeno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 principą antrinių bangelių šaltinis.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080" y="1492379"/>
            <a:ext cx="3028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Gardelė apšviesta žalia šviesa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6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8395A-1B18-4862-BCEB-84A3E6192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Difrakcijos gardelės </a:t>
            </a:r>
            <a: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periodas </a:t>
            </a:r>
            <a:endParaRPr lang="lt-LT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tačiakampis 2">
                <a:extLst>
                  <a:ext uri="{FF2B5EF4-FFF2-40B4-BE49-F238E27FC236}">
                    <a16:creationId xmlns:a16="http://schemas.microsoft.com/office/drawing/2014/main" xmlns="" id="{DCE6D03B-10EC-4F16-9B49-CB61097D3A51}"/>
                  </a:ext>
                </a:extLst>
              </p:cNvPr>
              <p:cNvSpPr/>
              <p:nvPr/>
            </p:nvSpPr>
            <p:spPr>
              <a:xfrm>
                <a:off x="614392" y="2132181"/>
                <a:ext cx="10449886" cy="39267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lt-LT" sz="2800" dirty="0" smtClean="0">
                    <a:latin typeface="Cambria" panose="02040503050406030204" pitchFamily="18" charset="0"/>
                  </a:rPr>
                  <a:t>Difrakcijos gardelėje į vieną milimetrą gali būti įbrėžta nuo kelių šimtų iki kelių tūkstančių rėžių.</a:t>
                </a:r>
              </a:p>
              <a:p>
                <a:r>
                  <a:rPr lang="lt-LT" sz="2800" dirty="0" smtClean="0">
                    <a:latin typeface="Cambria" panose="02040503050406030204" pitchFamily="18" charset="0"/>
                  </a:rPr>
                  <a:t>Difrakcijos gardelės </a:t>
                </a:r>
                <a:r>
                  <a:rPr lang="lt-LT" sz="2800" dirty="0">
                    <a:latin typeface="Cambria" panose="02040503050406030204" pitchFamily="18" charset="0"/>
                  </a:rPr>
                  <a:t>periodas </a:t>
                </a:r>
                <a:r>
                  <a:rPr lang="lt-LT" sz="2800" dirty="0" smtClean="0">
                    <a:latin typeface="Cambria" panose="02040503050406030204" pitchFamily="18" charset="0"/>
                  </a:rPr>
                  <a:t> apskaičiuojamas:  </a:t>
                </a:r>
                <a:endParaRPr lang="lt-LT" sz="2800" dirty="0">
                  <a:latin typeface="Cambria" panose="02040503050406030204" pitchFamily="18" charset="0"/>
                </a:endParaRPr>
              </a:p>
              <a:p>
                <a:r>
                  <a:rPr lang="lt-LT" sz="2800" dirty="0">
                    <a:latin typeface="Cambria" panose="02040503050406030204" pitchFamily="18" charset="0"/>
                  </a:rPr>
                  <a:t>                                                  </a:t>
                </a:r>
                <a:r>
                  <a:rPr lang="lt-LT" sz="2800" b="1" dirty="0">
                    <a:latin typeface="Cambria" panose="02040503050406030204" pitchFamily="18" charset="0"/>
                  </a:rPr>
                  <a:t>d </a:t>
                </a:r>
                <a:r>
                  <a:rPr lang="lt-LT" sz="2800" b="1" dirty="0">
                    <a:latin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800" b="1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𝒍</m:t>
                        </m:r>
                      </m:num>
                      <m:den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𝑵</m:t>
                        </m:r>
                      </m:den>
                    </m:f>
                  </m:oMath>
                </a14:m>
                <a:r>
                  <a:rPr lang="lt-LT" sz="2800" b="1" dirty="0">
                    <a:latin typeface="Cambria" panose="02040503050406030204" pitchFamily="18" charset="0"/>
                  </a:rPr>
                  <a:t>   [m]  </a:t>
                </a:r>
              </a:p>
              <a:p>
                <a:r>
                  <a:rPr lang="lt-LT" sz="2800" i="1" dirty="0" smtClean="0">
                    <a:latin typeface="Cambria" panose="02040503050406030204" pitchFamily="18" charset="0"/>
                  </a:rPr>
                  <a:t>l </a:t>
                </a:r>
                <a:r>
                  <a:rPr lang="lt-LT" sz="2800" dirty="0" smtClean="0">
                    <a:latin typeface="Cambria" panose="02040503050406030204" pitchFamily="18" charset="0"/>
                  </a:rPr>
                  <a:t>– gardelės atkarpa (1cm, 1mm arba kt.), N – rėžių skaičius. </a:t>
                </a:r>
              </a:p>
              <a:p>
                <a:r>
                  <a:rPr lang="lt-LT" sz="2800" b="1" dirty="0" smtClean="0">
                    <a:latin typeface="Cambria" panose="02040503050406030204" pitchFamily="18" charset="0"/>
                  </a:rPr>
                  <a:t>Pvz</a:t>
                </a:r>
                <a:r>
                  <a:rPr lang="lt-LT" sz="2800" b="1" dirty="0">
                    <a:latin typeface="Cambria" panose="02040503050406030204" pitchFamily="18" charset="0"/>
                  </a:rPr>
                  <a:t>. 1 mm yra 1000 </a:t>
                </a:r>
                <a:r>
                  <a:rPr lang="lt-LT" sz="2800" b="1" dirty="0" smtClean="0">
                    <a:latin typeface="Cambria" panose="02040503050406030204" pitchFamily="18" charset="0"/>
                  </a:rPr>
                  <a:t>įbrėžimų. Apskaičiuokite difrakcijos </a:t>
                </a:r>
                <a:r>
                  <a:rPr lang="lt-LT" sz="2800" b="1" dirty="0">
                    <a:latin typeface="Cambria" panose="02040503050406030204" pitchFamily="18" charset="0"/>
                  </a:rPr>
                  <a:t>gardelės </a:t>
                </a:r>
                <a:r>
                  <a:rPr lang="lt-LT" sz="2800" b="1" dirty="0" smtClean="0">
                    <a:latin typeface="Cambria" panose="02040503050406030204" pitchFamily="18" charset="0"/>
                  </a:rPr>
                  <a:t>periodą?</a:t>
                </a:r>
                <a:endParaRPr lang="lt-LT" sz="2800" b="1" dirty="0">
                  <a:latin typeface="Cambria" panose="02040503050406030204" pitchFamily="18" charset="0"/>
                </a:endParaRPr>
              </a:p>
              <a:p>
                <a:r>
                  <a:rPr lang="lt-LT" sz="2800" b="1" dirty="0">
                    <a:latin typeface="Cambria" panose="02040503050406030204" pitchFamily="18" charset="0"/>
                  </a:rPr>
                  <a:t>                                            d </a:t>
                </a:r>
                <a:r>
                  <a:rPr lang="lt-LT" sz="2800" b="1" dirty="0">
                    <a:latin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800" b="1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</m:t>
                        </m:r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,</m:t>
                        </m:r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𝟎𝟎𝟏</m:t>
                        </m:r>
                      </m:num>
                      <m:den>
                        <m:r>
                          <a:rPr lang="lt-LT" sz="2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𝟏𝟎𝟎𝟎</m:t>
                        </m:r>
                      </m:den>
                    </m:f>
                  </m:oMath>
                </a14:m>
                <a:r>
                  <a:rPr lang="lt-LT" sz="2800" b="1" dirty="0">
                    <a:latin typeface="Cambria" panose="02040503050406030204" pitchFamily="18" charset="0"/>
                  </a:rPr>
                  <a:t> </a:t>
                </a:r>
                <a:r>
                  <a:rPr lang="lt-LT" sz="2800" b="1" dirty="0">
                    <a:latin typeface="Cambria" panose="02040503050406030204" pitchFamily="18" charset="0"/>
                    <a:sym typeface="Symbol" panose="05050102010706020507" pitchFamily="18" charset="2"/>
                  </a:rPr>
                  <a:t>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lt-LT" sz="2800" b="1" i="1" dirty="0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sSupPr>
                      <m:e>
                        <m:r>
                          <a:rPr lang="lt-LT" sz="28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𝟏𝟎</m:t>
                        </m:r>
                      </m:e>
                      <m:sup>
                        <m:r>
                          <a:rPr lang="lt-LT" sz="28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lt-LT" sz="2800" b="1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lt-LT" sz="2800" b="1" dirty="0">
                    <a:latin typeface="Cambria" panose="02040503050406030204" pitchFamily="18" charset="0"/>
                  </a:rPr>
                  <a:t>m</a:t>
                </a:r>
              </a:p>
            </p:txBody>
          </p:sp>
        </mc:Choice>
        <mc:Fallback>
          <p:sp>
            <p:nvSpPr>
              <p:cNvPr id="3" name="Stačiakampis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E6D03B-10EC-4F16-9B49-CB61097D3A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392" y="2132181"/>
                <a:ext cx="10449886" cy="3926781"/>
              </a:xfrm>
              <a:prstGeom prst="rect">
                <a:avLst/>
              </a:prstGeom>
              <a:blipFill rotWithShape="1">
                <a:blip r:embed="rId2"/>
                <a:stretch>
                  <a:fillRect l="-1225" t="-1553" b="-776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4285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Pasitikrinkite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Kiek rėžių yra metalinio veidrodžio 1 cm paviršiuje, jei difrakcijos gardelės periodas 25 </a:t>
            </a:r>
            <a:r>
              <a:rPr lang="lt-LT" dirty="0" smtClean="0">
                <a:sym typeface="Symbol" panose="05050102010706020507" pitchFamily="18" charset="2"/>
              </a:rPr>
              <a:t>m</a:t>
            </a:r>
            <a:r>
              <a:rPr lang="lt-LT" dirty="0" smtClean="0">
                <a:sym typeface="Symbol" panose="05050102010706020507" pitchFamily="18" charset="2"/>
              </a:rPr>
              <a:t>?</a:t>
            </a:r>
            <a:endParaRPr lang="lt-LT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r>
              <a:rPr lang="lt-LT" dirty="0">
                <a:sym typeface="Symbol" panose="05050102010706020507" pitchFamily="18" charset="2"/>
              </a:rPr>
              <a:t> </a:t>
            </a:r>
            <a:endParaRPr lang="lt-LT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lt-L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lt-LT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lt-LT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lt-LT" dirty="0" smtClean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lt-LT" dirty="0">
              <a:sym typeface="Symbol" panose="05050102010706020507" pitchFamily="18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028" y="2692426"/>
            <a:ext cx="7547176" cy="366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31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veikslėlis 6">
            <a:extLst>
              <a:ext uri="{FF2B5EF4-FFF2-40B4-BE49-F238E27FC236}">
                <a16:creationId xmlns:a16="http://schemas.microsoft.com/office/drawing/2014/main" xmlns="" id="{57E4DAC5-FC77-4A23-829F-CE144772A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12" t="58960" r="38142" b="28441"/>
          <a:stretch/>
        </p:blipFill>
        <p:spPr>
          <a:xfrm>
            <a:off x="3727462" y="2555988"/>
            <a:ext cx="3411828" cy="7186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79719E6-3619-414E-A6F5-5A740256874C}"/>
              </a:ext>
            </a:extLst>
          </p:cNvPr>
          <p:cNvSpPr txBox="1"/>
          <p:nvPr/>
        </p:nvSpPr>
        <p:spPr>
          <a:xfrm>
            <a:off x="820332" y="1655101"/>
            <a:ext cx="7243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Difrakcijos vaizdo k- tosios eilės  maksimumas susidarys, kai  bangos sklis kampu </a:t>
            </a:r>
            <a:r>
              <a:rPr lang="lt-LT" sz="2400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sym typeface="Symbol" panose="05050102010706020507" pitchFamily="18" charset="2"/>
              </a:rPr>
              <a:t>.</a:t>
            </a:r>
            <a:endParaRPr lang="lt-LT" sz="2400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D79719E6-3619-414E-A6F5-5A740256874C}"/>
                  </a:ext>
                </a:extLst>
              </p:cNvPr>
              <p:cNvSpPr txBox="1"/>
              <p:nvPr/>
            </p:nvSpPr>
            <p:spPr>
              <a:xfrm>
                <a:off x="681194" y="3192537"/>
                <a:ext cx="10071170" cy="2652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Jei reikia apskaičiuoti, kokios didžiausios eilės spektrą galima gauti gardele, laikykime, kad </a:t>
                </a:r>
                <a:r>
                  <a:rPr lang="lt-LT" sz="2400" dirty="0" err="1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sin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  1. Tada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 k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num>
                      <m:den>
                        <m:r>
                          <a:rPr lang="lt-LT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.</a:t>
                </a:r>
              </a:p>
              <a:p>
                <a:r>
                  <a:rPr lang="lt-LT" sz="2400" b="1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Pvz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. Kokios didžiausios eilės difrakcinį spektrą galima gauti gardele jei viename milimetre yra 200 rėžių. Difrakcinė gardelė apšviečiama 660 </a:t>
                </a:r>
                <a:r>
                  <a:rPr lang="lt-LT" sz="2400" dirty="0" err="1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nm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šviesa.</a:t>
                </a:r>
              </a:p>
              <a:p>
                <a:endParaRPr lang="lt-LT" sz="2400" dirty="0">
                  <a:solidFill>
                    <a:schemeClr val="accent1">
                      <a:lumMod val="50000"/>
                    </a:schemeClr>
                  </a:solidFill>
                  <a:ea typeface="Cambria" panose="02040503050406030204" pitchFamily="18" charset="0"/>
                </a:endParaRPr>
              </a:p>
              <a:p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Sprendimas: d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0,001</m:t>
                        </m:r>
                      </m:num>
                      <m:den>
                        <m:r>
                          <a:rPr lang="lt-LT" sz="24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200</m:t>
                        </m:r>
                      </m:den>
                    </m:f>
                  </m:oMath>
                </a14:m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5  10</a:t>
                </a:r>
                <a:r>
                  <a:rPr lang="lt-LT" sz="2400" baseline="300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-6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 m; </a:t>
                </a:r>
                <a:r>
                  <a:rPr lang="lt-LT" sz="2400" dirty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k </a:t>
                </a:r>
                <a:r>
                  <a:rPr lang="lt-LT" sz="2400" dirty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𝑑</m:t>
                        </m:r>
                      </m:num>
                      <m:den>
                        <m:r>
                          <a:rPr lang="lt-LT" sz="24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</m:t>
                        </m:r>
                      </m:den>
                    </m:f>
                  </m:oMath>
                </a14:m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</a:t>
                </a:r>
                <a:r>
                  <a:rPr lang="lt-LT" sz="24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0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lt-L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5  10</m:t>
                        </m:r>
                        <m:r>
                          <m:rPr>
                            <m:nor/>
                          </m:rPr>
                          <a:rPr lang="lt-LT" sz="2000" baseline="30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−6</m:t>
                        </m:r>
                      </m:num>
                      <m:den>
                        <m:r>
                          <a:rPr lang="lt-LT" sz="2000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6,6</m:t>
                        </m:r>
                        <m:r>
                          <m:rPr>
                            <m:nor/>
                          </m:rPr>
                          <a:rPr lang="lt-LT" sz="2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 10</m:t>
                        </m:r>
                        <m:r>
                          <m:rPr>
                            <m:nor/>
                          </m:rPr>
                          <a:rPr lang="lt-LT" sz="2000" baseline="3000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−</m:t>
                        </m:r>
                        <m:r>
                          <a:rPr lang="lt-LT" sz="2000" b="0" i="1" baseline="30000" dirty="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a typeface="Cambria" panose="02040503050406030204" pitchFamily="18" charset="0"/>
                            <a:sym typeface="Symbol" panose="05050102010706020507" pitchFamily="18" charset="2"/>
                          </a:rPr>
                          <m:t>7</m:t>
                        </m:r>
                      </m:den>
                    </m:f>
                  </m:oMath>
                </a14:m>
                <a:r>
                  <a:rPr lang="lt-LT" sz="20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</a:rPr>
                  <a:t> </a:t>
                </a:r>
                <a:r>
                  <a:rPr lang="lt-LT" sz="20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7,58   k </a:t>
                </a:r>
                <a:r>
                  <a:rPr lang="lt-LT" sz="2000" baseline="-25000" dirty="0" err="1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max</a:t>
                </a:r>
                <a:r>
                  <a:rPr lang="lt-LT" sz="2000" baseline="-250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 </a:t>
                </a:r>
                <a:r>
                  <a:rPr lang="lt-LT" sz="2000" dirty="0" smtClean="0">
                    <a:solidFill>
                      <a:schemeClr val="accent1">
                        <a:lumMod val="50000"/>
                      </a:schemeClr>
                    </a:solidFill>
                    <a:ea typeface="Cambria" panose="02040503050406030204" pitchFamily="18" charset="0"/>
                    <a:sym typeface="Symbol" panose="05050102010706020507" pitchFamily="18" charset="2"/>
                  </a:rPr>
                  <a:t> 7</a:t>
                </a:r>
                <a:endParaRPr lang="lt-LT" sz="2000" dirty="0">
                  <a:solidFill>
                    <a:schemeClr val="accent1">
                      <a:lumMod val="50000"/>
                    </a:schemeClr>
                  </a:solidFill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79719E6-3619-414E-A6F5-5A7402568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194" y="3192537"/>
                <a:ext cx="10071170" cy="2652008"/>
              </a:xfrm>
              <a:prstGeom prst="rect">
                <a:avLst/>
              </a:prstGeom>
              <a:blipFill rotWithShape="1">
                <a:blip r:embed="rId3"/>
                <a:stretch>
                  <a:fillRect l="-969" t="-1839" b="-1379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Pavadinimas 2"/>
          <p:cNvSpPr>
            <a:spLocks noGrp="1"/>
          </p:cNvSpPr>
          <p:nvPr>
            <p:ph type="title"/>
          </p:nvPr>
        </p:nvSpPr>
        <p:spPr>
          <a:xfrm>
            <a:off x="803477" y="666067"/>
            <a:ext cx="7504814" cy="971751"/>
          </a:xfrm>
        </p:spPr>
        <p:txBody>
          <a:bodyPr>
            <a:normAutofit/>
          </a:bodyPr>
          <a:lstStyle/>
          <a:p>
            <a:r>
              <a:rPr lang="lt-LT" dirty="0" smtClean="0"/>
              <a:t>Difrakcijos gardelės lygtis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5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Mokomės iš pavyzdžio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urinio vietos rezervavimo ženklas 2"/>
              <p:cNvSpPr>
                <a:spLocks noGrp="1"/>
              </p:cNvSpPr>
              <p:nvPr>
                <p:ph idx="1"/>
              </p:nvPr>
            </p:nvSpPr>
            <p:spPr>
              <a:xfrm>
                <a:off x="462023" y="1507321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lt-LT" sz="2400" dirty="0" smtClean="0"/>
                  <a:t>Norint nustatyti šviesos bangos ilgį, buvo atliktas bandymas su difrakcijos gardele, kurios periodas 3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1</a:t>
                </a:r>
                <a:r>
                  <a:rPr lang="lt-LT" sz="2400" dirty="0" smtClean="0"/>
                  <a:t>0</a:t>
                </a:r>
                <a:r>
                  <a:rPr lang="lt-LT" sz="2400" baseline="30000" dirty="0" smtClean="0"/>
                  <a:t>-4</a:t>
                </a:r>
                <a:r>
                  <a:rPr lang="lt-LT" sz="2400" dirty="0" smtClean="0"/>
                  <a:t>cm</a:t>
                </a:r>
                <a:r>
                  <a:rPr lang="lt-LT" sz="2400" dirty="0"/>
                  <a:t>. </a:t>
                </a:r>
                <a:r>
                  <a:rPr lang="lt-LT" sz="2400" dirty="0" smtClean="0"/>
                  <a:t>Monochromatinė  </a:t>
                </a:r>
                <a:r>
                  <a:rPr lang="lt-LT" sz="2400" dirty="0"/>
                  <a:t>šviesa krito į gardelę statmenai, atstumas nuo centrinio iki pirmosios eilės maksimumo buvo </a:t>
                </a:r>
                <a:r>
                  <a:rPr lang="lt-LT" sz="2400" dirty="0" smtClean="0"/>
                  <a:t>20 cm</a:t>
                </a:r>
                <a:r>
                  <a:rPr lang="lt-LT" sz="2400" dirty="0"/>
                  <a:t>, o nuo gardelės iki ekrano - 1m. Koks tiriamos </a:t>
                </a:r>
                <a:r>
                  <a:rPr lang="lt-LT" sz="2400" dirty="0" smtClean="0"/>
                  <a:t>šviesos bangos </a:t>
                </a:r>
                <a:r>
                  <a:rPr lang="lt-LT" sz="2400" dirty="0"/>
                  <a:t>ilgis</a:t>
                </a:r>
                <a:r>
                  <a:rPr lang="lt-LT" sz="2400" dirty="0" smtClean="0"/>
                  <a:t>? (</a:t>
                </a:r>
                <a:r>
                  <a:rPr lang="lt-LT" sz="2400" dirty="0" err="1" smtClean="0"/>
                  <a:t>sin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  </a:t>
                </a:r>
                <a:r>
                  <a:rPr lang="lt-LT" sz="2400" dirty="0" err="1" smtClean="0">
                    <a:sym typeface="Symbol" panose="05050102010706020507" pitchFamily="18" charset="2"/>
                  </a:rPr>
                  <a:t>tg</a:t>
                </a:r>
                <a:r>
                  <a:rPr lang="lt-LT" sz="2400" dirty="0"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)</a:t>
                </a:r>
                <a:endParaRPr lang="lt-LT" sz="2400" dirty="0" smtClean="0"/>
              </a:p>
              <a:p>
                <a:r>
                  <a:rPr lang="lt-LT" sz="2400" dirty="0" smtClean="0"/>
                  <a:t>Duota</a:t>
                </a:r>
                <a:r>
                  <a:rPr lang="lt-LT" dirty="0" smtClean="0"/>
                  <a:t>:</a:t>
                </a:r>
              </a:p>
              <a:p>
                <a:pPr marL="0" indent="0">
                  <a:buNone/>
                </a:pPr>
                <a:r>
                  <a:rPr lang="lt-LT" dirty="0" smtClean="0"/>
                  <a:t> </a:t>
                </a:r>
                <a:r>
                  <a:rPr lang="lt-LT" sz="2400" dirty="0" smtClean="0"/>
                  <a:t>k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 1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l </a:t>
                </a:r>
                <a:r>
                  <a:rPr lang="lt-LT" sz="2400" dirty="0">
                    <a:sym typeface="Symbol" panose="05050102010706020507" pitchFamily="18" charset="2"/>
                  </a:rPr>
                  <a:t>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0,2 m                            </a:t>
                </a:r>
                <a:r>
                  <a:rPr lang="lt-LT" sz="2400" i="1" dirty="0" smtClean="0">
                    <a:sym typeface="Symbol" panose="05050102010706020507" pitchFamily="18" charset="2"/>
                  </a:rPr>
                  <a:t>dsin  k               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h </a:t>
                </a:r>
                <a:r>
                  <a:rPr lang="lt-LT" sz="2400" dirty="0">
                    <a:sym typeface="Symbol" panose="05050102010706020507" pitchFamily="18" charset="2"/>
                  </a:rPr>
                  <a:t>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1 m                                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𝑑𝑠𝑖𝑛</m:t>
                        </m:r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</m:t>
                        </m:r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lt-LT" sz="2400" dirty="0" smtClean="0">
                    <a:sym typeface="Symbol" panose="05050102010706020507" pitchFamily="18" charset="2"/>
                  </a:rPr>
                  <a:t> 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lt-LT" sz="2400" i="1" smtClean="0">
                            <a:latin typeface="Cambria Math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𝑑𝑙</m:t>
                        </m:r>
                      </m:num>
                      <m:den>
                        <m:r>
                          <a:rPr lang="lt-LT" sz="24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𝑘h</m:t>
                        </m:r>
                      </m:den>
                    </m:f>
                  </m:oMath>
                </a14:m>
                <a:r>
                  <a:rPr lang="lt-LT" sz="2400" dirty="0" smtClean="0">
                    <a:sym typeface="Symbol" panose="05050102010706020507" pitchFamily="18" charset="2"/>
                  </a:rPr>
                  <a:t>  6 </a:t>
                </a:r>
                <a:r>
                  <a:rPr lang="lt-LT" sz="2400" dirty="0">
                    <a:sym typeface="Symbol" panose="05050102010706020507" pitchFamily="18" charset="2"/>
                  </a:rPr>
                  <a:t>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1</a:t>
                </a:r>
                <a:r>
                  <a:rPr lang="lt-LT" sz="2400" dirty="0" smtClean="0"/>
                  <a:t>0</a:t>
                </a:r>
                <a:r>
                  <a:rPr lang="lt-LT" sz="2400" baseline="30000" dirty="0" smtClean="0"/>
                  <a:t>-7</a:t>
                </a:r>
                <a:r>
                  <a:rPr lang="lt-LT" sz="2400" dirty="0" smtClean="0"/>
                  <a:t>m</a:t>
                </a:r>
                <a:endParaRPr lang="lt-LT" sz="2400" dirty="0" smtClean="0">
                  <a:sym typeface="Symbol" panose="05050102010706020507" pitchFamily="18" charset="2"/>
                </a:endParaRPr>
              </a:p>
              <a:p>
                <a:pPr marL="0" indent="0">
                  <a:buNone/>
                </a:pPr>
                <a:r>
                  <a:rPr lang="lt-LT" sz="2400" dirty="0">
                    <a:sym typeface="Symbol" panose="05050102010706020507" pitchFamily="18" charset="2"/>
                  </a:rPr>
                  <a:t> 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d </a:t>
                </a:r>
                <a:r>
                  <a:rPr lang="lt-LT" sz="2400" dirty="0">
                    <a:sym typeface="Symbol" panose="05050102010706020507" pitchFamily="18" charset="2"/>
                  </a:rPr>
                  <a:t> </a:t>
                </a:r>
                <a:r>
                  <a:rPr lang="lt-LT" sz="2400" dirty="0"/>
                  <a:t>3</a:t>
                </a:r>
                <a:r>
                  <a:rPr lang="lt-LT" sz="2400" dirty="0">
                    <a:sym typeface="Symbol" panose="05050102010706020507" pitchFamily="18" charset="2"/>
                  </a:rPr>
                  <a:t></a:t>
                </a:r>
                <a:r>
                  <a:rPr lang="lt-LT" sz="2400" dirty="0" smtClean="0">
                    <a:sym typeface="Symbol" panose="05050102010706020507" pitchFamily="18" charset="2"/>
                  </a:rPr>
                  <a:t>1</a:t>
                </a:r>
                <a:r>
                  <a:rPr lang="lt-LT" sz="2400" dirty="0" smtClean="0"/>
                  <a:t>0</a:t>
                </a:r>
                <a:r>
                  <a:rPr lang="lt-LT" sz="2400" baseline="30000" dirty="0" smtClean="0"/>
                  <a:t>-6</a:t>
                </a:r>
                <a:r>
                  <a:rPr lang="lt-LT" sz="2400" dirty="0"/>
                  <a:t> </a:t>
                </a:r>
                <a:r>
                  <a:rPr lang="lt-LT" sz="2400" dirty="0" smtClean="0"/>
                  <a:t>m</a:t>
                </a:r>
              </a:p>
              <a:p>
                <a:pPr marL="0" indent="0">
                  <a:buNone/>
                </a:pPr>
                <a:r>
                  <a:rPr lang="lt-LT" sz="2400" dirty="0" smtClean="0">
                    <a:sym typeface="Symbol" panose="05050102010706020507" pitchFamily="18" charset="2"/>
                  </a:rPr>
                  <a:t>Rasti:  -?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Turinio vietos rezervavimo ženklas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023" y="1507321"/>
                <a:ext cx="10515600" cy="4351338"/>
              </a:xfrm>
              <a:blipFill rotWithShape="1">
                <a:blip r:embed="rId2"/>
                <a:stretch>
                  <a:fillRect l="-928" t="-2661" r="-1101"/>
                </a:stretch>
              </a:blipFill>
            </p:spPr>
            <p:txBody>
              <a:bodyPr/>
              <a:lstStyle/>
              <a:p>
                <a:r>
                  <a:rPr lang="lt-L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887" y="3102015"/>
            <a:ext cx="2921188" cy="33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4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Difrakcijos gardelės panaudojimas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lt-LT" dirty="0"/>
              <a:t>Difrakcijos gardelės </a:t>
            </a:r>
            <a:r>
              <a:rPr lang="lt-LT" dirty="0" smtClean="0"/>
              <a:t>plačiai naudojamos </a:t>
            </a:r>
          </a:p>
          <a:p>
            <a:pPr marL="0" indent="0" algn="just">
              <a:buNone/>
            </a:pPr>
            <a:r>
              <a:rPr lang="lt-LT" dirty="0" smtClean="0"/>
              <a:t>    spektriniuose prietaisuose </a:t>
            </a:r>
            <a:r>
              <a:rPr lang="lt-LT" dirty="0" smtClean="0"/>
              <a:t>– monochromometruose</a:t>
            </a:r>
            <a:r>
              <a:rPr lang="lt-LT" dirty="0" smtClean="0"/>
              <a:t>,  </a:t>
            </a:r>
          </a:p>
          <a:p>
            <a:pPr marL="0" indent="0" algn="just">
              <a:buNone/>
            </a:pPr>
            <a:r>
              <a:rPr lang="lt-LT" dirty="0"/>
              <a:t> </a:t>
            </a:r>
            <a:r>
              <a:rPr lang="lt-LT" dirty="0" smtClean="0"/>
              <a:t>   </a:t>
            </a:r>
            <a:r>
              <a:rPr lang="lt-LT" dirty="0" err="1" smtClean="0"/>
              <a:t>spektrofotometruose</a:t>
            </a:r>
            <a:r>
              <a:rPr lang="lt-LT" dirty="0"/>
              <a:t>;</a:t>
            </a:r>
            <a:r>
              <a:rPr lang="lt-LT" dirty="0" smtClean="0"/>
              <a:t> </a:t>
            </a:r>
          </a:p>
          <a:p>
            <a:pPr algn="just"/>
            <a:r>
              <a:rPr lang="lt-LT" dirty="0"/>
              <a:t> </a:t>
            </a:r>
            <a:r>
              <a:rPr lang="lt-LT" dirty="0" smtClean="0"/>
              <a:t>kaip </a:t>
            </a:r>
            <a:r>
              <a:rPr lang="lt-LT" dirty="0"/>
              <a:t>optiniai linijinio ir kampinio poslinkio </a:t>
            </a:r>
            <a:r>
              <a:rPr lang="lt-LT" dirty="0" smtClean="0"/>
              <a:t>jutikliai;</a:t>
            </a:r>
          </a:p>
          <a:p>
            <a:pPr algn="just"/>
            <a:r>
              <a:rPr lang="lt-LT" dirty="0" smtClean="0"/>
              <a:t> chromatinės </a:t>
            </a:r>
            <a:r>
              <a:rPr lang="lt-LT" dirty="0" err="1" smtClean="0"/>
              <a:t>oberacijos</a:t>
            </a:r>
            <a:r>
              <a:rPr lang="lt-LT" dirty="0" smtClean="0"/>
              <a:t> optinėse sistemose korekcijai (fotoaparatai)  </a:t>
            </a:r>
          </a:p>
          <a:p>
            <a:pPr algn="just"/>
            <a:r>
              <a:rPr lang="lt-LT" dirty="0" smtClean="0"/>
              <a:t>Difrakcijos gardelė efektyviai atskiria </a:t>
            </a:r>
            <a:r>
              <a:rPr lang="lt-LT" dirty="0"/>
              <a:t>(</a:t>
            </a:r>
            <a:r>
              <a:rPr lang="lt-LT" dirty="0" smtClean="0"/>
              <a:t>išsklaido) </a:t>
            </a:r>
            <a:r>
              <a:rPr lang="lt-LT" dirty="0"/>
              <a:t>skirtingo bangos ilgio </a:t>
            </a:r>
            <a:r>
              <a:rPr lang="lt-LT" dirty="0" smtClean="0"/>
              <a:t>spinduliuotę, todėl galima išmatuoti </a:t>
            </a:r>
            <a:r>
              <a:rPr lang="lt-LT" dirty="0"/>
              <a:t>santykinį šviesos, išsklaidytos į </a:t>
            </a:r>
            <a:r>
              <a:rPr lang="lt-LT" dirty="0" smtClean="0"/>
              <a:t>difrakcijos spektrą, intensyvumą</a:t>
            </a:r>
            <a:r>
              <a:rPr lang="lt-LT" dirty="0"/>
              <a:t>.</a:t>
            </a:r>
            <a:endParaRPr lang="lt-LT" dirty="0" smtClean="0"/>
          </a:p>
          <a:p>
            <a:pPr marL="0" indent="0" algn="just">
              <a:buNone/>
            </a:pPr>
            <a:endParaRPr lang="lt-LT" dirty="0" smtClean="0"/>
          </a:p>
          <a:p>
            <a:pPr marL="0" indent="0" algn="just">
              <a:buNone/>
            </a:pPr>
            <a:endParaRPr lang="lt-LT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388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Atlikite difrakcinės gardelės tyrimą virtualioje aplinkoje </a:t>
            </a:r>
            <a:endParaRPr lang="en-US" sz="3600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t-LT" u="sng" dirty="0" smtClean="0">
                <a:hlinkClick r:id="rId2"/>
              </a:rPr>
              <a:t>https</a:t>
            </a:r>
            <a:r>
              <a:rPr lang="lt-LT" u="sng" dirty="0">
                <a:hlinkClick r:id="rId2"/>
              </a:rPr>
              <a:t>://www.laboratoriovirtual.fisica.ufc.br/redes-de-difracao?lang=en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37" y="2566988"/>
            <a:ext cx="6648450" cy="3609975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7608115" y="2829902"/>
            <a:ext cx="407125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Virtualus 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tyrimas leidžia ištirti šviesos difrakciją difrakcijos gardelėse. Galima rinktis iš trijų bangos ilgių (spalvų), 80 linijų/mm difrakcinė gardelė leidžia nustatyti bangos ilgius. Yra dvi difrakcijos gardelės, kurių linijų skaičius/mm nežinomas. Galima keisti atstumą tarp difrakcijos gardelės ir ekrano, ekrane matome sukurtą difrakcijos modelį. Liniuotė leidžia išmatuoti reikiamus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</a:rPr>
              <a:t>atstumus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31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Difrakcijos apibūdinimas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b="1" dirty="0" smtClean="0"/>
              <a:t>Šviesõs </a:t>
            </a:r>
            <a:r>
              <a:rPr lang="lt-LT" b="1" dirty="0"/>
              <a:t>difrãkcija</a:t>
            </a:r>
            <a:r>
              <a:rPr lang="lt-LT" dirty="0"/>
              <a:t>, neskaidrių kūnų (ekranų) apgaubtis šviesos spinduliais; šviesos bangų prasiskverbimas į geometrinio šešėlio </a:t>
            </a:r>
            <a:r>
              <a:rPr lang="lt-LT" dirty="0" smtClean="0"/>
              <a:t>sritį.</a:t>
            </a:r>
          </a:p>
          <a:p>
            <a:r>
              <a:rPr lang="lt-LT" b="1" dirty="0" smtClean="0"/>
              <a:t>Difrakcija</a:t>
            </a:r>
            <a:r>
              <a:rPr lang="lt-LT" dirty="0"/>
              <a:t> yra bet koks šviesos nuokrypis nuo tiesaus sklidimo, vykstantis ne dėl jos atspindžio ir </a:t>
            </a:r>
            <a:r>
              <a:rPr lang="lt-LT" dirty="0" smtClean="0"/>
              <a:t>lūžio.</a:t>
            </a:r>
          </a:p>
          <a:p>
            <a:r>
              <a:rPr lang="lt-LT" b="1" dirty="0"/>
              <a:t>D</a:t>
            </a:r>
            <a:r>
              <a:rPr lang="lt-LT" b="1" dirty="0" smtClean="0"/>
              <a:t>ifrakcija</a:t>
            </a:r>
            <a:r>
              <a:rPr lang="lt-LT" b="1" i="1" dirty="0"/>
              <a:t> </a:t>
            </a:r>
            <a:r>
              <a:rPr lang="lt-LT" dirty="0"/>
              <a:t>— šviesos bangų, einančių pro kliūčių kraštą, </a:t>
            </a:r>
            <a:r>
              <a:rPr lang="lt-LT" dirty="0" smtClean="0"/>
              <a:t>užlinkimas </a:t>
            </a:r>
            <a:r>
              <a:rPr lang="lt-LT" dirty="0"/>
              <a:t>(nukrypimu nuo tiesaus kelio). </a:t>
            </a:r>
            <a:endParaRPr lang="lt-LT" dirty="0" smtClean="0"/>
          </a:p>
          <a:p>
            <a:r>
              <a:rPr lang="lt-LT" b="1" dirty="0" smtClean="0"/>
              <a:t>Šviesos </a:t>
            </a:r>
            <a:r>
              <a:rPr lang="lt-LT" b="1" dirty="0"/>
              <a:t>difrakcija yra tuo ryškesnė, kuo mažesni kliūties matmenys</a:t>
            </a:r>
            <a:r>
              <a:rPr lang="lt-LT" dirty="0"/>
              <a:t>. Ji ypač akivaizdi, kai tie matmenys artimi šviesos bangos ilgiui.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477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190053" cy="1325563"/>
          </a:xfrm>
        </p:spPr>
        <p:txBody>
          <a:bodyPr>
            <a:normAutofit/>
          </a:bodyPr>
          <a:lstStyle/>
          <a:p>
            <a:r>
              <a:rPr lang="lt-LT" dirty="0" smtClean="0"/>
              <a:t>Gamtos reiškiniai </a:t>
            </a:r>
            <a:r>
              <a:rPr lang="lt-LT" dirty="0" smtClean="0"/>
              <a:t>Lietuvos </a:t>
            </a:r>
            <a:r>
              <a:rPr lang="lt-LT" dirty="0" smtClean="0"/>
              <a:t>danguje</a:t>
            </a:r>
            <a:endParaRPr lang="en-US" dirty="0"/>
          </a:p>
        </p:txBody>
      </p:sp>
      <p:pic>
        <p:nvPicPr>
          <p:cNvPr id="1026" name="Picture 2" descr="Halo žiedas aplink saulę Vilniuj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7381" y="1825625"/>
            <a:ext cx="727723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7863" y="6186153"/>
            <a:ext cx="1468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Halo reiškinys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904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16702" cy="1325563"/>
          </a:xfrm>
        </p:spPr>
        <p:txBody>
          <a:bodyPr/>
          <a:lstStyle/>
          <a:p>
            <a:r>
              <a:rPr lang="lt-LT" dirty="0"/>
              <a:t>Gamtos reiškiniai </a:t>
            </a:r>
            <a:r>
              <a:rPr lang="lt-LT" dirty="0" smtClean="0"/>
              <a:t>Lietuvos </a:t>
            </a:r>
            <a:r>
              <a:rPr lang="lt-LT" dirty="0"/>
              <a:t>danguje</a:t>
            </a:r>
            <a:endParaRPr lang="en-US" dirty="0"/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8508" y="1825625"/>
            <a:ext cx="8414984" cy="4351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68378" y="6235138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Saulės stulpai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913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109030" cy="1325563"/>
          </a:xfrm>
        </p:spPr>
        <p:txBody>
          <a:bodyPr>
            <a:normAutofit/>
          </a:bodyPr>
          <a:lstStyle/>
          <a:p>
            <a:r>
              <a:rPr lang="lt-LT" dirty="0"/>
              <a:t>Gamtos reiškiniai </a:t>
            </a:r>
            <a:r>
              <a:rPr lang="lt-LT" dirty="0" smtClean="0"/>
              <a:t>Lietuvos </a:t>
            </a:r>
            <a:r>
              <a:rPr lang="lt-LT" dirty="0"/>
              <a:t>danguje</a:t>
            </a:r>
            <a:endParaRPr lang="en-US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33" y="1405215"/>
            <a:ext cx="8003293" cy="49029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405330" y="6357924"/>
            <a:ext cx="1779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>
                <a:solidFill>
                  <a:schemeClr val="accent1">
                    <a:lumMod val="50000"/>
                  </a:schemeClr>
                </a:solidFill>
              </a:rPr>
              <a:t>Debesies iziracija</a:t>
            </a:r>
          </a:p>
        </p:txBody>
      </p:sp>
    </p:spTree>
    <p:extLst>
      <p:ext uri="{BB962C8B-B14F-4D97-AF65-F5344CB8AC3E}">
        <p14:creationId xmlns:p14="http://schemas.microsoft.com/office/powerpoint/2010/main" val="357942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199" y="365125"/>
            <a:ext cx="8751425" cy="1325563"/>
          </a:xfrm>
        </p:spPr>
        <p:txBody>
          <a:bodyPr/>
          <a:lstStyle/>
          <a:p>
            <a:r>
              <a:rPr lang="lt-LT" dirty="0">
                <a:solidFill>
                  <a:srgbClr val="5B9BD5">
                    <a:lumMod val="50000"/>
                  </a:srgbClr>
                </a:solidFill>
              </a:rPr>
              <a:t>Gamtos reiškiniai Lietuvos danguje</a:t>
            </a:r>
            <a:endParaRPr lang="lt-LT" dirty="0"/>
          </a:p>
        </p:txBody>
      </p:sp>
      <p:pic>
        <p:nvPicPr>
          <p:cNvPr id="4" name="Paveikslėlis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6518" y="1916290"/>
            <a:ext cx="5438546" cy="3286530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71" y="1928094"/>
            <a:ext cx="5294539" cy="32968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5157" y="5257628"/>
            <a:ext cx="1882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Baltoji vaivorykštė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60980" y="5274543"/>
            <a:ext cx="345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Glorija (vainikas) arba Budos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šviesa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2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Kas </a:t>
            </a:r>
            <a:r>
              <a:rPr lang="lt-LT" sz="3600" dirty="0">
                <a:latin typeface="Cambria" panose="02040503050406030204" pitchFamily="18" charset="0"/>
                <a:ea typeface="Cambria" panose="02040503050406030204" pitchFamily="18" charset="0"/>
              </a:rPr>
              <a:t>šiuos reiškinius apjungia</a:t>
            </a:r>
            <a: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b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lt-LT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Ką </a:t>
            </a:r>
            <a:r>
              <a:rPr lang="lt-LT" sz="3600" dirty="0">
                <a:latin typeface="Cambria" panose="02040503050406030204" pitchFamily="18" charset="0"/>
                <a:ea typeface="Cambria" panose="02040503050406030204" pitchFamily="18" charset="0"/>
              </a:rPr>
              <a:t>jie turi bendro? 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t-LT" dirty="0" smtClean="0"/>
              <a:t>Maži vandens lašeliai, įvairaus dydžio ledo kristalėliai atmosferoje, sudaro savotišką difrakcijos gardelę.</a:t>
            </a:r>
          </a:p>
          <a:p>
            <a:r>
              <a:rPr lang="lt-LT" dirty="0" smtClean="0"/>
              <a:t>Dažnai šie optiniai reiškiniai paaiškinami ne tik difrakcija, bet ir atspindžiu ir lūžiu.</a:t>
            </a:r>
          </a:p>
          <a:p>
            <a:r>
              <a:rPr lang="lt-LT" b="1" dirty="0" err="1" smtClean="0"/>
              <a:t>Difrãkcijos</a:t>
            </a:r>
            <a:r>
              <a:rPr lang="lt-LT" b="1" dirty="0" smtClean="0"/>
              <a:t> </a:t>
            </a:r>
            <a:r>
              <a:rPr lang="lt-LT" b="1" dirty="0" err="1"/>
              <a:t>gardẽlė</a:t>
            </a:r>
            <a:r>
              <a:rPr lang="lt-LT" dirty="0"/>
              <a:t>, įtaisas optinio diapazono elektromagnetinės spinduliuotės spektrui sudaryti difrakcijos ir </a:t>
            </a:r>
            <a:r>
              <a:rPr lang="lt-LT" dirty="0" err="1"/>
              <a:t>interferencijos</a:t>
            </a:r>
            <a:r>
              <a:rPr lang="lt-LT" dirty="0"/>
              <a:t> būdu.</a:t>
            </a:r>
            <a:endParaRPr lang="lt-LT" dirty="0" smtClean="0"/>
          </a:p>
          <a:p>
            <a:endParaRPr lang="lt-LT" dirty="0" smtClean="0"/>
          </a:p>
          <a:p>
            <a:endParaRPr lang="lt-LT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03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/>
              <a:t>Difrakcijos gardelės rūšys </a:t>
            </a:r>
            <a:endParaRPr lang="en-US" dirty="0"/>
          </a:p>
        </p:txBody>
      </p:sp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6487886" y="1508605"/>
            <a:ext cx="3316742" cy="52835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rtlCol="0" anchor="ctr" anchorCtr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en-US" sz="1800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Difrakcijos gardelės yra dviejų tipų: 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lt-LT" altLang="en-US" sz="1800" b="1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skaidriosios ir atspindžio</a:t>
            </a:r>
            <a:r>
              <a:rPr lang="lt-LT" altLang="en-US" sz="1800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. </a:t>
            </a:r>
            <a:endParaRPr lang="lt-LT" altLang="en-US" sz="1800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8831303" y="2581568"/>
            <a:ext cx="3303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 smtClean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Linijos įbrėžiamos metalinio veidrodžio paviršiuje, stebėjimas atliekamas atspindintoje šviesoj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e.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5398502" y="3696320"/>
            <a:ext cx="3336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Skaidriosiose difrakcijos gardelėse rėžiai padaryti skaidrioje stiklo plokštelėje ir </a:t>
            </a:r>
            <a:r>
              <a:rPr lang="lt-LT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interferencinis</a:t>
            </a:r>
            <a:r>
              <a:rPr lang="lt-LT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 vaizdas susidaro pereinančioje šviesoje</a:t>
            </a:r>
            <a:endParaRPr lang="en-US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</a:endParaRPr>
          </a:p>
        </p:txBody>
      </p:sp>
      <p:cxnSp>
        <p:nvCxnSpPr>
          <p:cNvPr id="14" name="Tiesioji rodyklės jungtis 13"/>
          <p:cNvCxnSpPr/>
          <p:nvPr/>
        </p:nvCxnSpPr>
        <p:spPr>
          <a:xfrm flipH="1">
            <a:off x="6931479" y="2083609"/>
            <a:ext cx="16329" cy="1495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Tiesioji rodyklės jungtis 16"/>
          <p:cNvCxnSpPr/>
          <p:nvPr/>
        </p:nvCxnSpPr>
        <p:spPr>
          <a:xfrm>
            <a:off x="8831303" y="2078629"/>
            <a:ext cx="843375" cy="3445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aveikslėlis 18"/>
          <p:cNvPicPr>
            <a:picLocks noChangeAspect="1"/>
          </p:cNvPicPr>
          <p:nvPr/>
        </p:nvPicPr>
        <p:blipFill rotWithShape="1">
          <a:blip r:embed="rId3"/>
          <a:srcRect t="21091" r="56744"/>
          <a:stretch/>
        </p:blipFill>
        <p:spPr>
          <a:xfrm>
            <a:off x="10157278" y="3522652"/>
            <a:ext cx="1000718" cy="1214642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 rotWithShape="1">
          <a:blip r:embed="rId4"/>
          <a:srcRect l="14663" r="8504"/>
          <a:stretch/>
        </p:blipFill>
        <p:spPr>
          <a:xfrm>
            <a:off x="2942244" y="4820176"/>
            <a:ext cx="2139044" cy="185779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166" y="2508025"/>
            <a:ext cx="3333750" cy="2381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36"/>
          <a:stretch/>
        </p:blipFill>
        <p:spPr bwMode="auto">
          <a:xfrm>
            <a:off x="6452886" y="5094328"/>
            <a:ext cx="1305488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375460" y="1624671"/>
            <a:ext cx="3960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en-US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Difrakcijos gardelė </a:t>
            </a:r>
            <a:r>
              <a:rPr lang="lt-LT" altLang="en-US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yra optinis įtaisas,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en-US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kurio paviršiuje įbrėžta daug lygiagrečių,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en-US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</a:rPr>
              <a:t>vienodai išdėstytų mikroskopinių linijų. </a:t>
            </a:r>
          </a:p>
        </p:txBody>
      </p:sp>
    </p:spTree>
    <p:extLst>
      <p:ext uri="{BB962C8B-B14F-4D97-AF65-F5344CB8AC3E}">
        <p14:creationId xmlns:p14="http://schemas.microsoft.com/office/powerpoint/2010/main" val="2695101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Difrakcijos gardelės periodas</a:t>
            </a:r>
            <a:endParaRPr lang="en-US" dirty="0"/>
          </a:p>
        </p:txBody>
      </p:sp>
      <p:pic>
        <p:nvPicPr>
          <p:cNvPr id="3074" name="Picture 2" descr="https://www.vle.lt/uploads/_CGSmartImage/65085_1-e9a6094d11a1914db411de3cc8b348c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24" y="2141523"/>
            <a:ext cx="1990779" cy="1925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080" y="5233749"/>
            <a:ext cx="4467225" cy="134302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1576" y="1759891"/>
            <a:ext cx="5340559" cy="2554445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4443" y="4523190"/>
            <a:ext cx="5316173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86108"/>
      </p:ext>
    </p:extLst>
  </p:cSld>
  <p:clrMapOvr>
    <a:masterClrMapping/>
  </p:clrMapOvr>
</p:sld>
</file>

<file path=ppt/theme/theme1.xml><?xml version="1.0" encoding="utf-8"?>
<a:theme xmlns:a="http://schemas.openxmlformats.org/drawingml/2006/main" name="1_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as" ma:contentTypeID="0x0101007DD360A5AE058E48B608F8E82876A3B4" ma:contentTypeVersion="18" ma:contentTypeDescription="Kurkite naują dokumentą." ma:contentTypeScope="" ma:versionID="26fc5c602d4d596b3cb2a94064e94b74">
  <xsd:schema xmlns:xsd="http://www.w3.org/2001/XMLSchema" xmlns:xs="http://www.w3.org/2001/XMLSchema" xmlns:p="http://schemas.microsoft.com/office/2006/metadata/properties" xmlns:ns2="395fa40d-cb69-404e-8f04-41199545fccc" xmlns:ns3="13393c10-a869-462d-8718-85d3f21a3c08" targetNamespace="http://schemas.microsoft.com/office/2006/metadata/properties" ma:root="true" ma:fieldsID="6bda12bc8914fbe4382e198e6abd87f4" ns2:_="" ns3:_="">
    <xsd:import namespace="395fa40d-cb69-404e-8f04-41199545fccc"/>
    <xsd:import namespace="13393c10-a869-462d-8718-85d3f21a3c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5fa40d-cb69-404e-8f04-41199545f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Vaizdų žymės" ma:readOnly="false" ma:fieldId="{5cf76f15-5ced-4ddc-b409-7134ff3c332f}" ma:taxonomyMulti="true" ma:sspId="dee11391-bdff-4962-ac8c-5d8544a2ed3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93c10-a869-462d-8718-85d3f21a3c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Bendrinama s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Bendrinta su išsamia informacija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7809e08-a476-480e-839f-f8c568a8ccae}" ma:internalName="TaxCatchAll" ma:showField="CatchAllData" ma:web="13393c10-a869-462d-8718-85d3f21a3c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urinio tipas"/>
        <xsd:element ref="dc:title" minOccurs="0" maxOccurs="1" ma:index="4" ma:displayName="Antraštė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95fa40d-cb69-404e-8f04-41199545fccc">
      <Terms xmlns="http://schemas.microsoft.com/office/infopath/2007/PartnerControls"/>
    </lcf76f155ced4ddcb4097134ff3c332f>
    <TaxCatchAll xmlns="13393c10-a869-462d-8718-85d3f21a3c08" xsi:nil="true"/>
  </documentManagement>
</p:properties>
</file>

<file path=customXml/itemProps1.xml><?xml version="1.0" encoding="utf-8"?>
<ds:datastoreItem xmlns:ds="http://schemas.openxmlformats.org/officeDocument/2006/customXml" ds:itemID="{EB922E04-140D-4ED3-B7F2-152E6CA290C8}"/>
</file>

<file path=customXml/itemProps2.xml><?xml version="1.0" encoding="utf-8"?>
<ds:datastoreItem xmlns:ds="http://schemas.openxmlformats.org/officeDocument/2006/customXml" ds:itemID="{34E04B98-8805-448F-9CFF-1C9334C8E4B6}"/>
</file>

<file path=customXml/itemProps3.xml><?xml version="1.0" encoding="utf-8"?>
<ds:datastoreItem xmlns:ds="http://schemas.openxmlformats.org/officeDocument/2006/customXml" ds:itemID="{0B984A2B-6110-44B7-BB43-4377A517477D}"/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705</Words>
  <Application>Microsoft Office PowerPoint</Application>
  <PresentationFormat>Custom</PresentationFormat>
  <Paragraphs>94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1_„Office“ tema</vt:lpstr>
      <vt:lpstr>Office Theme</vt:lpstr>
      <vt:lpstr>Difrakcijos gardelė IV gimn. kl.</vt:lpstr>
      <vt:lpstr>Difrakcijos apibūdinimas</vt:lpstr>
      <vt:lpstr>Gamtos reiškiniai Lietuvos danguje</vt:lpstr>
      <vt:lpstr>Gamtos reiškiniai Lietuvos danguje</vt:lpstr>
      <vt:lpstr>Gamtos reiškiniai Lietuvos danguje</vt:lpstr>
      <vt:lpstr>Gamtos reiškiniai Lietuvos danguje</vt:lpstr>
      <vt:lpstr>Kas šiuos reiškinius apjungia? Ką jie turi bendro? </vt:lpstr>
      <vt:lpstr>Difrakcijos gardelės rūšys </vt:lpstr>
      <vt:lpstr>Difrakcijos gardelės periodas</vt:lpstr>
      <vt:lpstr>Kas atsitinka, kai difrakcijos gardelę apšviečiame šviesa?</vt:lpstr>
      <vt:lpstr>Difrakcijos gardelės periodas </vt:lpstr>
      <vt:lpstr>Pasitikrinkite</vt:lpstr>
      <vt:lpstr>Difrakcijos gardelės lygtis</vt:lpstr>
      <vt:lpstr>Mokomės iš pavyzdžio</vt:lpstr>
      <vt:lpstr>Difrakcijos gardelės panaudojimas</vt:lpstr>
      <vt:lpstr>Atlikite difrakcinės gardelės tyrimą virtualioje aplinkoje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Difrakcinė gardelė</dc:title>
  <dc:creator>Graziene</dc:creator>
  <cp:lastModifiedBy>Windows User</cp:lastModifiedBy>
  <cp:revision>38</cp:revision>
  <dcterms:created xsi:type="dcterms:W3CDTF">2024-09-02T12:19:01Z</dcterms:created>
  <dcterms:modified xsi:type="dcterms:W3CDTF">2024-09-09T15:47:26Z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0x0101007DD360A5AE058E48B608F8E82876A3B4</vt:lpwstr>
  </property>
</Properties>
</file>