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6" r:id="rId3"/>
    <p:sldId id="267" r:id="rId4"/>
    <p:sldId id="257" r:id="rId5"/>
    <p:sldId id="258" r:id="rId6"/>
    <p:sldId id="259" r:id="rId7"/>
    <p:sldId id="264" r:id="rId8"/>
    <p:sldId id="261" r:id="rId9"/>
    <p:sldId id="260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430" autoAdjust="0"/>
  </p:normalViewPr>
  <p:slideViewPr>
    <p:cSldViewPr snapToGrid="0">
      <p:cViewPr varScale="1">
        <p:scale>
          <a:sx n="92" d="100"/>
          <a:sy n="92" d="100"/>
        </p:scale>
        <p:origin x="-126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2D0E-8981-44CC-8432-B1D116AB449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227C-FC71-4112-B34C-4501E0FF2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https://www.vle.lt/straipsnis/sviesos-difrakcija/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B3835-78B3-4323-82A0-52399AD10A8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https://quantummechanics.ucsd.edu/ph130a/130_notes/node63.html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http://electron9.phys.utk.edu/optics421/modules/m1/diffraction_and_interference.htm</a:t>
            </a:r>
            <a:endParaRPr lang="lt-LT" dirty="0" smtClean="0"/>
          </a:p>
          <a:p>
            <a:r>
              <a:rPr lang="en-US" dirty="0" smtClean="0"/>
              <a:t>https://plus.maths.org/content/physics-minute-double-slit-experiment-0</a:t>
            </a:r>
            <a:endParaRPr lang="lt-LT" dirty="0" smtClean="0"/>
          </a:p>
          <a:p>
            <a:r>
              <a:rPr lang="en-US" dirty="0" smtClean="0"/>
              <a:t>https://physics.stackexchange.com/questions/531640/intensity-graph-for-laser-double-slit-experiment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https://javalab.org/en/double_slit_en/</a:t>
            </a:r>
            <a:endParaRPr lang="lt-LT" dirty="0" smtClean="0"/>
          </a:p>
          <a:p>
            <a:r>
              <a:rPr lang="en-US" dirty="0" smtClean="0"/>
              <a:t>https://www.geogebra.org/m/ZSbeWGbe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https://inspiritvr.com/double-slit-diffraction-study-guide/</a:t>
            </a:r>
            <a:endParaRPr lang="lt-LT" dirty="0" smtClean="0"/>
          </a:p>
          <a:p>
            <a:r>
              <a:rPr lang="en-US" dirty="0" smtClean="0"/>
              <a:t>https://scienceready.com.au/pages/diffraction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https://inspiritvr.com/double-slit-diffraction-study-guide/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227C-FC71-4112-B34C-4501E0FF2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9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0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3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lab.org/en/double_slit_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37" y="2243185"/>
            <a:ext cx="11333285" cy="1763812"/>
          </a:xfrm>
        </p:spPr>
        <p:txBody>
          <a:bodyPr>
            <a:normAutofit/>
          </a:bodyPr>
          <a:lstStyle/>
          <a:p>
            <a:r>
              <a:rPr lang="lt-LT" sz="6700" b="1" dirty="0" smtClean="0">
                <a:solidFill>
                  <a:schemeClr val="accent1">
                    <a:lumMod val="50000"/>
                  </a:schemeClr>
                </a:solidFill>
              </a:rPr>
              <a:t>Šviesos </a:t>
            </a:r>
            <a:r>
              <a:rPr lang="lt-LT" sz="6700" b="1" dirty="0">
                <a:solidFill>
                  <a:schemeClr val="accent1">
                    <a:lumMod val="50000"/>
                  </a:schemeClr>
                </a:solidFill>
              </a:rPr>
              <a:t>difrakcija pro </a:t>
            </a:r>
            <a:r>
              <a:rPr lang="lt-LT" sz="6700" b="1" dirty="0" smtClean="0">
                <a:solidFill>
                  <a:schemeClr val="accent1">
                    <a:lumMod val="50000"/>
                  </a:schemeClr>
                </a:solidFill>
              </a:rPr>
              <a:t>du plyšius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4000" dirty="0" smtClean="0">
                <a:solidFill>
                  <a:schemeClr val="accent1">
                    <a:lumMod val="50000"/>
                  </a:schemeClr>
                </a:solidFill>
              </a:rPr>
              <a:t>IV gimn. kl.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Tyrinėjant aiškinamasi, kaip regimosios šviesos užlinkimo kampas priklauso nuo bangos ilgio. Tiriama difrakcija nuo 2-jų plyšių.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11727" y="1278082"/>
            <a:ext cx="5382491" cy="4576763"/>
          </a:xfrm>
        </p:spPr>
        <p:txBody>
          <a:bodyPr>
            <a:normAutofit/>
          </a:bodyPr>
          <a:lstStyle/>
          <a:p>
            <a:r>
              <a:rPr lang="lt-LT" sz="2400" dirty="0" smtClean="0">
                <a:ea typeface="Cambria" panose="02040503050406030204" pitchFamily="18" charset="0"/>
              </a:rPr>
              <a:t>Lazeriu skleidžiama raudona 720 </a:t>
            </a:r>
            <a:r>
              <a:rPr lang="lt-LT" sz="2400" dirty="0" err="1" smtClean="0">
                <a:ea typeface="Cambria" panose="02040503050406030204" pitchFamily="18" charset="0"/>
              </a:rPr>
              <a:t>nm</a:t>
            </a:r>
            <a:r>
              <a:rPr lang="lt-LT" sz="2400" dirty="0" smtClean="0">
                <a:ea typeface="Cambria" panose="02040503050406030204" pitchFamily="18" charset="0"/>
              </a:rPr>
              <a:t> bangos ilgio šviesa krinta </a:t>
            </a:r>
            <a:r>
              <a:rPr lang="lt-LT" sz="2400" dirty="0">
                <a:ea typeface="Cambria" panose="02040503050406030204" pitchFamily="18" charset="0"/>
              </a:rPr>
              <a:t>į diafragmą su dviem plyšiais. Atstumas tarp plyšių lygus </a:t>
            </a:r>
            <a:r>
              <a:rPr lang="lt-LT" sz="2400" dirty="0" smtClean="0">
                <a:ea typeface="Cambria" panose="02040503050406030204" pitchFamily="18" charset="0"/>
              </a:rPr>
              <a:t>20 </a:t>
            </a:r>
            <a:r>
              <a:rPr lang="lt-LT" sz="2400" dirty="0" smtClean="0">
                <a:ea typeface="Cambria" panose="02040503050406030204" pitchFamily="18" charset="0"/>
                <a:sym typeface="Symbol" panose="05050102010706020507" pitchFamily="18" charset="2"/>
              </a:rPr>
              <a:t></a:t>
            </a:r>
            <a:r>
              <a:rPr lang="lt-LT" sz="2400" dirty="0" smtClean="0">
                <a:ea typeface="Cambria" panose="02040503050406030204" pitchFamily="18" charset="0"/>
              </a:rPr>
              <a:t>m. </a:t>
            </a:r>
            <a:r>
              <a:rPr lang="lt-LT" sz="2400" dirty="0">
                <a:ea typeface="Cambria" panose="02040503050406030204" pitchFamily="18" charset="0"/>
              </a:rPr>
              <a:t>Nustatykite, kokiu kampu nuo centrinės padėties ekrane stebėsime antrąją </a:t>
            </a:r>
            <a:r>
              <a:rPr lang="lt-LT" sz="2400" dirty="0" smtClean="0">
                <a:ea typeface="Cambria" panose="02040503050406030204" pitchFamily="18" charset="0"/>
              </a:rPr>
              <a:t>tamsiąją </a:t>
            </a:r>
            <a:r>
              <a:rPr lang="lt-LT" sz="2400" dirty="0">
                <a:ea typeface="Cambria" panose="02040503050406030204" pitchFamily="18" charset="0"/>
              </a:rPr>
              <a:t>juostą</a:t>
            </a:r>
            <a:r>
              <a:rPr lang="lt-LT" sz="2400" dirty="0" smtClean="0">
                <a:ea typeface="Cambria" panose="02040503050406030204" pitchFamily="18" charset="0"/>
              </a:rPr>
              <a:t>.</a:t>
            </a:r>
            <a:endParaRPr lang="en-US" sz="2400" dirty="0">
              <a:ea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757093"/>
          </a:xfrm>
        </p:spPr>
        <p:txBody>
          <a:bodyPr/>
          <a:lstStyle/>
          <a:p>
            <a:r>
              <a:rPr lang="lt-LT" dirty="0" smtClean="0"/>
              <a:t>Uždavinių sprendimas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000959"/>
            <a:ext cx="6338962" cy="5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Difrakcijos apibūdinimas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Šviesõs </a:t>
            </a:r>
            <a:r>
              <a:rPr lang="lt-LT" b="1" dirty="0"/>
              <a:t>difrãkcija</a:t>
            </a:r>
            <a:r>
              <a:rPr lang="lt-LT" dirty="0"/>
              <a:t>, neskaidrių kūnų (ekranų) apgaubtis šviesos spinduliais; šviesos bangų prasiskverbimas į geometrinio šešėlio </a:t>
            </a:r>
            <a:r>
              <a:rPr lang="lt-LT" dirty="0" smtClean="0"/>
              <a:t>sritį.</a:t>
            </a:r>
          </a:p>
          <a:p>
            <a:r>
              <a:rPr lang="lt-LT" b="1" dirty="0" smtClean="0"/>
              <a:t>Difrakcija</a:t>
            </a:r>
            <a:r>
              <a:rPr lang="lt-LT" dirty="0"/>
              <a:t> yra bet koks šviesos nuokrypis nuo tiesaus sklidimo, vykstantis ne dėl jos atspindžio ir </a:t>
            </a:r>
            <a:r>
              <a:rPr lang="lt-LT" dirty="0" smtClean="0"/>
              <a:t>lūžio.</a:t>
            </a:r>
          </a:p>
          <a:p>
            <a:r>
              <a:rPr lang="lt-LT" b="1" dirty="0"/>
              <a:t>D</a:t>
            </a:r>
            <a:r>
              <a:rPr lang="lt-LT" b="1" dirty="0" smtClean="0"/>
              <a:t>ifrakcija</a:t>
            </a:r>
            <a:r>
              <a:rPr lang="lt-LT" b="1" i="1" dirty="0"/>
              <a:t> </a:t>
            </a:r>
            <a:r>
              <a:rPr lang="lt-LT" dirty="0"/>
              <a:t>— šviesos bangų, einančių pro kliūčių kraštą, </a:t>
            </a:r>
            <a:r>
              <a:rPr lang="lt-LT" dirty="0" smtClean="0"/>
              <a:t>užlinkimas </a:t>
            </a:r>
            <a:r>
              <a:rPr lang="lt-LT" dirty="0"/>
              <a:t>(nukrypimu nuo tiesaus kelio). </a:t>
            </a:r>
            <a:endParaRPr lang="lt-LT" dirty="0" smtClean="0"/>
          </a:p>
          <a:p>
            <a:r>
              <a:rPr lang="lt-LT" b="1" dirty="0" smtClean="0"/>
              <a:t>Šviesos </a:t>
            </a:r>
            <a:r>
              <a:rPr lang="lt-LT" b="1" dirty="0"/>
              <a:t>difrakcija yra tuo ryškesnė, kuo mažesni kliūties matmenys</a:t>
            </a:r>
            <a:r>
              <a:rPr lang="lt-LT" dirty="0"/>
              <a:t>. Ji ypač akivaizdi, kai tie matmenys artimi šviesos bangos ilgiui.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4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2505" y="275478"/>
            <a:ext cx="8568765" cy="1325563"/>
          </a:xfrm>
        </p:spPr>
        <p:txBody>
          <a:bodyPr>
            <a:normAutofit/>
          </a:bodyPr>
          <a:lstStyle/>
          <a:p>
            <a:r>
              <a:rPr lang="lt-LT" dirty="0" smtClean="0"/>
              <a:t>Šviesos nukrypimas nuo tiesaus kelio</a:t>
            </a:r>
            <a:endParaRPr lang="en-US" dirty="0"/>
          </a:p>
        </p:txBody>
      </p:sp>
      <p:pic>
        <p:nvPicPr>
          <p:cNvPr id="1026" name="Picture 2" descr="\epsfig{file=figs/2slit_diag.eps,height=3in}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27" y="2148354"/>
            <a:ext cx="5651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08" y="2559648"/>
            <a:ext cx="4076617" cy="2977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06504" y="1208567"/>
                <a:ext cx="3656770" cy="209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Minimumo sąlyga: </a:t>
                </a:r>
              </a:p>
              <a:p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d </a:t>
                </a:r>
                <a:r>
                  <a:rPr lang="lt-LT" b="1" i="1" dirty="0" err="1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sin</a:t>
                </a:r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  </a:t>
                </a:r>
                <a:r>
                  <a:rPr lang="ru-RU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(</a:t>
                </a:r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2k</a:t>
                </a:r>
                <a:r>
                  <a:rPr lang="ru-RU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+</a:t>
                </a:r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1)</a:t>
                </a:r>
                <a:r>
                  <a:rPr lang="ru-RU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lt-L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lt-LT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lt-LT" i="1" dirty="0">
                    <a:solidFill>
                      <a:schemeClr val="accent1">
                        <a:lumMod val="50000"/>
                      </a:schemeClr>
                    </a:solidFill>
                  </a:rPr>
                  <a:t>k </a:t>
                </a:r>
                <a:r>
                  <a:rPr lang="lt-LT" i="1" dirty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 0,  1,  2,  </a:t>
                </a:r>
                <a:r>
                  <a:rPr lang="lt-LT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3</a:t>
                </a:r>
              </a:p>
              <a:p>
                <a:r>
                  <a:rPr lang="lt-LT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Maksimumo </a:t>
                </a:r>
                <a:r>
                  <a:rPr lang="lt-LT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sąlyga:</a:t>
                </a:r>
                <a:endParaRPr lang="lt-LT" i="1" dirty="0" smtClean="0">
                  <a:solidFill>
                    <a:schemeClr val="accent1">
                      <a:lumMod val="50000"/>
                    </a:schemeClr>
                  </a:solidFill>
                  <a:sym typeface="Symbol" panose="05050102010706020507" pitchFamily="18" charset="2"/>
                </a:endParaRPr>
              </a:p>
              <a:p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d </a:t>
                </a:r>
                <a:r>
                  <a:rPr lang="lt-LT" b="1" i="1" dirty="0" err="1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sin</a:t>
                </a:r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  2k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lt-L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</a:t>
                </a:r>
                <a:r>
                  <a:rPr lang="lt-LT" i="1" dirty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 </a:t>
                </a:r>
                <a:r>
                  <a:rPr lang="lt-LT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k</a:t>
                </a:r>
                <a:r>
                  <a:rPr lang="lt-LT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</a:t>
                </a:r>
              </a:p>
              <a:p>
                <a:endParaRPr lang="lt-LT" b="1" i="1" dirty="0" smtClean="0">
                  <a:solidFill>
                    <a:schemeClr val="accent1">
                      <a:lumMod val="50000"/>
                    </a:schemeClr>
                  </a:solidFill>
                  <a:sym typeface="Symbol" panose="05050102010706020507" pitchFamily="18" charset="2"/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04" y="1208567"/>
                <a:ext cx="3656770" cy="2091214"/>
              </a:xfrm>
              <a:prstGeom prst="rect">
                <a:avLst/>
              </a:prstGeom>
              <a:blipFill rotWithShape="1">
                <a:blip r:embed="rId5"/>
                <a:stretch>
                  <a:fillRect l="-1333" t="-1458" r="-50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tačiakampis 6"/>
          <p:cNvSpPr/>
          <p:nvPr/>
        </p:nvSpPr>
        <p:spPr>
          <a:xfrm>
            <a:off x="374293" y="12429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Spindulių optinių kelių skirtumas </a:t>
            </a:r>
            <a:r>
              <a:rPr lang="lt-LT" b="1" i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d  d </a:t>
            </a:r>
            <a:r>
              <a:rPr lang="lt-LT" b="1" i="1" dirty="0" err="1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sin</a:t>
            </a:r>
            <a:r>
              <a:rPr lang="lt-LT" b="1" i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. Čia d - atstumas tarp plyšių ir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yra kampas tarp vidurio linijos ir kelio iki taško ekrane.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978" y="5696138"/>
            <a:ext cx="3765708" cy="9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2459" y="920936"/>
            <a:ext cx="10278036" cy="1325563"/>
          </a:xfrm>
        </p:spPr>
        <p:txBody>
          <a:bodyPr>
            <a:normAutofit/>
          </a:bodyPr>
          <a:lstStyle/>
          <a:p>
            <a:r>
              <a:rPr lang="lt-LT" sz="3200" dirty="0" smtClean="0"/>
              <a:t>Šviesos difrakcijos palyginimas nuo  vieno </a:t>
            </a:r>
            <a:r>
              <a:rPr lang="lt-LT" sz="3200" dirty="0" smtClean="0"/>
              <a:t>ir </a:t>
            </a:r>
            <a:r>
              <a:rPr lang="lt-LT" sz="3200" dirty="0" smtClean="0"/>
              <a:t>dviejų plyšių</a:t>
            </a:r>
            <a:endParaRPr lang="en-US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406" y="4655437"/>
            <a:ext cx="6276975" cy="138112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4"/>
          <a:srcRect b="23794"/>
          <a:stretch/>
        </p:blipFill>
        <p:spPr>
          <a:xfrm>
            <a:off x="2632028" y="2335600"/>
            <a:ext cx="6105525" cy="23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+mn-lt"/>
                <a:ea typeface="Cambria" panose="02040503050406030204" pitchFamily="18" charset="0"/>
              </a:rPr>
              <a:t>Virtualus eksperimentas</a:t>
            </a:r>
            <a:br>
              <a:rPr lang="lt-LT" sz="3200" dirty="0" smtClean="0">
                <a:latin typeface="+mn-lt"/>
                <a:ea typeface="Cambria" panose="02040503050406030204" pitchFamily="18" charset="0"/>
              </a:rPr>
            </a:br>
            <a:r>
              <a:rPr lang="en-US" sz="3200" dirty="0">
                <a:latin typeface="+mn-lt"/>
                <a:ea typeface="Cambria" panose="02040503050406030204" pitchFamily="18" charset="0"/>
                <a:hlinkClick r:id="rId3"/>
              </a:rPr>
              <a:t>https://javalab.org/en/double_slit_en</a:t>
            </a:r>
            <a:r>
              <a:rPr lang="en-US" sz="3200" dirty="0" smtClean="0">
                <a:latin typeface="+mn-lt"/>
                <a:ea typeface="Cambria" panose="02040503050406030204" pitchFamily="18" charset="0"/>
                <a:hlinkClick r:id="rId3"/>
              </a:rPr>
              <a:t>/</a:t>
            </a:r>
            <a:r>
              <a:rPr lang="lt-LT" sz="3200" dirty="0" smtClean="0">
                <a:latin typeface="+mn-lt"/>
                <a:ea typeface="Cambria" panose="02040503050406030204" pitchFamily="18" charset="0"/>
              </a:rPr>
              <a:t> </a:t>
            </a:r>
            <a:endParaRPr lang="en-US" sz="32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4294967295"/>
          </p:nvPr>
        </p:nvSpPr>
        <p:spPr>
          <a:xfrm>
            <a:off x="6693647" y="2877484"/>
            <a:ext cx="5181600" cy="2316069"/>
          </a:xfrm>
        </p:spPr>
        <p:txBody>
          <a:bodyPr>
            <a:normAutofit/>
          </a:bodyPr>
          <a:lstStyle/>
          <a:p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Keisdami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bangos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ilgį, atstumą tarp diafragmos ir ekrano, atstumą tarp plyšių ir plyšio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plotį, ištirkite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kaip keičiasi difrakcinis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vaizdas, 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šviesai praeinant pro du plyšius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lt-LT" sz="24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8" y="1592542"/>
            <a:ext cx="60659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5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Eksperimento </a:t>
            </a:r>
            <a:r>
              <a:rPr lang="lt-L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rezultatų palyginimas </a:t>
            </a:r>
            <a:r>
              <a:rPr lang="lt-L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(difrakcijos </a:t>
            </a:r>
            <a:r>
              <a:rPr lang="lt-L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vaizdas nuo dvigubo plyšio, kai keičiamas atstumas tarp plyšių (kairėje) ir plyšio plotis(dešinėje).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8442" y="1670236"/>
            <a:ext cx="4767774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9524" y="59969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- plyšio plotis, d- atstumas tarp plyšių.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4568" y="6088903"/>
            <a:ext cx="29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Paaiškinkite tyrimo rezultatus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61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91807"/>
            <a:ext cx="7504814" cy="1325563"/>
          </a:xfrm>
        </p:spPr>
        <p:txBody>
          <a:bodyPr/>
          <a:lstStyle/>
          <a:p>
            <a:r>
              <a:rPr lang="lt-LT" dirty="0"/>
              <a:t>Šviesos difrakcija pro du </a:t>
            </a:r>
            <a:r>
              <a:rPr lang="lt-LT" dirty="0" smtClean="0"/>
              <a:t>plyšius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464" y="1825625"/>
            <a:ext cx="7113072" cy="4351338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5579167" y="4443147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 smtClean="0">
                <a:sym typeface="Symbol" panose="05050102010706020507" pitchFamily="18" charset="2"/>
              </a:rPr>
              <a:t>d  d </a:t>
            </a:r>
            <a:r>
              <a:rPr lang="lt-LT" i="1" dirty="0" err="1" smtClean="0">
                <a:sym typeface="Symbol" panose="05050102010706020507" pitchFamily="18" charset="2"/>
              </a:rPr>
              <a:t>sin</a:t>
            </a:r>
            <a:r>
              <a:rPr lang="lt-LT" i="1" dirty="0" smtClean="0">
                <a:sym typeface="Symbol" panose="05050102010706020507" pitchFamily="18" charset="2"/>
              </a:rPr>
              <a:t></a:t>
            </a:r>
            <a:r>
              <a:rPr lang="lt-LT" dirty="0" smtClean="0"/>
              <a:t>. </a:t>
            </a:r>
            <a:endParaRPr lang="en-US" dirty="0"/>
          </a:p>
        </p:txBody>
      </p:sp>
      <p:sp>
        <p:nvSpPr>
          <p:cNvPr id="7" name="Stačiakampis 6"/>
          <p:cNvSpPr/>
          <p:nvPr/>
        </p:nvSpPr>
        <p:spPr>
          <a:xfrm>
            <a:off x="5183488" y="1780188"/>
            <a:ext cx="240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Spindulių optiniai keliai </a:t>
            </a:r>
            <a:endParaRPr lang="en-US" dirty="0"/>
          </a:p>
        </p:txBody>
      </p:sp>
      <p:cxnSp>
        <p:nvCxnSpPr>
          <p:cNvPr id="9" name="Tiesioji rodyklės jungtis 8"/>
          <p:cNvCxnSpPr/>
          <p:nvPr/>
        </p:nvCxnSpPr>
        <p:spPr>
          <a:xfrm>
            <a:off x="5908253" y="2149520"/>
            <a:ext cx="348343" cy="9515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5908253" y="2149520"/>
            <a:ext cx="955222" cy="14978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Tiesioji rodyklės jungtis 12"/>
          <p:cNvCxnSpPr/>
          <p:nvPr/>
        </p:nvCxnSpPr>
        <p:spPr>
          <a:xfrm flipH="1">
            <a:off x="9112301" y="2382635"/>
            <a:ext cx="992394" cy="8055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tačiakampis 14"/>
          <p:cNvSpPr/>
          <p:nvPr/>
        </p:nvSpPr>
        <p:spPr>
          <a:xfrm>
            <a:off x="9308785" y="1469646"/>
            <a:ext cx="17538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dirty="0" smtClean="0"/>
              <a:t>Atstumas ekrane </a:t>
            </a:r>
          </a:p>
          <a:p>
            <a:r>
              <a:rPr lang="lt-LT" sz="1400" dirty="0" smtClean="0"/>
              <a:t>Nuo centrinės linijos </a:t>
            </a:r>
          </a:p>
          <a:p>
            <a:r>
              <a:rPr lang="lt-LT" sz="1400" dirty="0" smtClean="0"/>
              <a:t>iki </a:t>
            </a:r>
            <a:r>
              <a:rPr lang="lt-LT" sz="1400" dirty="0"/>
              <a:t>k</a:t>
            </a:r>
            <a:r>
              <a:rPr lang="lt-LT" sz="1400" dirty="0" smtClean="0"/>
              <a:t>-tojo maksimumo</a:t>
            </a:r>
            <a:endParaRPr lang="en-US" sz="1400" dirty="0"/>
          </a:p>
        </p:txBody>
      </p:sp>
      <p:sp>
        <p:nvSpPr>
          <p:cNvPr id="16" name="Stačiakampis 15"/>
          <p:cNvSpPr/>
          <p:nvPr/>
        </p:nvSpPr>
        <p:spPr>
          <a:xfrm>
            <a:off x="6256596" y="5968225"/>
            <a:ext cx="202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Atstumas iki ekrano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324" y="4245858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 smtClean="0"/>
              <a:t>M</a:t>
            </a:r>
            <a:endParaRPr lang="en-US" sz="1200" b="1" dirty="0"/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" y="4993508"/>
            <a:ext cx="3241201" cy="1757424"/>
          </a:xfrm>
          <a:prstGeom prst="rect">
            <a:avLst/>
          </a:prstGeom>
        </p:spPr>
      </p:pic>
      <p:sp>
        <p:nvSpPr>
          <p:cNvPr id="19" name="Stačiakampis 18"/>
          <p:cNvSpPr/>
          <p:nvPr/>
        </p:nvSpPr>
        <p:spPr>
          <a:xfrm>
            <a:off x="166840" y="4731898"/>
            <a:ext cx="1607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dirty="0" err="1" smtClean="0">
                <a:solidFill>
                  <a:schemeClr val="accent1">
                    <a:lumMod val="50000"/>
                  </a:schemeClr>
                </a:solidFill>
              </a:rPr>
              <a:t>Interferencijos</a:t>
            </a:r>
            <a:r>
              <a:rPr lang="lt-LT" sz="1400" dirty="0" smtClean="0">
                <a:solidFill>
                  <a:schemeClr val="accent1">
                    <a:lumMod val="50000"/>
                  </a:schemeClr>
                </a:solidFill>
              </a:rPr>
              <a:t> min.</a:t>
            </a:r>
          </a:p>
          <a:p>
            <a:r>
              <a:rPr lang="lt-LT" sz="1400" dirty="0" smtClean="0">
                <a:solidFill>
                  <a:schemeClr val="accent1">
                    <a:lumMod val="50000"/>
                  </a:schemeClr>
                </a:solidFill>
              </a:rPr>
              <a:t>Tamsi juosta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tačiakampis 19"/>
          <p:cNvSpPr/>
          <p:nvPr/>
        </p:nvSpPr>
        <p:spPr>
          <a:xfrm>
            <a:off x="1940296" y="4702628"/>
            <a:ext cx="163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dirty="0" err="1" smtClean="0">
                <a:solidFill>
                  <a:schemeClr val="accent1">
                    <a:lumMod val="50000"/>
                  </a:schemeClr>
                </a:solidFill>
              </a:rPr>
              <a:t>Interferencijos</a:t>
            </a:r>
            <a:r>
              <a:rPr lang="lt-LT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1400" dirty="0" err="1" smtClean="0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lt-LT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lt-LT" sz="1400" dirty="0" smtClean="0">
                <a:solidFill>
                  <a:schemeClr val="accent1">
                    <a:lumMod val="50000"/>
                  </a:schemeClr>
                </a:solidFill>
              </a:rPr>
              <a:t>Šviesi juosta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lt-LT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angos ilgio apskaičiavimas, </a:t>
            </a:r>
            <a:r>
              <a:rPr lang="lt-LT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panaudojant dvigubo plyšio difrakcijos </a:t>
            </a:r>
            <a:r>
              <a:rPr lang="lt-LT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modelį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urinio vietos rezervavimo ženklas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 – atstumas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diafragmos su 2 plyšiais iki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ekrano</a:t>
                </a:r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lt-LT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y –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atstumad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nuo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centrinės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linijos iki taško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ekrane;</a:t>
                </a:r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– atstumas </a:t>
                </a:r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tarp dviejų plyšių. </a:t>
                </a:r>
              </a:p>
              <a:p>
                <a:pPr>
                  <a:lnSpc>
                    <a:spcPct val="120000"/>
                  </a:lnSpc>
                </a:pP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Yra </a:t>
                </a:r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du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panašūs trikampiai: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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POQ ir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S</a:t>
                </a:r>
                <a:r>
                  <a:rPr lang="lt-LT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lt-LT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M. Šių trikampių kraštinių santykis  d/d ir y/L yra vienodi. Kadangi kampas  yra mažas, todėl </a:t>
                </a:r>
                <a:r>
                  <a:rPr lang="lt-LT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sin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  </a:t>
                </a:r>
                <a:r>
                  <a:rPr lang="lt-LT" sz="2400" dirty="0" err="1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tan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 </a:t>
                </a:r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lt-LT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tada </a:t>
                </a:r>
                <a:endParaRPr lang="lt-LT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d </a:t>
                </a:r>
                <a:r>
                  <a:rPr lang="lt-LT" sz="2400" b="1" i="1" dirty="0" err="1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sin</a:t>
                </a: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  </a:t>
                </a:r>
                <a:r>
                  <a:rPr lang="ru-RU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(</a:t>
                </a: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2k</a:t>
                </a:r>
                <a:r>
                  <a:rPr lang="ru-RU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+</a:t>
                </a: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1)</a:t>
                </a:r>
                <a:r>
                  <a:rPr lang="ru-RU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b="1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lt-LT" sz="24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lt-LT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 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f>
                      <m:fPr>
                        <m:ctrlPr>
                          <a:rPr lang="lt-LT" sz="2400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den>
                    </m:f>
                  </m:oMath>
                </a14:m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(minimumo sąlyga) ir </a:t>
                </a:r>
              </a:p>
              <a:p>
                <a:pPr marL="0" indent="0">
                  <a:buNone/>
                </a:pP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d </a:t>
                </a:r>
                <a:r>
                  <a:rPr lang="lt-LT" sz="2400" b="1" i="1" dirty="0" err="1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sin</a:t>
                </a:r>
                <a:r>
                  <a:rPr lang="lt-LT" sz="2400" b="1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  </a:t>
                </a:r>
                <a:r>
                  <a:rPr lang="lt-LT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k</a:t>
                </a:r>
                <a:r>
                  <a:rPr lang="lt-LT" sz="2400" b="1" i="1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 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f>
                      <m:fPr>
                        <m:ctrlPr>
                          <a:rPr lang="lt-LT" sz="24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num>
                      <m:den>
                        <m:r>
                          <a:rPr lang="lt-LT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den>
                    </m:f>
                  </m:oMath>
                </a14:m>
                <a:r>
                  <a:rPr lang="lt-LT" sz="2400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(maksimumo sąlyga)</a:t>
                </a:r>
                <a:endParaRPr lang="lt-LT" sz="2400" b="1" i="1" dirty="0" smtClean="0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endParaRPr>
              </a:p>
              <a:p>
                <a:endParaRPr lang="lt-LT" sz="2400" dirty="0" smtClean="0">
                  <a:latin typeface="Cambria" panose="02040503050406030204" pitchFamily="18" charset="0"/>
                  <a:ea typeface="Cambria" panose="02040503050406030204" pitchFamily="18" charset="0"/>
                  <a:sym typeface="Symbol" panose="05050102010706020507" pitchFamily="18" charset="2"/>
                </a:endParaRPr>
              </a:p>
              <a:p>
                <a:endParaRPr lang="lt-LT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urinio vietos rezervavimo ženklas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28" t="-1961" r="-12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52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latin typeface="+mn-lt"/>
                <a:ea typeface="Cambria" panose="02040503050406030204" pitchFamily="18" charset="0"/>
              </a:rPr>
              <a:t>Mokomės iš pavyzdžio</a:t>
            </a:r>
            <a:endParaRPr lang="en-US" sz="3600" dirty="0">
              <a:latin typeface="+mn-lt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fontAlgn="base"/>
                <a:r>
                  <a:rPr lang="lt-LT" sz="2400" dirty="0" smtClean="0">
                    <a:ea typeface="Cambria" panose="02040503050406030204" pitchFamily="18" charset="0"/>
                  </a:rPr>
                  <a:t>Žalia šviesa praeina pro du plyšius nutolusius 9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m atstumu vienas nuo kito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. </a:t>
                </a:r>
                <a:r>
                  <a:rPr lang="lt-LT" sz="2400" dirty="0">
                    <a:ea typeface="Cambria" panose="02040503050406030204" pitchFamily="18" charset="0"/>
                  </a:rPr>
                  <a:t>Pirmos eilės ryški linija atsiranda 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42,2 </a:t>
                </a:r>
                <a:r>
                  <a:rPr lang="lt-LT" sz="2400" dirty="0">
                    <a:ea typeface="Cambria" panose="02040503050406030204" pitchFamily="18" charset="0"/>
                  </a:rPr>
                  <a:t>mm atstumu nuo centrinės šviesios dėmės 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ekrane, kuris nuo plyšių yra  </a:t>
                </a:r>
                <a:r>
                  <a:rPr lang="lt-LT" sz="2400" dirty="0">
                    <a:ea typeface="Cambria" panose="02040503050406030204" pitchFamily="18" charset="0"/>
                  </a:rPr>
                  <a:t>0,600 m 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atstumu. </a:t>
                </a:r>
                <a:r>
                  <a:rPr lang="lt-LT" sz="2400" dirty="0">
                    <a:ea typeface="Cambria" panose="02040503050406030204" pitchFamily="18" charset="0"/>
                  </a:rPr>
                  <a:t>Koks 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yra žalios </a:t>
                </a:r>
                <a:r>
                  <a:rPr lang="lt-LT" sz="2400" dirty="0">
                    <a:ea typeface="Cambria" panose="02040503050406030204" pitchFamily="18" charset="0"/>
                  </a:rPr>
                  <a:t>šviesos bangos ilgis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?</a:t>
                </a:r>
              </a:p>
              <a:p>
                <a:pPr marL="0" indent="0" fontAlgn="base">
                  <a:buNone/>
                </a:pPr>
                <a:r>
                  <a:rPr lang="lt-LT" sz="2400" dirty="0" smtClean="0">
                    <a:ea typeface="Cambria" panose="02040503050406030204" pitchFamily="18" charset="0"/>
                  </a:rPr>
                  <a:t>Duota: d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9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 10</a:t>
                </a:r>
                <a:r>
                  <a:rPr lang="lt-LT" sz="2400" baseline="300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-6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m                   Rasti: -?</a:t>
                </a:r>
              </a:p>
              <a:p>
                <a:pPr marL="0" indent="0" fontAlgn="base">
                  <a:buNone/>
                </a:pPr>
                <a:r>
                  <a:rPr lang="lt-LT" sz="2400" dirty="0"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            k  1 (</a:t>
                </a:r>
                <a:r>
                  <a:rPr lang="lt-LT" sz="2400" dirty="0" err="1" smtClean="0">
                    <a:ea typeface="Cambria" panose="02040503050406030204" pitchFamily="18" charset="0"/>
                    <a:sym typeface="Symbol" panose="05050102010706020507" pitchFamily="18" charset="2"/>
                  </a:rPr>
                  <a:t>max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)                     Sprendimas:</a:t>
                </a:r>
              </a:p>
              <a:p>
                <a:pPr marL="0" indent="0" fontAlgn="base">
                  <a:buNone/>
                </a:pPr>
                <a:r>
                  <a:rPr lang="lt-LT" sz="2400" dirty="0"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            y   42,2  10</a:t>
                </a:r>
                <a:r>
                  <a:rPr lang="lt-LT" sz="2400" baseline="300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-3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m            Naudojame formulę </a:t>
                </a:r>
                <a:r>
                  <a:rPr lang="lt-LT" sz="2400" b="1" i="1" dirty="0">
                    <a:sym typeface="Symbol" panose="05050102010706020507" pitchFamily="18" charset="2"/>
                  </a:rPr>
                  <a:t>d </a:t>
                </a:r>
                <a:r>
                  <a:rPr lang="lt-LT" sz="2400" b="1" i="1" dirty="0" err="1">
                    <a:sym typeface="Symbol" panose="05050102010706020507" pitchFamily="18" charset="2"/>
                  </a:rPr>
                  <a:t>sin</a:t>
                </a:r>
                <a:r>
                  <a:rPr lang="lt-LT" sz="2400" b="1" i="1" dirty="0">
                    <a:sym typeface="Symbol" panose="05050102010706020507" pitchFamily="18" charset="2"/>
                  </a:rPr>
                  <a:t> </a:t>
                </a:r>
                <a:r>
                  <a:rPr lang="lt-LT" sz="2400" i="1" dirty="0" smtClean="0">
                    <a:sym typeface="Symbol" panose="05050102010706020507" pitchFamily="18" charset="2"/>
                  </a:rPr>
                  <a:t> </a:t>
                </a:r>
                <a:r>
                  <a:rPr lang="lt-LT" sz="2400" i="1" dirty="0">
                    <a:sym typeface="Symbol" panose="05050102010706020507" pitchFamily="18" charset="2"/>
                  </a:rPr>
                  <a:t>k</a:t>
                </a:r>
                <a:r>
                  <a:rPr lang="lt-LT" sz="2400" b="1" i="1" dirty="0" smtClean="0">
                    <a:sym typeface="Symbol" panose="05050102010706020507" pitchFamily="18" charset="2"/>
                  </a:rPr>
                  <a:t> </a:t>
                </a:r>
                <a:r>
                  <a:rPr lang="lt-LT" sz="2400" b="1" i="1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 d y/L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(</a:t>
                </a:r>
                <a:r>
                  <a:rPr lang="lt-LT" sz="2400" dirty="0" err="1" smtClean="0">
                    <a:ea typeface="Cambria" panose="02040503050406030204" pitchFamily="18" charset="0"/>
                    <a:sym typeface="Symbol" panose="05050102010706020507" pitchFamily="18" charset="2"/>
                  </a:rPr>
                  <a:t>max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indent="0" fontAlgn="base">
                  <a:buNone/>
                </a:pPr>
                <a:r>
                  <a:rPr lang="lt-LT" sz="2400" dirty="0"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            L  0,600 m                     Išreiškiame     </a:t>
                </a:r>
              </a:p>
              <a:p>
                <a:pPr marL="0" indent="0" fontAlgn="base">
                  <a:buNone/>
                </a:pPr>
                <a:r>
                  <a:rPr lang="lt-LT" sz="2400" dirty="0"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 fontAlgn="base">
                  <a:buNone/>
                </a:pP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                                                 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/>
                        </m:ctrlPr>
                      </m:fPr>
                      <m:num>
                        <m:r>
                          <a:rPr lang="lt-LT" sz="2400" b="0" i="1" smtClean="0"/>
                          <m:t>𝑦𝑑</m:t>
                        </m:r>
                        <m:r>
                          <a:rPr lang="lt-LT" sz="2400" b="0" i="1" smtClean="0"/>
                          <m:t> </m:t>
                        </m:r>
                      </m:num>
                      <m:den>
                        <m:r>
                          <a:rPr lang="lt-LT" sz="2400" b="0" i="1" smtClean="0"/>
                          <m:t>𝐿𝑘</m:t>
                        </m:r>
                      </m:den>
                    </m:f>
                    <m:r>
                      <a:rPr lang="lt-LT" sz="2400" b="0" i="1" smtClean="0"/>
                      <m:t> </m:t>
                    </m:r>
                  </m:oMath>
                </a14:m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 633  10</a:t>
                </a:r>
                <a:r>
                  <a:rPr lang="lt-LT" sz="2400" baseline="300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-9 </a:t>
                </a:r>
                <a:r>
                  <a:rPr lang="lt-LT" sz="2400" dirty="0" smtClean="0">
                    <a:ea typeface="Cambria" panose="02040503050406030204" pitchFamily="18" charset="0"/>
                    <a:sym typeface="Symbol" panose="05050102010706020507" pitchFamily="18" charset="2"/>
                  </a:rPr>
                  <a:t>m  633 </a:t>
                </a:r>
                <a:r>
                  <a:rPr lang="lt-LT" sz="2400" dirty="0" err="1" smtClean="0">
                    <a:ea typeface="Cambria" panose="02040503050406030204" pitchFamily="18" charset="0"/>
                    <a:sym typeface="Symbol" panose="05050102010706020507" pitchFamily="18" charset="2"/>
                  </a:rPr>
                  <a:t>nm</a:t>
                </a:r>
                <a:r>
                  <a:rPr lang="lt-LT" sz="2400" dirty="0" smtClean="0">
                    <a:ea typeface="Cambria" panose="02040503050406030204" pitchFamily="18" charset="0"/>
                  </a:rPr>
                  <a:t/>
                </a:r>
                <a:br>
                  <a:rPr lang="lt-LT" sz="2400" dirty="0" smtClean="0">
                    <a:ea typeface="Cambria" panose="02040503050406030204" pitchFamily="18" charset="0"/>
                  </a:rPr>
                </a:br>
                <a:endParaRPr lang="en-US" sz="2400" dirty="0"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241" r="-75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71136"/>
      </p:ext>
    </p:extLst>
  </p:cSld>
  <p:clrMapOvr>
    <a:masterClrMapping/>
  </p:clrMapOvr>
</p:sld>
</file>

<file path=ppt/theme/theme1.xml><?xml version="1.0" encoding="utf-8"?>
<a:theme xmlns:a="http://schemas.openxmlformats.org/drawingml/2006/main" name="1_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452A4A8C-1A3E-4F45-9B9C-B05703E76B58}"/>
</file>

<file path=customXml/itemProps2.xml><?xml version="1.0" encoding="utf-8"?>
<ds:datastoreItem xmlns:ds="http://schemas.openxmlformats.org/officeDocument/2006/customXml" ds:itemID="{79FA6A53-774E-4F12-A275-943301C3F0EA}"/>
</file>

<file path=customXml/itemProps3.xml><?xml version="1.0" encoding="utf-8"?>
<ds:datastoreItem xmlns:ds="http://schemas.openxmlformats.org/officeDocument/2006/customXml" ds:itemID="{49514D94-8E2B-42CE-AB18-934E0A621AD4}"/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443</Words>
  <Application>Microsoft Office PowerPoint</Application>
  <PresentationFormat>Custom</PresentationFormat>
  <Paragraphs>66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1_„Office“ tema</vt:lpstr>
      <vt:lpstr>Office Theme</vt:lpstr>
      <vt:lpstr>Šviesos difrakcija pro du plyšius IV gimn. kl.</vt:lpstr>
      <vt:lpstr>Difrakcijos apibūdinimas</vt:lpstr>
      <vt:lpstr>Šviesos nukrypimas nuo tiesaus kelio</vt:lpstr>
      <vt:lpstr>Šviesos difrakcijos palyginimas nuo  vieno ir dviejų plyšių</vt:lpstr>
      <vt:lpstr>Virtualus eksperimentas https://javalab.org/en/double_slit_en/ </vt:lpstr>
      <vt:lpstr>Eksperimento rezultatų palyginimas (difrakcijos vaizdas nuo dvigubo plyšio, kai keičiamas atstumas tarp plyšių (kairėje) ir plyšio plotis(dešinėje). </vt:lpstr>
      <vt:lpstr>Šviesos difrakcija pro du plyšius</vt:lpstr>
      <vt:lpstr>Bangos ilgio apskaičiavimas, panaudojant dvigubo plyšio difrakcijos modelį</vt:lpstr>
      <vt:lpstr>Mokomės iš pavyzdžio</vt:lpstr>
      <vt:lpstr>Uždavinių sprendimas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Graziene</dc:creator>
  <cp:lastModifiedBy>Windows User</cp:lastModifiedBy>
  <cp:revision>30</cp:revision>
  <dcterms:created xsi:type="dcterms:W3CDTF">2024-09-02T05:13:24Z</dcterms:created>
  <dcterms:modified xsi:type="dcterms:W3CDTF">2024-09-09T16:13:19Z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