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7" r:id="rId5"/>
    <p:sldId id="278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5" r:id="rId24"/>
    <p:sldId id="276" r:id="rId2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2BAFB3-784B-D566-2795-8EAD73C97B6C}" v="133" dt="2026-01-07T08:17:07.538"/>
    <p1510:client id="{97EE865E-C7B6-E15B-2F91-8BD9368618C5}" v="190" dt="2026-01-07T12:23:41.030"/>
    <p1510:client id="{C47F9A71-8AFB-5E70-7DE5-58E08338C8B4}" v="102" dt="2026-01-06T18:45:56.629"/>
    <p1510:client id="{D38846DF-E803-1F9B-5480-7856B7ABF83B}" v="2" dt="2026-01-07T07:27:26.621"/>
    <p1510:client id="{E00BDE1F-3ADE-42EF-2D8B-A73AB5279CD8}" v="7" dt="2026-01-07T07:25:36.120"/>
    <p1510:client id="{E6DB4A6C-3F15-BD6A-A97C-E144BAAD6321}" v="50" dt="2026-01-07T10:42:09.5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4D35CD-217A-4CE1-BD2F-9C35C9A1016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F385F45-17F2-4B2A-9359-66D45C3B7C7D}">
      <dgm:prSet/>
      <dgm:spPr/>
      <dgm:t>
        <a:bodyPr/>
        <a:lstStyle/>
        <a:p>
          <a:r>
            <a:rPr lang="lt-LT" dirty="0">
              <a:latin typeface="Times New Roman"/>
              <a:cs typeface="Times New Roman"/>
            </a:rPr>
            <a:t>NMPP 8 klasės užduotis sukonstruota taip, kad didžioji dalis (50 %) reikalauja </a:t>
          </a:r>
          <a:r>
            <a:rPr lang="lt-LT" b="1" dirty="0">
              <a:latin typeface="Times New Roman"/>
              <a:cs typeface="Times New Roman"/>
            </a:rPr>
            <a:t>taikymo</a:t>
          </a:r>
          <a:r>
            <a:rPr lang="lt-LT" dirty="0">
              <a:latin typeface="Times New Roman"/>
              <a:cs typeface="Times New Roman"/>
            </a:rPr>
            <a:t> įgūdžių.</a:t>
          </a:r>
          <a:endParaRPr lang="en-US" dirty="0">
            <a:latin typeface="Times New Roman"/>
            <a:cs typeface="Times New Roman"/>
          </a:endParaRPr>
        </a:p>
      </dgm:t>
    </dgm:pt>
    <dgm:pt modelId="{451A3FFB-2F23-4BE9-8949-1A274EC03E70}" type="parTrans" cxnId="{C59E4ABB-00FD-47DB-A14F-746B1D3A548F}">
      <dgm:prSet/>
      <dgm:spPr/>
      <dgm:t>
        <a:bodyPr/>
        <a:lstStyle/>
        <a:p>
          <a:endParaRPr lang="en-US"/>
        </a:p>
      </dgm:t>
    </dgm:pt>
    <dgm:pt modelId="{84B02883-2F11-4EF1-BA19-FA76E209A7DD}" type="sibTrans" cxnId="{C59E4ABB-00FD-47DB-A14F-746B1D3A548F}">
      <dgm:prSet/>
      <dgm:spPr/>
      <dgm:t>
        <a:bodyPr/>
        <a:lstStyle/>
        <a:p>
          <a:endParaRPr lang="en-US"/>
        </a:p>
      </dgm:t>
    </dgm:pt>
    <dgm:pt modelId="{A77F192D-0B6B-458B-A03A-D91E1BAAF72F}">
      <dgm:prSet/>
      <dgm:spPr/>
      <dgm:t>
        <a:bodyPr/>
        <a:lstStyle/>
        <a:p>
          <a:r>
            <a:rPr lang="lt-LT" b="1" dirty="0">
              <a:latin typeface="Times New Roman"/>
              <a:cs typeface="Times New Roman"/>
            </a:rPr>
            <a:t>35 % Žinios ir supratimas:</a:t>
          </a:r>
          <a:r>
            <a:rPr lang="lt-LT" dirty="0">
              <a:latin typeface="Times New Roman"/>
              <a:cs typeface="Times New Roman"/>
            </a:rPr>
            <a:t> Gebėjimas atpažinti faktus, terminus ir pan.</a:t>
          </a:r>
          <a:endParaRPr lang="en-US" dirty="0">
            <a:latin typeface="Times New Roman"/>
            <a:cs typeface="Times New Roman"/>
          </a:endParaRPr>
        </a:p>
      </dgm:t>
    </dgm:pt>
    <dgm:pt modelId="{D04B57A6-E6F6-443D-85C1-DDE8F22D67F2}" type="parTrans" cxnId="{068B76D4-0657-4E47-A630-D939919CEE95}">
      <dgm:prSet/>
      <dgm:spPr/>
      <dgm:t>
        <a:bodyPr/>
        <a:lstStyle/>
        <a:p>
          <a:endParaRPr lang="en-US"/>
        </a:p>
      </dgm:t>
    </dgm:pt>
    <dgm:pt modelId="{20CB7754-DDF2-43AA-9E8E-E8A5FDDD736F}" type="sibTrans" cxnId="{068B76D4-0657-4E47-A630-D939919CEE95}">
      <dgm:prSet/>
      <dgm:spPr/>
      <dgm:t>
        <a:bodyPr/>
        <a:lstStyle/>
        <a:p>
          <a:endParaRPr lang="en-US"/>
        </a:p>
      </dgm:t>
    </dgm:pt>
    <dgm:pt modelId="{A1643CD2-3264-4B50-AB8B-ADE3AB2BF6F3}">
      <dgm:prSet/>
      <dgm:spPr/>
      <dgm:t>
        <a:bodyPr/>
        <a:lstStyle/>
        <a:p>
          <a:r>
            <a:rPr lang="lt-LT" b="1" dirty="0">
              <a:latin typeface="Times New Roman"/>
              <a:cs typeface="Times New Roman"/>
            </a:rPr>
            <a:t>50 % Taikymas:</a:t>
          </a:r>
          <a:r>
            <a:rPr lang="lt-LT" dirty="0">
              <a:latin typeface="Times New Roman"/>
              <a:cs typeface="Times New Roman"/>
            </a:rPr>
            <a:t> Gebėjimas pritaikyti taisykles naujose situacijose, redaguoti tekstą ir pan.</a:t>
          </a:r>
          <a:endParaRPr lang="en-US" dirty="0">
            <a:latin typeface="Times New Roman"/>
            <a:cs typeface="Times New Roman"/>
          </a:endParaRPr>
        </a:p>
      </dgm:t>
    </dgm:pt>
    <dgm:pt modelId="{9FFEC360-4ACE-4AB0-9F30-ED491F3CEF5A}" type="parTrans" cxnId="{41478DD6-EBF0-4ED5-ABDD-B9664C8D1814}">
      <dgm:prSet/>
      <dgm:spPr/>
      <dgm:t>
        <a:bodyPr/>
        <a:lstStyle/>
        <a:p>
          <a:endParaRPr lang="en-US"/>
        </a:p>
      </dgm:t>
    </dgm:pt>
    <dgm:pt modelId="{48C92D8B-9FA1-4FC5-956D-0AAE384221FA}" type="sibTrans" cxnId="{41478DD6-EBF0-4ED5-ABDD-B9664C8D1814}">
      <dgm:prSet/>
      <dgm:spPr/>
      <dgm:t>
        <a:bodyPr/>
        <a:lstStyle/>
        <a:p>
          <a:endParaRPr lang="en-US"/>
        </a:p>
      </dgm:t>
    </dgm:pt>
    <dgm:pt modelId="{BCD52D54-38F6-43A1-A89F-4799569A234F}">
      <dgm:prSet/>
      <dgm:spPr/>
      <dgm:t>
        <a:bodyPr/>
        <a:lstStyle/>
        <a:p>
          <a:r>
            <a:rPr lang="lt-LT" b="1" dirty="0">
              <a:latin typeface="Times New Roman"/>
              <a:cs typeface="Times New Roman"/>
            </a:rPr>
            <a:t>15 % Aukštesnieji mąstymo gebėjimai:</a:t>
          </a:r>
          <a:r>
            <a:rPr lang="lt-LT" dirty="0">
              <a:latin typeface="Times New Roman"/>
              <a:cs typeface="Times New Roman"/>
            </a:rPr>
            <a:t> Analizė, vertinimas, išvadų darymas iš kelių šaltinių ir pan.</a:t>
          </a:r>
          <a:endParaRPr lang="en-US" dirty="0">
            <a:latin typeface="Times New Roman"/>
            <a:cs typeface="Times New Roman"/>
          </a:endParaRPr>
        </a:p>
      </dgm:t>
    </dgm:pt>
    <dgm:pt modelId="{1EE32D19-DB78-4D89-9C87-B077C61C173D}" type="parTrans" cxnId="{2B6EFB2F-D67B-4838-A96C-31E5CA275CC7}">
      <dgm:prSet/>
      <dgm:spPr/>
      <dgm:t>
        <a:bodyPr/>
        <a:lstStyle/>
        <a:p>
          <a:endParaRPr lang="en-US"/>
        </a:p>
      </dgm:t>
    </dgm:pt>
    <dgm:pt modelId="{DE93EC7B-4B31-4144-8F31-443AC3829907}" type="sibTrans" cxnId="{2B6EFB2F-D67B-4838-A96C-31E5CA275CC7}">
      <dgm:prSet/>
      <dgm:spPr/>
      <dgm:t>
        <a:bodyPr/>
        <a:lstStyle/>
        <a:p>
          <a:endParaRPr lang="en-US"/>
        </a:p>
      </dgm:t>
    </dgm:pt>
    <dgm:pt modelId="{54839788-CF06-4798-A9B3-AB457E590C29}" type="pres">
      <dgm:prSet presAssocID="{884D35CD-217A-4CE1-BD2F-9C35C9A1016A}" presName="vert0" presStyleCnt="0">
        <dgm:presLayoutVars>
          <dgm:dir/>
          <dgm:animOne val="branch"/>
          <dgm:animLvl val="lvl"/>
        </dgm:presLayoutVars>
      </dgm:prSet>
      <dgm:spPr/>
    </dgm:pt>
    <dgm:pt modelId="{7A6D8BA0-766A-484A-8FBE-CA47870BBACE}" type="pres">
      <dgm:prSet presAssocID="{AF385F45-17F2-4B2A-9359-66D45C3B7C7D}" presName="thickLine" presStyleLbl="alignNode1" presStyleIdx="0" presStyleCnt="4"/>
      <dgm:spPr/>
    </dgm:pt>
    <dgm:pt modelId="{D90BD554-7EA5-4F80-96E6-07A6A5D0FDCA}" type="pres">
      <dgm:prSet presAssocID="{AF385F45-17F2-4B2A-9359-66D45C3B7C7D}" presName="horz1" presStyleCnt="0"/>
      <dgm:spPr/>
    </dgm:pt>
    <dgm:pt modelId="{096346B4-7E99-4812-884B-F81C9416FA58}" type="pres">
      <dgm:prSet presAssocID="{AF385F45-17F2-4B2A-9359-66D45C3B7C7D}" presName="tx1" presStyleLbl="revTx" presStyleIdx="0" presStyleCnt="4"/>
      <dgm:spPr/>
    </dgm:pt>
    <dgm:pt modelId="{F62C99A2-E98F-4118-8C2B-EFB03FE54DF0}" type="pres">
      <dgm:prSet presAssocID="{AF385F45-17F2-4B2A-9359-66D45C3B7C7D}" presName="vert1" presStyleCnt="0"/>
      <dgm:spPr/>
    </dgm:pt>
    <dgm:pt modelId="{1B8F7F14-7A28-4503-8C10-BB55D1EEB02F}" type="pres">
      <dgm:prSet presAssocID="{A77F192D-0B6B-458B-A03A-D91E1BAAF72F}" presName="thickLine" presStyleLbl="alignNode1" presStyleIdx="1" presStyleCnt="4"/>
      <dgm:spPr/>
    </dgm:pt>
    <dgm:pt modelId="{016F9D8B-8345-4697-867B-D375630B756F}" type="pres">
      <dgm:prSet presAssocID="{A77F192D-0B6B-458B-A03A-D91E1BAAF72F}" presName="horz1" presStyleCnt="0"/>
      <dgm:spPr/>
    </dgm:pt>
    <dgm:pt modelId="{401FEB09-973E-4DCC-90AA-5D4E4425F4E5}" type="pres">
      <dgm:prSet presAssocID="{A77F192D-0B6B-458B-A03A-D91E1BAAF72F}" presName="tx1" presStyleLbl="revTx" presStyleIdx="1" presStyleCnt="4"/>
      <dgm:spPr/>
    </dgm:pt>
    <dgm:pt modelId="{1C0CAA57-86B3-4566-8FEE-F377DCE90FA1}" type="pres">
      <dgm:prSet presAssocID="{A77F192D-0B6B-458B-A03A-D91E1BAAF72F}" presName="vert1" presStyleCnt="0"/>
      <dgm:spPr/>
    </dgm:pt>
    <dgm:pt modelId="{B3D29AF7-022E-499B-80C3-4D8FFD5C3FB0}" type="pres">
      <dgm:prSet presAssocID="{A1643CD2-3264-4B50-AB8B-ADE3AB2BF6F3}" presName="thickLine" presStyleLbl="alignNode1" presStyleIdx="2" presStyleCnt="4"/>
      <dgm:spPr/>
    </dgm:pt>
    <dgm:pt modelId="{E8ECF990-8852-49EC-953C-02F39132815C}" type="pres">
      <dgm:prSet presAssocID="{A1643CD2-3264-4B50-AB8B-ADE3AB2BF6F3}" presName="horz1" presStyleCnt="0"/>
      <dgm:spPr/>
    </dgm:pt>
    <dgm:pt modelId="{046A44DA-E505-4E83-9A8A-D6BE5CE7DA07}" type="pres">
      <dgm:prSet presAssocID="{A1643CD2-3264-4B50-AB8B-ADE3AB2BF6F3}" presName="tx1" presStyleLbl="revTx" presStyleIdx="2" presStyleCnt="4"/>
      <dgm:spPr/>
    </dgm:pt>
    <dgm:pt modelId="{7FA72ACE-7ACB-469A-AF92-2755C1604247}" type="pres">
      <dgm:prSet presAssocID="{A1643CD2-3264-4B50-AB8B-ADE3AB2BF6F3}" presName="vert1" presStyleCnt="0"/>
      <dgm:spPr/>
    </dgm:pt>
    <dgm:pt modelId="{1D91D78D-0D6C-4EEB-B50C-6C1988F928F3}" type="pres">
      <dgm:prSet presAssocID="{BCD52D54-38F6-43A1-A89F-4799569A234F}" presName="thickLine" presStyleLbl="alignNode1" presStyleIdx="3" presStyleCnt="4"/>
      <dgm:spPr/>
    </dgm:pt>
    <dgm:pt modelId="{758293E2-17DA-4144-B56B-198AACFDCDFD}" type="pres">
      <dgm:prSet presAssocID="{BCD52D54-38F6-43A1-A89F-4799569A234F}" presName="horz1" presStyleCnt="0"/>
      <dgm:spPr/>
    </dgm:pt>
    <dgm:pt modelId="{26751B15-0447-4F03-BD38-8E2F739A0710}" type="pres">
      <dgm:prSet presAssocID="{BCD52D54-38F6-43A1-A89F-4799569A234F}" presName="tx1" presStyleLbl="revTx" presStyleIdx="3" presStyleCnt="4"/>
      <dgm:spPr/>
    </dgm:pt>
    <dgm:pt modelId="{06196E54-107B-4826-8598-6BA144D6E047}" type="pres">
      <dgm:prSet presAssocID="{BCD52D54-38F6-43A1-A89F-4799569A234F}" presName="vert1" presStyleCnt="0"/>
      <dgm:spPr/>
    </dgm:pt>
  </dgm:ptLst>
  <dgm:cxnLst>
    <dgm:cxn modelId="{53E73D27-FF88-43F6-8B30-326EE8BDACBE}" type="presOf" srcId="{BCD52D54-38F6-43A1-A89F-4799569A234F}" destId="{26751B15-0447-4F03-BD38-8E2F739A0710}" srcOrd="0" destOrd="0" presId="urn:microsoft.com/office/officeart/2008/layout/LinedList"/>
    <dgm:cxn modelId="{2B6EFB2F-D67B-4838-A96C-31E5CA275CC7}" srcId="{884D35CD-217A-4CE1-BD2F-9C35C9A1016A}" destId="{BCD52D54-38F6-43A1-A89F-4799569A234F}" srcOrd="3" destOrd="0" parTransId="{1EE32D19-DB78-4D89-9C87-B077C61C173D}" sibTransId="{DE93EC7B-4B31-4144-8F31-443AC3829907}"/>
    <dgm:cxn modelId="{46F6177C-F0A5-4102-ADC7-DF3C0AA5439A}" type="presOf" srcId="{AF385F45-17F2-4B2A-9359-66D45C3B7C7D}" destId="{096346B4-7E99-4812-884B-F81C9416FA58}" srcOrd="0" destOrd="0" presId="urn:microsoft.com/office/officeart/2008/layout/LinedList"/>
    <dgm:cxn modelId="{B39B629B-1A50-42FA-8DED-6CE4A56AE7C4}" type="presOf" srcId="{A1643CD2-3264-4B50-AB8B-ADE3AB2BF6F3}" destId="{046A44DA-E505-4E83-9A8A-D6BE5CE7DA07}" srcOrd="0" destOrd="0" presId="urn:microsoft.com/office/officeart/2008/layout/LinedList"/>
    <dgm:cxn modelId="{C59E4ABB-00FD-47DB-A14F-746B1D3A548F}" srcId="{884D35CD-217A-4CE1-BD2F-9C35C9A1016A}" destId="{AF385F45-17F2-4B2A-9359-66D45C3B7C7D}" srcOrd="0" destOrd="0" parTransId="{451A3FFB-2F23-4BE9-8949-1A274EC03E70}" sibTransId="{84B02883-2F11-4EF1-BA19-FA76E209A7DD}"/>
    <dgm:cxn modelId="{788528D0-C68E-4351-92AE-0B213C926359}" type="presOf" srcId="{A77F192D-0B6B-458B-A03A-D91E1BAAF72F}" destId="{401FEB09-973E-4DCC-90AA-5D4E4425F4E5}" srcOrd="0" destOrd="0" presId="urn:microsoft.com/office/officeart/2008/layout/LinedList"/>
    <dgm:cxn modelId="{068B76D4-0657-4E47-A630-D939919CEE95}" srcId="{884D35CD-217A-4CE1-BD2F-9C35C9A1016A}" destId="{A77F192D-0B6B-458B-A03A-D91E1BAAF72F}" srcOrd="1" destOrd="0" parTransId="{D04B57A6-E6F6-443D-85C1-DDE8F22D67F2}" sibTransId="{20CB7754-DDF2-43AA-9E8E-E8A5FDDD736F}"/>
    <dgm:cxn modelId="{41478DD6-EBF0-4ED5-ABDD-B9664C8D1814}" srcId="{884D35CD-217A-4CE1-BD2F-9C35C9A1016A}" destId="{A1643CD2-3264-4B50-AB8B-ADE3AB2BF6F3}" srcOrd="2" destOrd="0" parTransId="{9FFEC360-4ACE-4AB0-9F30-ED491F3CEF5A}" sibTransId="{48C92D8B-9FA1-4FC5-956D-0AAE384221FA}"/>
    <dgm:cxn modelId="{58EFC7EA-C3FF-4525-A1A2-5AD114725CE3}" type="presOf" srcId="{884D35CD-217A-4CE1-BD2F-9C35C9A1016A}" destId="{54839788-CF06-4798-A9B3-AB457E590C29}" srcOrd="0" destOrd="0" presId="urn:microsoft.com/office/officeart/2008/layout/LinedList"/>
    <dgm:cxn modelId="{70BF52CC-C8C2-49A9-A110-DDDC8B14F65F}" type="presParOf" srcId="{54839788-CF06-4798-A9B3-AB457E590C29}" destId="{7A6D8BA0-766A-484A-8FBE-CA47870BBACE}" srcOrd="0" destOrd="0" presId="urn:microsoft.com/office/officeart/2008/layout/LinedList"/>
    <dgm:cxn modelId="{D98D5BD6-3FA5-4677-9825-384CE8B0C7F6}" type="presParOf" srcId="{54839788-CF06-4798-A9B3-AB457E590C29}" destId="{D90BD554-7EA5-4F80-96E6-07A6A5D0FDCA}" srcOrd="1" destOrd="0" presId="urn:microsoft.com/office/officeart/2008/layout/LinedList"/>
    <dgm:cxn modelId="{2163C4C5-9D73-4476-A41A-3CDBE3B72EC8}" type="presParOf" srcId="{D90BD554-7EA5-4F80-96E6-07A6A5D0FDCA}" destId="{096346B4-7E99-4812-884B-F81C9416FA58}" srcOrd="0" destOrd="0" presId="urn:microsoft.com/office/officeart/2008/layout/LinedList"/>
    <dgm:cxn modelId="{F18AE00A-E9A0-46AC-A780-8AB6B6B93C21}" type="presParOf" srcId="{D90BD554-7EA5-4F80-96E6-07A6A5D0FDCA}" destId="{F62C99A2-E98F-4118-8C2B-EFB03FE54DF0}" srcOrd="1" destOrd="0" presId="urn:microsoft.com/office/officeart/2008/layout/LinedList"/>
    <dgm:cxn modelId="{C229D7A6-ED7A-41D9-88B8-50C8B98FF15F}" type="presParOf" srcId="{54839788-CF06-4798-A9B3-AB457E590C29}" destId="{1B8F7F14-7A28-4503-8C10-BB55D1EEB02F}" srcOrd="2" destOrd="0" presId="urn:microsoft.com/office/officeart/2008/layout/LinedList"/>
    <dgm:cxn modelId="{2C951459-9B4A-4AD7-AFDB-B44ED7675238}" type="presParOf" srcId="{54839788-CF06-4798-A9B3-AB457E590C29}" destId="{016F9D8B-8345-4697-867B-D375630B756F}" srcOrd="3" destOrd="0" presId="urn:microsoft.com/office/officeart/2008/layout/LinedList"/>
    <dgm:cxn modelId="{B8B3DB52-319E-41FE-AFAC-CDAE8CAC9AA7}" type="presParOf" srcId="{016F9D8B-8345-4697-867B-D375630B756F}" destId="{401FEB09-973E-4DCC-90AA-5D4E4425F4E5}" srcOrd="0" destOrd="0" presId="urn:microsoft.com/office/officeart/2008/layout/LinedList"/>
    <dgm:cxn modelId="{B521B1E6-0B38-4309-9BDD-008627B36ED0}" type="presParOf" srcId="{016F9D8B-8345-4697-867B-D375630B756F}" destId="{1C0CAA57-86B3-4566-8FEE-F377DCE90FA1}" srcOrd="1" destOrd="0" presId="urn:microsoft.com/office/officeart/2008/layout/LinedList"/>
    <dgm:cxn modelId="{CA105AC8-7DA3-4C29-BBB8-2B78AE80BABA}" type="presParOf" srcId="{54839788-CF06-4798-A9B3-AB457E590C29}" destId="{B3D29AF7-022E-499B-80C3-4D8FFD5C3FB0}" srcOrd="4" destOrd="0" presId="urn:microsoft.com/office/officeart/2008/layout/LinedList"/>
    <dgm:cxn modelId="{6FD59FE2-779E-475D-8EDB-918AE88F8EB1}" type="presParOf" srcId="{54839788-CF06-4798-A9B3-AB457E590C29}" destId="{E8ECF990-8852-49EC-953C-02F39132815C}" srcOrd="5" destOrd="0" presId="urn:microsoft.com/office/officeart/2008/layout/LinedList"/>
    <dgm:cxn modelId="{5F1E7483-D60A-4216-BA66-87570615EE0E}" type="presParOf" srcId="{E8ECF990-8852-49EC-953C-02F39132815C}" destId="{046A44DA-E505-4E83-9A8A-D6BE5CE7DA07}" srcOrd="0" destOrd="0" presId="urn:microsoft.com/office/officeart/2008/layout/LinedList"/>
    <dgm:cxn modelId="{60144869-07D6-4172-87C5-81BF4915F208}" type="presParOf" srcId="{E8ECF990-8852-49EC-953C-02F39132815C}" destId="{7FA72ACE-7ACB-469A-AF92-2755C1604247}" srcOrd="1" destOrd="0" presId="urn:microsoft.com/office/officeart/2008/layout/LinedList"/>
    <dgm:cxn modelId="{FD1754DB-9310-494F-A4F2-C13249230A8C}" type="presParOf" srcId="{54839788-CF06-4798-A9B3-AB457E590C29}" destId="{1D91D78D-0D6C-4EEB-B50C-6C1988F928F3}" srcOrd="6" destOrd="0" presId="urn:microsoft.com/office/officeart/2008/layout/LinedList"/>
    <dgm:cxn modelId="{E6D4E824-3901-4B0B-9788-31455820DFF6}" type="presParOf" srcId="{54839788-CF06-4798-A9B3-AB457E590C29}" destId="{758293E2-17DA-4144-B56B-198AACFDCDFD}" srcOrd="7" destOrd="0" presId="urn:microsoft.com/office/officeart/2008/layout/LinedList"/>
    <dgm:cxn modelId="{B9E86092-2B6C-4E39-A4EC-9F1591803141}" type="presParOf" srcId="{758293E2-17DA-4144-B56B-198AACFDCDFD}" destId="{26751B15-0447-4F03-BD38-8E2F739A0710}" srcOrd="0" destOrd="0" presId="urn:microsoft.com/office/officeart/2008/layout/LinedList"/>
    <dgm:cxn modelId="{11DD7CBB-2957-47CB-AA38-F62AE243FCA2}" type="presParOf" srcId="{758293E2-17DA-4144-B56B-198AACFDCDFD}" destId="{06196E54-107B-4826-8598-6BA144D6E04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D04BB0-249D-4C12-9014-ACCE4DE9A424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C8B680E-D6FF-4688-9C4C-48D53E481620}">
      <dgm:prSet custT="1"/>
      <dgm:spPr/>
      <dgm:t>
        <a:bodyPr/>
        <a:lstStyle/>
        <a:p>
          <a:r>
            <a:rPr lang="lt-LT" sz="2000" b="1" dirty="0">
              <a:latin typeface="Times New Roman"/>
              <a:cs typeface="Times New Roman"/>
            </a:rPr>
            <a:t>Dėmesys kontekstams:</a:t>
          </a:r>
          <a:r>
            <a:rPr lang="lt-LT" sz="2000" dirty="0">
              <a:latin typeface="Times New Roman"/>
              <a:cs typeface="Times New Roman"/>
            </a:rPr>
            <a:t> II dalyje mokinys privalo gebėti taikyti kultūrinius, istorinius ir biografinius kontekstus. Neužtenka tik žinoti kūrinio turinį.</a:t>
          </a:r>
          <a:endParaRPr lang="en-US" sz="2000" dirty="0">
            <a:latin typeface="Times New Roman"/>
            <a:cs typeface="Times New Roman"/>
          </a:endParaRPr>
        </a:p>
      </dgm:t>
    </dgm:pt>
    <dgm:pt modelId="{D6BA7F2A-FADB-4E43-B681-828090DF9C39}" type="parTrans" cxnId="{E8B8749A-5083-4276-A190-5BC04E984BC3}">
      <dgm:prSet/>
      <dgm:spPr/>
      <dgm:t>
        <a:bodyPr/>
        <a:lstStyle/>
        <a:p>
          <a:endParaRPr lang="en-US"/>
        </a:p>
      </dgm:t>
    </dgm:pt>
    <dgm:pt modelId="{100A92D2-7688-4F9D-BBAD-60658A249090}" type="sibTrans" cxnId="{E8B8749A-5083-4276-A190-5BC04E984BC3}">
      <dgm:prSet/>
      <dgm:spPr/>
      <dgm:t>
        <a:bodyPr/>
        <a:lstStyle/>
        <a:p>
          <a:endParaRPr lang="en-US"/>
        </a:p>
      </dgm:t>
    </dgm:pt>
    <dgm:pt modelId="{75A377F6-51DF-42CD-9D7C-FAF6DFBAEAA5}">
      <dgm:prSet/>
      <dgm:spPr/>
      <dgm:t>
        <a:bodyPr/>
        <a:lstStyle/>
        <a:p>
          <a:r>
            <a:rPr lang="lt-LT" sz="2000" b="1" dirty="0">
              <a:latin typeface="Times New Roman"/>
              <a:cs typeface="Times New Roman"/>
            </a:rPr>
            <a:t>Laiko vadyba:</a:t>
          </a:r>
          <a:r>
            <a:rPr lang="lt-LT" sz="2000" dirty="0">
              <a:latin typeface="Times New Roman"/>
              <a:cs typeface="Times New Roman"/>
            </a:rPr>
            <a:t> II dalyje rekomenduojama 60 min. skirti analizei ir 180 min. rašiniui. Būtina „treniruotis“ rašyti ilgos trukmės kontrolinius darbus, kad mokiniai išlaikytų koncentraciją 4 valandas.</a:t>
          </a:r>
          <a:endParaRPr lang="en-US" sz="2000" dirty="0">
            <a:latin typeface="Times New Roman"/>
            <a:cs typeface="Times New Roman"/>
          </a:endParaRPr>
        </a:p>
      </dgm:t>
    </dgm:pt>
    <dgm:pt modelId="{6318AA21-0C8D-4CC5-9A9C-F6B1E6651237}" type="parTrans" cxnId="{04ED9623-6E9F-4B4C-8256-77F0DD4C4FB4}">
      <dgm:prSet/>
      <dgm:spPr/>
      <dgm:t>
        <a:bodyPr/>
        <a:lstStyle/>
        <a:p>
          <a:endParaRPr lang="en-US"/>
        </a:p>
      </dgm:t>
    </dgm:pt>
    <dgm:pt modelId="{0B3EF34A-71B0-4A45-AA7B-E4E5E0202981}" type="sibTrans" cxnId="{04ED9623-6E9F-4B4C-8256-77F0DD4C4FB4}">
      <dgm:prSet/>
      <dgm:spPr/>
      <dgm:t>
        <a:bodyPr/>
        <a:lstStyle/>
        <a:p>
          <a:endParaRPr lang="en-US"/>
        </a:p>
      </dgm:t>
    </dgm:pt>
    <dgm:pt modelId="{7BA2897B-3A29-4433-815D-BDE7EAE16E1F}">
      <dgm:prSet/>
      <dgm:spPr/>
      <dgm:t>
        <a:bodyPr/>
        <a:lstStyle/>
        <a:p>
          <a:r>
            <a:rPr lang="lt-LT" sz="2000" b="1" dirty="0">
              <a:latin typeface="Times New Roman"/>
              <a:cs typeface="Times New Roman"/>
            </a:rPr>
            <a:t>Darbas su žodynais:</a:t>
          </a:r>
          <a:r>
            <a:rPr lang="lt-LT" sz="2000" dirty="0">
              <a:latin typeface="Times New Roman"/>
              <a:cs typeface="Times New Roman"/>
            </a:rPr>
            <a:t> Mokykite mokinius naudotis </a:t>
          </a:r>
          <a:r>
            <a:rPr lang="lt-LT" sz="2000" b="1" dirty="0">
              <a:latin typeface="Times New Roman"/>
              <a:cs typeface="Times New Roman"/>
            </a:rPr>
            <a:t>norminiu žodynu</a:t>
          </a:r>
          <a:r>
            <a:rPr lang="lt-LT" sz="2000" dirty="0">
              <a:latin typeface="Times New Roman"/>
              <a:cs typeface="Times New Roman"/>
            </a:rPr>
            <a:t> (</a:t>
          </a:r>
          <a:r>
            <a:rPr lang="lt-LT" sz="2000" i="1" dirty="0" err="1">
              <a:latin typeface="Times New Roman"/>
              <a:cs typeface="Times New Roman"/>
            </a:rPr>
            <a:t>Słownik</a:t>
          </a:r>
          <a:r>
            <a:rPr lang="lt-LT" sz="2000" i="1" dirty="0">
              <a:latin typeface="Times New Roman"/>
              <a:cs typeface="Times New Roman"/>
            </a:rPr>
            <a:t> </a:t>
          </a:r>
          <a:r>
            <a:rPr lang="lt-LT" sz="2000" i="1" dirty="0" err="1">
              <a:latin typeface="Times New Roman"/>
              <a:cs typeface="Times New Roman"/>
            </a:rPr>
            <a:t>poprawnej</a:t>
          </a:r>
          <a:r>
            <a:rPr lang="lt-LT" sz="2000" i="1" dirty="0">
              <a:latin typeface="Times New Roman"/>
              <a:cs typeface="Times New Roman"/>
            </a:rPr>
            <a:t> </a:t>
          </a:r>
          <a:r>
            <a:rPr lang="lt-LT" sz="2000" i="1" dirty="0" err="1">
              <a:latin typeface="Times New Roman"/>
              <a:cs typeface="Times New Roman"/>
            </a:rPr>
            <a:t>polszczyzny</a:t>
          </a:r>
          <a:r>
            <a:rPr lang="lt-LT" sz="2000" dirty="0">
              <a:latin typeface="Times New Roman"/>
              <a:cs typeface="Times New Roman"/>
            </a:rPr>
            <a:t>) – tai padės išvengti kalbos kultūros klaidų, kurios VBE vertinamos griežčiau nei PUPP.</a:t>
          </a:r>
          <a:endParaRPr lang="en-US" sz="2000" dirty="0">
            <a:latin typeface="Times New Roman"/>
            <a:cs typeface="Times New Roman"/>
          </a:endParaRPr>
        </a:p>
      </dgm:t>
    </dgm:pt>
    <dgm:pt modelId="{F8A0FF84-ACD2-4ADF-BB7C-F83D2351F3DC}" type="parTrans" cxnId="{C725F7C7-007D-4129-9DC2-9014FAAE2CAA}">
      <dgm:prSet/>
      <dgm:spPr/>
      <dgm:t>
        <a:bodyPr/>
        <a:lstStyle/>
        <a:p>
          <a:endParaRPr lang="en-US"/>
        </a:p>
      </dgm:t>
    </dgm:pt>
    <dgm:pt modelId="{736B0A0C-755D-4EE5-A2C5-71350D24D4B9}" type="sibTrans" cxnId="{C725F7C7-007D-4129-9DC2-9014FAAE2CAA}">
      <dgm:prSet/>
      <dgm:spPr/>
      <dgm:t>
        <a:bodyPr/>
        <a:lstStyle/>
        <a:p>
          <a:endParaRPr lang="en-US"/>
        </a:p>
      </dgm:t>
    </dgm:pt>
    <dgm:pt modelId="{2A965A4B-CECC-492F-B596-94B2419B04B5}">
      <dgm:prSet/>
      <dgm:spPr/>
      <dgm:t>
        <a:bodyPr/>
        <a:lstStyle/>
        <a:p>
          <a:r>
            <a:rPr lang="lt-LT" sz="2000" b="1" dirty="0">
              <a:latin typeface="Times New Roman"/>
              <a:cs typeface="Times New Roman"/>
            </a:rPr>
            <a:t>Elektroninio testo specifika:</a:t>
          </a:r>
          <a:r>
            <a:rPr lang="lt-LT" sz="2000" dirty="0">
              <a:latin typeface="Times New Roman"/>
              <a:cs typeface="Times New Roman"/>
            </a:rPr>
            <a:t> I dalyje pasitaiko užduočių su vizualizacijomis (diagramomis, schemomis ir pan.). Mokiniai turi gebėti skaityti informaciją įvairiais formatais.</a:t>
          </a:r>
          <a:endParaRPr lang="en-US" sz="2000" dirty="0">
            <a:latin typeface="Times New Roman"/>
            <a:cs typeface="Times New Roman"/>
          </a:endParaRPr>
        </a:p>
      </dgm:t>
    </dgm:pt>
    <dgm:pt modelId="{AE41BA96-988F-4D1F-9DDB-C9BFC42BF3C5}" type="parTrans" cxnId="{D4BD6912-5445-4A28-B575-B6E5D070EB9C}">
      <dgm:prSet/>
      <dgm:spPr/>
      <dgm:t>
        <a:bodyPr/>
        <a:lstStyle/>
        <a:p>
          <a:endParaRPr lang="en-US"/>
        </a:p>
      </dgm:t>
    </dgm:pt>
    <dgm:pt modelId="{876595C0-7D50-40D9-849C-2521769D0D3C}" type="sibTrans" cxnId="{D4BD6912-5445-4A28-B575-B6E5D070EB9C}">
      <dgm:prSet/>
      <dgm:spPr/>
      <dgm:t>
        <a:bodyPr/>
        <a:lstStyle/>
        <a:p>
          <a:endParaRPr lang="en-US"/>
        </a:p>
      </dgm:t>
    </dgm:pt>
    <dgm:pt modelId="{A6BB1ECF-CDD3-4FC3-819A-67D68C2F92E2}" type="pres">
      <dgm:prSet presAssocID="{55D04BB0-249D-4C12-9014-ACCE4DE9A424}" presName="diagram" presStyleCnt="0">
        <dgm:presLayoutVars>
          <dgm:dir/>
          <dgm:resizeHandles val="exact"/>
        </dgm:presLayoutVars>
      </dgm:prSet>
      <dgm:spPr/>
    </dgm:pt>
    <dgm:pt modelId="{56D14154-CCBC-4B43-98DE-1AD22ECBFD87}" type="pres">
      <dgm:prSet presAssocID="{AC8B680E-D6FF-4688-9C4C-48D53E481620}" presName="node" presStyleLbl="node1" presStyleIdx="0" presStyleCnt="4">
        <dgm:presLayoutVars>
          <dgm:bulletEnabled val="1"/>
        </dgm:presLayoutVars>
      </dgm:prSet>
      <dgm:spPr/>
    </dgm:pt>
    <dgm:pt modelId="{92FE9CFF-EE19-429F-8594-67EBDE89AB5C}" type="pres">
      <dgm:prSet presAssocID="{100A92D2-7688-4F9D-BBAD-60658A249090}" presName="sibTrans" presStyleLbl="sibTrans2D1" presStyleIdx="0" presStyleCnt="3"/>
      <dgm:spPr/>
    </dgm:pt>
    <dgm:pt modelId="{8872AD36-654C-4BA8-A60A-86571DA75471}" type="pres">
      <dgm:prSet presAssocID="{100A92D2-7688-4F9D-BBAD-60658A249090}" presName="connectorText" presStyleLbl="sibTrans2D1" presStyleIdx="0" presStyleCnt="3"/>
      <dgm:spPr/>
    </dgm:pt>
    <dgm:pt modelId="{2650DD2F-5120-4CA3-B35E-0B930D10391E}" type="pres">
      <dgm:prSet presAssocID="{75A377F6-51DF-42CD-9D7C-FAF6DFBAEAA5}" presName="node" presStyleLbl="node1" presStyleIdx="1" presStyleCnt="4">
        <dgm:presLayoutVars>
          <dgm:bulletEnabled val="1"/>
        </dgm:presLayoutVars>
      </dgm:prSet>
      <dgm:spPr/>
    </dgm:pt>
    <dgm:pt modelId="{8D1D42C0-DCCA-4EF2-BF97-7E4B94085F28}" type="pres">
      <dgm:prSet presAssocID="{0B3EF34A-71B0-4A45-AA7B-E4E5E0202981}" presName="sibTrans" presStyleLbl="sibTrans2D1" presStyleIdx="1" presStyleCnt="3"/>
      <dgm:spPr/>
    </dgm:pt>
    <dgm:pt modelId="{76AA5E6A-CD9A-4D3A-9A85-A5FBE39442D6}" type="pres">
      <dgm:prSet presAssocID="{0B3EF34A-71B0-4A45-AA7B-E4E5E0202981}" presName="connectorText" presStyleLbl="sibTrans2D1" presStyleIdx="1" presStyleCnt="3"/>
      <dgm:spPr/>
    </dgm:pt>
    <dgm:pt modelId="{33E0FA8E-03CD-4321-B376-2FF030E3B178}" type="pres">
      <dgm:prSet presAssocID="{7BA2897B-3A29-4433-815D-BDE7EAE16E1F}" presName="node" presStyleLbl="node1" presStyleIdx="2" presStyleCnt="4">
        <dgm:presLayoutVars>
          <dgm:bulletEnabled val="1"/>
        </dgm:presLayoutVars>
      </dgm:prSet>
      <dgm:spPr/>
    </dgm:pt>
    <dgm:pt modelId="{6EB46547-932F-45B8-9273-CBAB816F6DBD}" type="pres">
      <dgm:prSet presAssocID="{736B0A0C-755D-4EE5-A2C5-71350D24D4B9}" presName="sibTrans" presStyleLbl="sibTrans2D1" presStyleIdx="2" presStyleCnt="3"/>
      <dgm:spPr/>
    </dgm:pt>
    <dgm:pt modelId="{FB92ED63-39EC-49E3-B001-B719D060D2B9}" type="pres">
      <dgm:prSet presAssocID="{736B0A0C-755D-4EE5-A2C5-71350D24D4B9}" presName="connectorText" presStyleLbl="sibTrans2D1" presStyleIdx="2" presStyleCnt="3"/>
      <dgm:spPr/>
    </dgm:pt>
    <dgm:pt modelId="{9B939621-5D41-4696-BA23-FF958B49357C}" type="pres">
      <dgm:prSet presAssocID="{2A965A4B-CECC-492F-B596-94B2419B04B5}" presName="node" presStyleLbl="node1" presStyleIdx="3" presStyleCnt="4">
        <dgm:presLayoutVars>
          <dgm:bulletEnabled val="1"/>
        </dgm:presLayoutVars>
      </dgm:prSet>
      <dgm:spPr/>
    </dgm:pt>
  </dgm:ptLst>
  <dgm:cxnLst>
    <dgm:cxn modelId="{D4BD6912-5445-4A28-B575-B6E5D070EB9C}" srcId="{55D04BB0-249D-4C12-9014-ACCE4DE9A424}" destId="{2A965A4B-CECC-492F-B596-94B2419B04B5}" srcOrd="3" destOrd="0" parTransId="{AE41BA96-988F-4D1F-9DDB-C9BFC42BF3C5}" sibTransId="{876595C0-7D50-40D9-849C-2521769D0D3C}"/>
    <dgm:cxn modelId="{04ED9623-6E9F-4B4C-8256-77F0DD4C4FB4}" srcId="{55D04BB0-249D-4C12-9014-ACCE4DE9A424}" destId="{75A377F6-51DF-42CD-9D7C-FAF6DFBAEAA5}" srcOrd="1" destOrd="0" parTransId="{6318AA21-0C8D-4CC5-9A9C-F6B1E6651237}" sibTransId="{0B3EF34A-71B0-4A45-AA7B-E4E5E0202981}"/>
    <dgm:cxn modelId="{0D8B2147-E9B4-4A19-8668-7A0231C4911C}" type="presOf" srcId="{736B0A0C-755D-4EE5-A2C5-71350D24D4B9}" destId="{FB92ED63-39EC-49E3-B001-B719D060D2B9}" srcOrd="1" destOrd="0" presId="urn:microsoft.com/office/officeart/2005/8/layout/process5"/>
    <dgm:cxn modelId="{21D9A073-8E50-4A9B-BA76-A52D936F432B}" type="presOf" srcId="{AC8B680E-D6FF-4688-9C4C-48D53E481620}" destId="{56D14154-CCBC-4B43-98DE-1AD22ECBFD87}" srcOrd="0" destOrd="0" presId="urn:microsoft.com/office/officeart/2005/8/layout/process5"/>
    <dgm:cxn modelId="{263B4A58-CF67-4BA9-B808-4D31D7C79B00}" type="presOf" srcId="{2A965A4B-CECC-492F-B596-94B2419B04B5}" destId="{9B939621-5D41-4696-BA23-FF958B49357C}" srcOrd="0" destOrd="0" presId="urn:microsoft.com/office/officeart/2005/8/layout/process5"/>
    <dgm:cxn modelId="{3FD0F459-ADF7-401F-8A1B-E02570785CC0}" type="presOf" srcId="{0B3EF34A-71B0-4A45-AA7B-E4E5E0202981}" destId="{76AA5E6A-CD9A-4D3A-9A85-A5FBE39442D6}" srcOrd="1" destOrd="0" presId="urn:microsoft.com/office/officeart/2005/8/layout/process5"/>
    <dgm:cxn modelId="{CC70B28C-1AEF-4C0E-90B6-48B49E8C73B2}" type="presOf" srcId="{100A92D2-7688-4F9D-BBAD-60658A249090}" destId="{8872AD36-654C-4BA8-A60A-86571DA75471}" srcOrd="1" destOrd="0" presId="urn:microsoft.com/office/officeart/2005/8/layout/process5"/>
    <dgm:cxn modelId="{E8B8749A-5083-4276-A190-5BC04E984BC3}" srcId="{55D04BB0-249D-4C12-9014-ACCE4DE9A424}" destId="{AC8B680E-D6FF-4688-9C4C-48D53E481620}" srcOrd="0" destOrd="0" parTransId="{D6BA7F2A-FADB-4E43-B681-828090DF9C39}" sibTransId="{100A92D2-7688-4F9D-BBAD-60658A249090}"/>
    <dgm:cxn modelId="{88BB7C9A-A258-4725-8776-78CF64D37BDA}" type="presOf" srcId="{7BA2897B-3A29-4433-815D-BDE7EAE16E1F}" destId="{33E0FA8E-03CD-4321-B376-2FF030E3B178}" srcOrd="0" destOrd="0" presId="urn:microsoft.com/office/officeart/2005/8/layout/process5"/>
    <dgm:cxn modelId="{D415A7AE-CC47-48DD-8705-C3CCCD9EA112}" type="presOf" srcId="{100A92D2-7688-4F9D-BBAD-60658A249090}" destId="{92FE9CFF-EE19-429F-8594-67EBDE89AB5C}" srcOrd="0" destOrd="0" presId="urn:microsoft.com/office/officeart/2005/8/layout/process5"/>
    <dgm:cxn modelId="{204001B1-E420-49B5-BBB0-BA865094727D}" type="presOf" srcId="{0B3EF34A-71B0-4A45-AA7B-E4E5E0202981}" destId="{8D1D42C0-DCCA-4EF2-BF97-7E4B94085F28}" srcOrd="0" destOrd="0" presId="urn:microsoft.com/office/officeart/2005/8/layout/process5"/>
    <dgm:cxn modelId="{4F5903B9-11FC-4C3C-9776-6857508F97B3}" type="presOf" srcId="{75A377F6-51DF-42CD-9D7C-FAF6DFBAEAA5}" destId="{2650DD2F-5120-4CA3-B35E-0B930D10391E}" srcOrd="0" destOrd="0" presId="urn:microsoft.com/office/officeart/2005/8/layout/process5"/>
    <dgm:cxn modelId="{C725F7C7-007D-4129-9DC2-9014FAAE2CAA}" srcId="{55D04BB0-249D-4C12-9014-ACCE4DE9A424}" destId="{7BA2897B-3A29-4433-815D-BDE7EAE16E1F}" srcOrd="2" destOrd="0" parTransId="{F8A0FF84-ACD2-4ADF-BB7C-F83D2351F3DC}" sibTransId="{736B0A0C-755D-4EE5-A2C5-71350D24D4B9}"/>
    <dgm:cxn modelId="{23FCD0C8-683B-48E5-A61E-D24A80A1F753}" type="presOf" srcId="{55D04BB0-249D-4C12-9014-ACCE4DE9A424}" destId="{A6BB1ECF-CDD3-4FC3-819A-67D68C2F92E2}" srcOrd="0" destOrd="0" presId="urn:microsoft.com/office/officeart/2005/8/layout/process5"/>
    <dgm:cxn modelId="{FDD840C9-ED5F-47EE-B4C6-EEB57E265C7A}" type="presOf" srcId="{736B0A0C-755D-4EE5-A2C5-71350D24D4B9}" destId="{6EB46547-932F-45B8-9273-CBAB816F6DBD}" srcOrd="0" destOrd="0" presId="urn:microsoft.com/office/officeart/2005/8/layout/process5"/>
    <dgm:cxn modelId="{C7249CA9-AEB4-4084-B311-6C495A3E205F}" type="presParOf" srcId="{A6BB1ECF-CDD3-4FC3-819A-67D68C2F92E2}" destId="{56D14154-CCBC-4B43-98DE-1AD22ECBFD87}" srcOrd="0" destOrd="0" presId="urn:microsoft.com/office/officeart/2005/8/layout/process5"/>
    <dgm:cxn modelId="{B4A81309-B6E2-447F-A2D0-41DB39BD7C53}" type="presParOf" srcId="{A6BB1ECF-CDD3-4FC3-819A-67D68C2F92E2}" destId="{92FE9CFF-EE19-429F-8594-67EBDE89AB5C}" srcOrd="1" destOrd="0" presId="urn:microsoft.com/office/officeart/2005/8/layout/process5"/>
    <dgm:cxn modelId="{7548C020-BAE8-4F46-A416-2E93399D60BE}" type="presParOf" srcId="{92FE9CFF-EE19-429F-8594-67EBDE89AB5C}" destId="{8872AD36-654C-4BA8-A60A-86571DA75471}" srcOrd="0" destOrd="0" presId="urn:microsoft.com/office/officeart/2005/8/layout/process5"/>
    <dgm:cxn modelId="{D145CB3C-5DC7-429C-93C2-B2786201630C}" type="presParOf" srcId="{A6BB1ECF-CDD3-4FC3-819A-67D68C2F92E2}" destId="{2650DD2F-5120-4CA3-B35E-0B930D10391E}" srcOrd="2" destOrd="0" presId="urn:microsoft.com/office/officeart/2005/8/layout/process5"/>
    <dgm:cxn modelId="{777EE5D1-5A3A-4097-8B76-3D3D78D5C5AE}" type="presParOf" srcId="{A6BB1ECF-CDD3-4FC3-819A-67D68C2F92E2}" destId="{8D1D42C0-DCCA-4EF2-BF97-7E4B94085F28}" srcOrd="3" destOrd="0" presId="urn:microsoft.com/office/officeart/2005/8/layout/process5"/>
    <dgm:cxn modelId="{54857951-109E-470B-8A86-EF2F32A8C409}" type="presParOf" srcId="{8D1D42C0-DCCA-4EF2-BF97-7E4B94085F28}" destId="{76AA5E6A-CD9A-4D3A-9A85-A5FBE39442D6}" srcOrd="0" destOrd="0" presId="urn:microsoft.com/office/officeart/2005/8/layout/process5"/>
    <dgm:cxn modelId="{4C406B70-9334-4D04-85A5-E656E8E0F8D3}" type="presParOf" srcId="{A6BB1ECF-CDD3-4FC3-819A-67D68C2F92E2}" destId="{33E0FA8E-03CD-4321-B376-2FF030E3B178}" srcOrd="4" destOrd="0" presId="urn:microsoft.com/office/officeart/2005/8/layout/process5"/>
    <dgm:cxn modelId="{9867F672-3D9E-4363-92B5-626AA9DC5343}" type="presParOf" srcId="{A6BB1ECF-CDD3-4FC3-819A-67D68C2F92E2}" destId="{6EB46547-932F-45B8-9273-CBAB816F6DBD}" srcOrd="5" destOrd="0" presId="urn:microsoft.com/office/officeart/2005/8/layout/process5"/>
    <dgm:cxn modelId="{3E36F5DC-F875-4393-9105-A5ECA75B0032}" type="presParOf" srcId="{6EB46547-932F-45B8-9273-CBAB816F6DBD}" destId="{FB92ED63-39EC-49E3-B001-B719D060D2B9}" srcOrd="0" destOrd="0" presId="urn:microsoft.com/office/officeart/2005/8/layout/process5"/>
    <dgm:cxn modelId="{9423BF2A-8F29-478A-9EDA-7B2815866AC7}" type="presParOf" srcId="{A6BB1ECF-CDD3-4FC3-819A-67D68C2F92E2}" destId="{9B939621-5D41-4696-BA23-FF958B49357C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6D8BA0-766A-484A-8FBE-CA47870BBACE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346B4-7E99-4812-884B-F81C9416FA58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700" kern="1200" dirty="0">
              <a:latin typeface="Times New Roman"/>
              <a:cs typeface="Times New Roman"/>
            </a:rPr>
            <a:t>NMPP 8 klasės užduotis sukonstruota taip, kad didžioji dalis (50 %) reikalauja </a:t>
          </a:r>
          <a:r>
            <a:rPr lang="lt-LT" sz="2700" b="1" kern="1200" dirty="0">
              <a:latin typeface="Times New Roman"/>
              <a:cs typeface="Times New Roman"/>
            </a:rPr>
            <a:t>taikymo</a:t>
          </a:r>
          <a:r>
            <a:rPr lang="lt-LT" sz="2700" kern="1200" dirty="0">
              <a:latin typeface="Times New Roman"/>
              <a:cs typeface="Times New Roman"/>
            </a:rPr>
            <a:t> įgūdžių.</a:t>
          </a:r>
          <a:endParaRPr lang="en-US" sz="2700" kern="1200" dirty="0">
            <a:latin typeface="Times New Roman"/>
            <a:cs typeface="Times New Roman"/>
          </a:endParaRPr>
        </a:p>
      </dsp:txBody>
      <dsp:txXfrm>
        <a:off x="0" y="0"/>
        <a:ext cx="6900512" cy="1384035"/>
      </dsp:txXfrm>
    </dsp:sp>
    <dsp:sp modelId="{1B8F7F14-7A28-4503-8C10-BB55D1EEB02F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1FEB09-973E-4DCC-90AA-5D4E4425F4E5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700" b="1" kern="1200" dirty="0">
              <a:latin typeface="Times New Roman"/>
              <a:cs typeface="Times New Roman"/>
            </a:rPr>
            <a:t>35 % Žinios ir supratimas:</a:t>
          </a:r>
          <a:r>
            <a:rPr lang="lt-LT" sz="2700" kern="1200" dirty="0">
              <a:latin typeface="Times New Roman"/>
              <a:cs typeface="Times New Roman"/>
            </a:rPr>
            <a:t> Gebėjimas atpažinti faktus, terminus ir pan.</a:t>
          </a:r>
          <a:endParaRPr lang="en-US" sz="2700" kern="1200" dirty="0">
            <a:latin typeface="Times New Roman"/>
            <a:cs typeface="Times New Roman"/>
          </a:endParaRPr>
        </a:p>
      </dsp:txBody>
      <dsp:txXfrm>
        <a:off x="0" y="1384035"/>
        <a:ext cx="6900512" cy="1384035"/>
      </dsp:txXfrm>
    </dsp:sp>
    <dsp:sp modelId="{B3D29AF7-022E-499B-80C3-4D8FFD5C3FB0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A44DA-E505-4E83-9A8A-D6BE5CE7DA07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700" b="1" kern="1200" dirty="0">
              <a:latin typeface="Times New Roman"/>
              <a:cs typeface="Times New Roman"/>
            </a:rPr>
            <a:t>50 % Taikymas:</a:t>
          </a:r>
          <a:r>
            <a:rPr lang="lt-LT" sz="2700" kern="1200" dirty="0">
              <a:latin typeface="Times New Roman"/>
              <a:cs typeface="Times New Roman"/>
            </a:rPr>
            <a:t> Gebėjimas pritaikyti taisykles naujose situacijose, redaguoti tekstą ir pan.</a:t>
          </a:r>
          <a:endParaRPr lang="en-US" sz="2700" kern="1200" dirty="0">
            <a:latin typeface="Times New Roman"/>
            <a:cs typeface="Times New Roman"/>
          </a:endParaRPr>
        </a:p>
      </dsp:txBody>
      <dsp:txXfrm>
        <a:off x="0" y="2768070"/>
        <a:ext cx="6900512" cy="1384035"/>
      </dsp:txXfrm>
    </dsp:sp>
    <dsp:sp modelId="{1D91D78D-0D6C-4EEB-B50C-6C1988F928F3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51B15-0447-4F03-BD38-8E2F739A0710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700" b="1" kern="1200" dirty="0">
              <a:latin typeface="Times New Roman"/>
              <a:cs typeface="Times New Roman"/>
            </a:rPr>
            <a:t>15 % Aukštesnieji mąstymo gebėjimai:</a:t>
          </a:r>
          <a:r>
            <a:rPr lang="lt-LT" sz="2700" kern="1200" dirty="0">
              <a:latin typeface="Times New Roman"/>
              <a:cs typeface="Times New Roman"/>
            </a:rPr>
            <a:t> Analizė, vertinimas, išvadų darymas iš kelių šaltinių ir pan.</a:t>
          </a:r>
          <a:endParaRPr lang="en-US" sz="2700" kern="1200" dirty="0">
            <a:latin typeface="Times New Roman"/>
            <a:cs typeface="Times New Roman"/>
          </a:endParaRPr>
        </a:p>
      </dsp:txBody>
      <dsp:txXfrm>
        <a:off x="0" y="4152105"/>
        <a:ext cx="6900512" cy="1384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14154-CCBC-4B43-98DE-1AD22ECBFD87}">
      <dsp:nvSpPr>
        <dsp:cNvPr id="0" name=""/>
        <dsp:cNvSpPr/>
      </dsp:nvSpPr>
      <dsp:spPr>
        <a:xfrm>
          <a:off x="1436" y="664062"/>
          <a:ext cx="3063768" cy="18382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000" b="1" kern="1200" dirty="0">
              <a:latin typeface="Times New Roman"/>
              <a:cs typeface="Times New Roman"/>
            </a:rPr>
            <a:t>Dėmesys kontekstams:</a:t>
          </a:r>
          <a:r>
            <a:rPr lang="lt-LT" sz="2000" kern="1200" dirty="0">
              <a:latin typeface="Times New Roman"/>
              <a:cs typeface="Times New Roman"/>
            </a:rPr>
            <a:t> II dalyje mokinys privalo gebėti taikyti kultūrinius, istorinius ir biografinius kontekstus. Neužtenka tik žinoti kūrinio turinį.</a:t>
          </a:r>
          <a:endParaRPr lang="en-US" sz="2000" kern="1200" dirty="0">
            <a:latin typeface="Times New Roman"/>
            <a:cs typeface="Times New Roman"/>
          </a:endParaRPr>
        </a:p>
      </dsp:txBody>
      <dsp:txXfrm>
        <a:off x="55277" y="717903"/>
        <a:ext cx="2956086" cy="1730579"/>
      </dsp:txXfrm>
    </dsp:sp>
    <dsp:sp modelId="{92FE9CFF-EE19-429F-8594-67EBDE89AB5C}">
      <dsp:nvSpPr>
        <dsp:cNvPr id="0" name=""/>
        <dsp:cNvSpPr/>
      </dsp:nvSpPr>
      <dsp:spPr>
        <a:xfrm>
          <a:off x="3334816" y="1203285"/>
          <a:ext cx="649518" cy="7598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334816" y="1355248"/>
        <a:ext cx="454663" cy="455888"/>
      </dsp:txXfrm>
    </dsp:sp>
    <dsp:sp modelId="{2650DD2F-5120-4CA3-B35E-0B930D10391E}">
      <dsp:nvSpPr>
        <dsp:cNvPr id="0" name=""/>
        <dsp:cNvSpPr/>
      </dsp:nvSpPr>
      <dsp:spPr>
        <a:xfrm>
          <a:off x="4290712" y="664062"/>
          <a:ext cx="3063768" cy="18382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1" kern="1200" dirty="0">
              <a:latin typeface="Times New Roman"/>
              <a:cs typeface="Times New Roman"/>
            </a:rPr>
            <a:t>Laiko vadyba:</a:t>
          </a:r>
          <a:r>
            <a:rPr lang="lt-LT" sz="1700" kern="1200" dirty="0">
              <a:latin typeface="Times New Roman"/>
              <a:cs typeface="Times New Roman"/>
            </a:rPr>
            <a:t> II dalyje rekomenduojama 60 min. skirti analizei ir 180 min. rašiniui. Būtina „treniruotis“ rašyti ilgos trukmės kontrolinius darbus, kad mokiniai išlaikytų koncentraciją 4 valandas.</a:t>
          </a:r>
          <a:endParaRPr lang="en-US" sz="1700" kern="1200" dirty="0">
            <a:latin typeface="Times New Roman"/>
            <a:cs typeface="Times New Roman"/>
          </a:endParaRPr>
        </a:p>
      </dsp:txBody>
      <dsp:txXfrm>
        <a:off x="4344553" y="717903"/>
        <a:ext cx="2956086" cy="1730579"/>
      </dsp:txXfrm>
    </dsp:sp>
    <dsp:sp modelId="{8D1D42C0-DCCA-4EF2-BF97-7E4B94085F28}">
      <dsp:nvSpPr>
        <dsp:cNvPr id="0" name=""/>
        <dsp:cNvSpPr/>
      </dsp:nvSpPr>
      <dsp:spPr>
        <a:xfrm rot="5400000">
          <a:off x="5497837" y="2716787"/>
          <a:ext cx="649518" cy="7598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5400000">
        <a:off x="5594653" y="2771935"/>
        <a:ext cx="455888" cy="454663"/>
      </dsp:txXfrm>
    </dsp:sp>
    <dsp:sp modelId="{33E0FA8E-03CD-4321-B376-2FF030E3B178}">
      <dsp:nvSpPr>
        <dsp:cNvPr id="0" name=""/>
        <dsp:cNvSpPr/>
      </dsp:nvSpPr>
      <dsp:spPr>
        <a:xfrm>
          <a:off x="4290712" y="3727830"/>
          <a:ext cx="3063768" cy="18382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1" kern="1200" dirty="0">
              <a:latin typeface="Times New Roman"/>
              <a:cs typeface="Times New Roman"/>
            </a:rPr>
            <a:t>Darbas su žodynais:</a:t>
          </a:r>
          <a:r>
            <a:rPr lang="lt-LT" sz="1700" kern="1200" dirty="0">
              <a:latin typeface="Times New Roman"/>
              <a:cs typeface="Times New Roman"/>
            </a:rPr>
            <a:t> Mokykite mokinius naudotis </a:t>
          </a:r>
          <a:r>
            <a:rPr lang="lt-LT" sz="1700" b="1" kern="1200" dirty="0">
              <a:latin typeface="Times New Roman"/>
              <a:cs typeface="Times New Roman"/>
            </a:rPr>
            <a:t>norminiu žodynu</a:t>
          </a:r>
          <a:r>
            <a:rPr lang="lt-LT" sz="1700" kern="1200" dirty="0">
              <a:latin typeface="Times New Roman"/>
              <a:cs typeface="Times New Roman"/>
            </a:rPr>
            <a:t> (</a:t>
          </a:r>
          <a:r>
            <a:rPr lang="lt-LT" sz="1700" i="1" kern="1200" dirty="0" err="1">
              <a:latin typeface="Times New Roman"/>
              <a:cs typeface="Times New Roman"/>
            </a:rPr>
            <a:t>Słownik</a:t>
          </a:r>
          <a:r>
            <a:rPr lang="lt-LT" sz="1700" i="1" kern="1200" dirty="0">
              <a:latin typeface="Times New Roman"/>
              <a:cs typeface="Times New Roman"/>
            </a:rPr>
            <a:t> </a:t>
          </a:r>
          <a:r>
            <a:rPr lang="lt-LT" sz="1700" i="1" kern="1200" dirty="0" err="1">
              <a:latin typeface="Times New Roman"/>
              <a:cs typeface="Times New Roman"/>
            </a:rPr>
            <a:t>poprawnej</a:t>
          </a:r>
          <a:r>
            <a:rPr lang="lt-LT" sz="1700" i="1" kern="1200" dirty="0">
              <a:latin typeface="Times New Roman"/>
              <a:cs typeface="Times New Roman"/>
            </a:rPr>
            <a:t> </a:t>
          </a:r>
          <a:r>
            <a:rPr lang="lt-LT" sz="1700" i="1" kern="1200" dirty="0" err="1">
              <a:latin typeface="Times New Roman"/>
              <a:cs typeface="Times New Roman"/>
            </a:rPr>
            <a:t>polszczyzny</a:t>
          </a:r>
          <a:r>
            <a:rPr lang="lt-LT" sz="1700" kern="1200" dirty="0">
              <a:latin typeface="Times New Roman"/>
              <a:cs typeface="Times New Roman"/>
            </a:rPr>
            <a:t>) – tai padės išvengti kalbos kultūros klaidų, kurios VBE vertinamos griežčiau nei PUPP.</a:t>
          </a:r>
          <a:endParaRPr lang="en-US" sz="1700" kern="1200" dirty="0">
            <a:latin typeface="Times New Roman"/>
            <a:cs typeface="Times New Roman"/>
          </a:endParaRPr>
        </a:p>
      </dsp:txBody>
      <dsp:txXfrm>
        <a:off x="4344553" y="3781671"/>
        <a:ext cx="2956086" cy="1730579"/>
      </dsp:txXfrm>
    </dsp:sp>
    <dsp:sp modelId="{6EB46547-932F-45B8-9273-CBAB816F6DBD}">
      <dsp:nvSpPr>
        <dsp:cNvPr id="0" name=""/>
        <dsp:cNvSpPr/>
      </dsp:nvSpPr>
      <dsp:spPr>
        <a:xfrm rot="10800000">
          <a:off x="3371582" y="4267053"/>
          <a:ext cx="649518" cy="7598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10800000">
        <a:off x="3566437" y="4419016"/>
        <a:ext cx="454663" cy="455888"/>
      </dsp:txXfrm>
    </dsp:sp>
    <dsp:sp modelId="{9B939621-5D41-4696-BA23-FF958B49357C}">
      <dsp:nvSpPr>
        <dsp:cNvPr id="0" name=""/>
        <dsp:cNvSpPr/>
      </dsp:nvSpPr>
      <dsp:spPr>
        <a:xfrm>
          <a:off x="1436" y="3727830"/>
          <a:ext cx="3063768" cy="183826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1" kern="1200" dirty="0">
              <a:latin typeface="Times New Roman"/>
              <a:cs typeface="Times New Roman"/>
            </a:rPr>
            <a:t>Elektroninio testo specifika:</a:t>
          </a:r>
          <a:r>
            <a:rPr lang="lt-LT" sz="1700" kern="1200" dirty="0">
              <a:latin typeface="Times New Roman"/>
              <a:cs typeface="Times New Roman"/>
            </a:rPr>
            <a:t> I dalyje pasitaiko užduočių su vizualizacijomis (diagramomis, schemomis ir pan.). Mokiniai turi gebėti skaityti informaciją įvairiais formatais.</a:t>
          </a:r>
          <a:endParaRPr lang="en-US" sz="1700" kern="1200" dirty="0">
            <a:latin typeface="Times New Roman"/>
            <a:cs typeface="Times New Roman"/>
          </a:endParaRPr>
        </a:p>
      </dsp:txBody>
      <dsp:txXfrm>
        <a:off x="55277" y="3781671"/>
        <a:ext cx="2956086" cy="1730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DCBC2-8F47-47B8-A571-AE444D137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7C6476-7892-4CAD-8F91-32520090D9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BB945-1E43-4ADD-9D72-1F3A82A70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7F994-9E06-46B5-AD25-411A45B4B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32BC3-3CAC-477B-978F-BFE30DF8E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338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D0603-4495-43A9-B7D3-20D0F3D84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6ACBB1-D475-4D33-A42F-A2C457744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9C82D-E531-4FD4-AA4E-171B19ED4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796F2-DB2B-4853-B59A-FDDE95A90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2DBE6-4E1C-40E0-8583-5EADC7746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11028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95C53B-6C05-4A8B-8947-C4242252E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74365F-035A-40C1-992E-6A08559B1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5569-E962-4323-8FF3-76CD986C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4B38C-9086-4CDE-9E15-D4653D9E5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7E5B3-CE16-4980-A859-670336696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700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46317-933C-4958-883E-F63B3F182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CC294-9B17-4553-9F43-C2907B37A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4EE53-4BE7-4095-9233-21A92BA77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D23A0-921B-482E-897E-D23CDAF92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AE11B-8E1E-4DF3-AAE8-A390A3701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68262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A0B76-EC84-47C9-B05B-23C7E6649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3E449B-3B67-4969-ACD7-C2B5CA1A9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D3B64-AED6-4A00-9F47-35D846C81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235BC-9E61-4BE9-A52B-1F3F2D383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5E1DD-F4E4-4B0A-AFFA-876E7BE67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8195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8AFE3-5A42-426E-86C6-9FAF7A84A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83D1B-B650-4AB5-8988-6A7CA8F1EE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A58C27-0E33-4690-A7A2-C14AC4C05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3AB5E3-60D9-4C81-AF90-BD26867D2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1A913B-F670-4418-A59A-F10D0632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CDE84-CC74-4998-9678-41F44CC04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56022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C986F-37ED-4F75-9FC8-CBBADEB9B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6800D-2C28-4373-8CB9-BDCF467DD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5E439-3C56-4051-866E-7DE7F953C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00CA91-D2C6-4A94-B276-914BCAFE27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D30622-F31C-4B4F-9E30-5BB52093EC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110147-B630-4677-83FC-B10D2255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666F25-894B-4324-A0D9-1351B736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4F9D4B-8469-4AE2-A93E-B94E6E7B7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60245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35CF3-E09A-4CEC-8400-4C919C344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A5DC9E-B525-43CC-883A-EE584515B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6705AB-EE17-4BC8-8571-057DEF8C9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D24DE-604D-4E56-A773-1D3A8901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1500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A0A02F-AD85-46E1-A2EA-E991ECA02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55A9E9-4F70-4363-B978-0EAF176F2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1270FF-9CB4-4594-8310-E4AADCDAC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2066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FD92A-C90F-4344-A452-F24B5E797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5781E-FB71-4B6F-9401-7203FF315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69240-705C-4A96-BEB0-A3BA9EE36D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2AD238-5AF7-40A0-BC14-8FD4A6B52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C838F-4080-4CA3-BEF1-9842B6364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3C0C23-21FF-4383-80AF-8C8FFEB5E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0152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68434-E2C5-47A1-A27D-FB4597A88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DB5864-F0EB-4E3B-8A06-ACDCF2993A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BC89C8-B08F-4782-B376-8D8D0FBD9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99B594-3EEC-468C-8602-678B74584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4F37D-26B6-49CC-9E82-37EA52D46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E2B91-5B9B-4AAC-B4FC-1AA16DEA8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786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200A3B-F050-41A8-8DD6-6B8FE910E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D8DE1-D6B6-4EFC-86BD-27CB3E4BE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B6C98-08ED-4079-8676-12ABC9E7D3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4772-C2FB-4F9E-AE3F-601507075371}" type="datetimeFigureOut">
              <a:rPr lang="lt-LT" smtClean="0"/>
              <a:t>2026-01-07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D84B3-C2BA-4AA1-9216-3C4E1405C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ECA50-2619-49D2-9A6A-27982D377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F52C6-A745-40CF-8A48-A492D314F2E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5658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a.smsm.lt/pasiekimu-departamentas/egzaminai-ir-pasiekimu-patikrinimai/" TargetMode="External"/><Relationship Id="rId2" Type="http://schemas.openxmlformats.org/officeDocument/2006/relationships/hyperlink" Target="https://emokykla.lt/bendrosios-programos/visos-bendrosios-programos/23?groups=5349%2C534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sa.smsm.lt/pasiekimu-departamentas/egzaminai-ir-pasiekimu-patikrinimai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7D99FA-70EA-7468-B3C4-5E588C1B52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587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1159B0-D232-408B-9FA7-5367D2FE5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lt-LT" sz="4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Gebėjimų lygiai (Kognityvinė matrica)</a:t>
            </a:r>
            <a:br>
              <a:rPr lang="lt-LT" sz="4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t-LT" sz="4200"/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FED44524-17FB-F0E0-4986-C1C837861B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96732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3871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2ADF2-DA28-4FD7-BC19-316A0F6F3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lt-LT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Patarimai mokytojui ruošiant mokinius NMPP 8 klasėje:</a:t>
            </a:r>
            <a:br>
              <a:rPr lang="lt-LT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t-LT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E43C9-B81D-40AB-A2AE-2F4A92899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5422" y="318175"/>
            <a:ext cx="6978377" cy="620384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>
              <a:buNone/>
              <a:tabLst>
                <a:tab pos="457200" algn="l"/>
              </a:tabLst>
            </a:pPr>
            <a:r>
              <a:rPr lang="lt-LT" sz="18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Darbas su testavimo sistema: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1800">
                <a:latin typeface="Times New Roman"/>
                <a:ea typeface="Times New Roman" panose="02020603050405020304" pitchFamily="18" charset="0"/>
                <a:cs typeface="Times New Roman"/>
              </a:rPr>
              <a:t>I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šbandykite panašias skaitmenines užduotis, kad mokiniai nesutriktų pamatę „objektų įkėlimo“ ar „pažymėjimo vizualizacijoje“ funkcijas.</a:t>
            </a:r>
          </a:p>
          <a:p>
            <a:pPr marL="0" lvl="0" indent="0">
              <a:buNone/>
              <a:tabLst>
                <a:tab pos="457200" algn="l"/>
              </a:tabLst>
            </a:pPr>
            <a:r>
              <a:rPr lang="lt-LT" sz="18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Skaitymo strategijos: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Mokykite lyginti du skirtingus tekstus (pvz., grožinį ir informacinį) ta pačia tema.</a:t>
            </a:r>
          </a:p>
          <a:p>
            <a:pPr marL="0" lvl="0" indent="0">
              <a:buNone/>
              <a:tabLst>
                <a:tab pos="457200" algn="l"/>
              </a:tabLst>
            </a:pPr>
            <a:r>
              <a:rPr lang="lt-LT" sz="18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Kalbos praktika: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Kadangi sintaksė (sudėtiniai sakiniai) išbraukta, sutelkite dėmesį į morfologiją, rašybą ir žodžių darybą. Prie sintaksės sugrįšite po NMPP patikrinimo, įgyvendindami Programą.</a:t>
            </a:r>
          </a:p>
          <a:p>
            <a:pPr marL="0" lvl="0" indent="0">
              <a:buNone/>
              <a:tabLst>
                <a:tab pos="457200" algn="l"/>
              </a:tabLst>
            </a:pPr>
            <a:endParaRPr lang="lt-LT" sz="18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/>
            </a:endParaRPr>
          </a:p>
          <a:p>
            <a:pPr marL="0" indent="0">
              <a:buNone/>
            </a:pP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NMPP testuose 15 % taškų skiriama </a:t>
            </a:r>
            <a:r>
              <a:rPr lang="lt-LT" sz="18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aukštesniesiems mąstymo gebėjimams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 Kad mokiniai juos </a:t>
            </a:r>
            <a:r>
              <a:rPr lang="pl-PL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„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uždirbtų</a:t>
            </a:r>
            <a:r>
              <a:rPr lang="pl-PL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”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, per pamokas verta dažniau užduoti „kodėl?“ ir „kaip?“ klausimus: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lt-LT" sz="18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Analizės lygmuo: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Dažnai NMPP prašoma susieti tekstą su neverbaline informacija (paveikslėliu, schema). Mokykite mokinius skaityti</a:t>
            </a:r>
            <a:r>
              <a:rPr lang="pl-PL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ne tik verbalinę informaciją.</a:t>
            </a:r>
            <a:endParaRPr lang="pl-PL" sz="1800"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lt-LT" sz="18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Vertinimo lygmuo: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NMPP gali paprašyti nustatyti autoriaus požiūrį ar nuomonę. Svarbu mokyti atskirti </a:t>
            </a:r>
            <a:r>
              <a:rPr lang="lt-LT" sz="18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faktą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(tai, kas įvyko) nuo </a:t>
            </a:r>
            <a:r>
              <a:rPr lang="lt-LT" sz="18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nuomonės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(kaip autorius tai vertina).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lt-LT" sz="18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Sintezė (Kūrimas/Redagavimas):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NMPP teksto kūrimo dalis reikalauja gebėti pritaikyti kalbos priemones prie situacijos. Tai yra aukščiausias lygmuo – mokinys turi pats nuspręsti, koks stilius ar žodis tinkamiausias konkrečiam žanrui.</a:t>
            </a:r>
          </a:p>
          <a:p>
            <a:pPr marL="0" indent="0">
              <a:buNone/>
            </a:pPr>
            <a:endParaRPr lang="lt-LT" sz="1500"/>
          </a:p>
        </p:txBody>
      </p:sp>
    </p:spTree>
    <p:extLst>
      <p:ext uri="{BB962C8B-B14F-4D97-AF65-F5344CB8AC3E}">
        <p14:creationId xmlns:p14="http://schemas.microsoft.com/office/powerpoint/2010/main" val="2514728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A2BCBC-08A1-4435-989D-B68329306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lt-LT" sz="41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Pagrindiniai PUPP parametrai</a:t>
            </a:r>
            <a:br>
              <a:rPr lang="lt-LT" sz="41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</a:br>
            <a:br>
              <a:rPr lang="lt-LT" sz="4100" b="1">
                <a:latin typeface="Times New Roman"/>
                <a:cs typeface="Times New Roman"/>
              </a:rPr>
            </a:br>
            <a:r>
              <a:rPr lang="lt-LT" sz="2000">
                <a:latin typeface="Times New Roman"/>
                <a:cs typeface="Times New Roman"/>
              </a:rPr>
              <a:t>Palyginti su 8 klasės NMPP, šis patikrinimas yra žymiai sudėtingesnis, reikalaujantis gilaus argumentavimo ir ilgo teksto kūrimo.</a:t>
            </a:r>
            <a:br>
              <a:rPr lang="lt-LT" sz="4100" b="1">
                <a:latin typeface="Times New Roman"/>
              </a:rPr>
            </a:br>
            <a:endParaRPr lang="lt-LT" sz="41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2580B-1D0C-4C39-B29F-153C890B0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pPr marL="0" indent="0">
              <a:buSzPts val="1000"/>
              <a:buNone/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Trukmė: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210 min. (3 val. 30 min.).</a:t>
            </a:r>
            <a:endParaRPr lang="en-US" sz="2400">
              <a:latin typeface="Times New Roman"/>
              <a:ea typeface="Calibri"/>
              <a:cs typeface="Times New Roman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Maksimalus įvertinimas: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60 taškų.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Formatas: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Elektroninė sistema. </a:t>
            </a: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Svarbu: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perėjus prie rašymo dalies, </a:t>
            </a: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nebegalima grįžti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į klausymo ar skaitymo dalis.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Pagalbinės priemonės: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Galima naudotis lenkų kalbos žodynu (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Słownik</a:t>
            </a:r>
            <a:r>
              <a:rPr lang="lt-LT" sz="2400" i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języka</a:t>
            </a:r>
            <a:r>
              <a:rPr lang="lt-LT" sz="2400" i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polskiego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).</a:t>
            </a:r>
          </a:p>
          <a:p>
            <a:pPr marL="0" indent="0">
              <a:buNone/>
            </a:pPr>
            <a:endParaRPr lang="lt-LT" sz="2000"/>
          </a:p>
        </p:txBody>
      </p:sp>
    </p:spTree>
    <p:extLst>
      <p:ext uri="{BB962C8B-B14F-4D97-AF65-F5344CB8AC3E}">
        <p14:creationId xmlns:p14="http://schemas.microsoft.com/office/powerpoint/2010/main" val="1995312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F3C3A-397B-440C-809F-49C608821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46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600" b="1" dirty="0">
                <a:latin typeface="Times New Roman"/>
                <a:ea typeface="Times New Roman" panose="02020603050405020304" pitchFamily="18" charset="0"/>
                <a:cs typeface="Times New Roman"/>
              </a:rPr>
            </a:br>
            <a:r>
              <a:rPr lang="en-US" sz="3600" b="1" dirty="0">
                <a:latin typeface="Times New Roman"/>
                <a:ea typeface="Times New Roman" panose="02020603050405020304" pitchFamily="18" charset="0"/>
                <a:cs typeface="Times New Roman"/>
              </a:rPr>
              <a:t>PUPP </a:t>
            </a:r>
            <a:r>
              <a:rPr lang="lt-LT" sz="3600" b="1" dirty="0">
                <a:latin typeface="Times New Roman"/>
                <a:ea typeface="Times New Roman" panose="02020603050405020304" pitchFamily="18" charset="0"/>
                <a:cs typeface="Times New Roman"/>
              </a:rPr>
              <a:t>u</a:t>
            </a:r>
            <a:r>
              <a:rPr lang="lt-LT" sz="3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žduoties struktūra</a:t>
            </a:r>
            <a:br>
              <a:rPr lang="lt-L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t-LT">
              <a:ea typeface="Calibri Light" panose="020F0302020204030204"/>
              <a:cs typeface="Calibri Light" panose="020F0302020204030204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1215436-BDEC-499D-9B62-396A612AC0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322985"/>
              </p:ext>
            </p:extLst>
          </p:nvPr>
        </p:nvGraphicFramePr>
        <p:xfrm>
          <a:off x="1511690" y="1362555"/>
          <a:ext cx="9733201" cy="549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3" imgW="6121400" imgH="3459015" progId="Word.Document.12">
                  <p:embed/>
                </p:oleObj>
              </mc:Choice>
              <mc:Fallback>
                <p:oleObj name="Document" r:id="rId3" imgW="6121400" imgH="3459015" progId="Word.Documen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1215436-BDEC-499D-9B62-396A612AC0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11690" y="1362555"/>
                        <a:ext cx="9733201" cy="5494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1171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12E4F-ADC9-4F04-B410-E4B442916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lt-LT" sz="4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Turinys: Kas </a:t>
            </a:r>
            <a:r>
              <a:rPr lang="lt-LT" sz="4000" b="1" dirty="0">
                <a:latin typeface="Times New Roman"/>
                <a:ea typeface="Times New Roman" panose="02020603050405020304" pitchFamily="18" charset="0"/>
                <a:cs typeface="Times New Roman"/>
              </a:rPr>
              <a:t>tikrinama, o kas</a:t>
            </a:r>
            <a:r>
              <a:rPr lang="lt-LT" sz="4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ne?</a:t>
            </a:r>
            <a:br>
              <a:rPr lang="lt-LT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t-LT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D033E-E950-403D-B522-81C13C8C0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480639"/>
            <a:ext cx="8074815" cy="3289225"/>
          </a:xfrm>
        </p:spPr>
        <p:txBody>
          <a:bodyPr anchor="t">
            <a:normAutofit/>
          </a:bodyPr>
          <a:lstStyle/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Įtraukiama:</a:t>
            </a:r>
            <a:r>
              <a:rPr lang="lt-LT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Visos 9 klasės (I gimnazijos) temos ir 10 klasės (II gimnazijos) </a:t>
            </a:r>
            <a:endParaRPr lang="en-US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NEĮTRAUKIAMI ši</a:t>
            </a:r>
            <a:r>
              <a:rPr lang="en-US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</a:t>
            </a:r>
            <a:r>
              <a:rPr lang="lt-LT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 klasės </a:t>
            </a: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</a:rPr>
              <a:t>temos</a:t>
            </a:r>
            <a:r>
              <a:rPr lang="lt-LT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lt-LT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Antrasis pasaulinis karas, </a:t>
            </a:r>
            <a:r>
              <a:rPr lang="en-US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lt-LT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olokaustas, </a:t>
            </a:r>
            <a:r>
              <a:rPr lang="en-US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t-LT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otalitarizmas.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 a. II pusės vertybių krizė.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Šiuolaikinės literatūros ir kultūros formos bei idėjos.</a:t>
            </a:r>
          </a:p>
          <a:p>
            <a:pPr marL="0" indent="0">
              <a:buNone/>
            </a:pPr>
            <a:endParaRPr lang="lt-LT" sz="2400"/>
          </a:p>
        </p:txBody>
      </p:sp>
    </p:spTree>
    <p:extLst>
      <p:ext uri="{BB962C8B-B14F-4D97-AF65-F5344CB8AC3E}">
        <p14:creationId xmlns:p14="http://schemas.microsoft.com/office/powerpoint/2010/main" val="1858618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33D1A6-21EC-48D1-9A73-0F79DAF1C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69" y="235729"/>
            <a:ext cx="10228054" cy="621074"/>
          </a:xfrm>
        </p:spPr>
        <p:txBody>
          <a:bodyPr>
            <a:normAutofit fontScale="90000"/>
          </a:bodyPr>
          <a:lstStyle/>
          <a:p>
            <a:r>
              <a:rPr lang="lt-LT" sz="4000" dirty="0">
                <a:effectLst/>
                <a:latin typeface="Times New Roman"/>
                <a:ea typeface="Calibri"/>
                <a:cs typeface="Times New Roman"/>
              </a:rPr>
              <a:t>Strateginės rekomendacijos mokytojui</a:t>
            </a:r>
            <a:endParaRPr lang="lt-LT" sz="4000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C536A-9AFB-40CF-8034-23B9108D8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369" y="876720"/>
            <a:ext cx="10846280" cy="57459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Pasirengimas skaitymo daliai</a:t>
            </a:r>
          </a:p>
          <a:p>
            <a:pPr marL="0" indent="0">
              <a:buNone/>
            </a:pP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Priešingai nei 8 klasėje, čia atsiranda </a:t>
            </a: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išplėstas atviras klausimas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Mokykite lyginti: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Pratinkite mokinius lyginti du tekstus pagal temą, autoriaus požiūrį ar meninę raišką.</a:t>
            </a: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Argumentuotas atsakymas: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Mokinys turi ne tik atsakyti „taip“ ar „ne“, bet ir pateikti įrodymą iš teksto bei paaiškinti savo įžvalgą</a:t>
            </a:r>
            <a:r>
              <a:rPr lang="lt-LT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, ne tik žodžiu, bet ir raštu.</a:t>
            </a:r>
            <a:endParaRPr lang="lt-LT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spcBef>
                <a:spcPts val="200"/>
              </a:spcBef>
              <a:buNone/>
            </a:pPr>
            <a:endParaRPr lang="lt-LT" sz="1800" b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Pasirengimas rašymo daliai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Žodyno naudojimas: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Kadangi žodynas bus prieinamas, mokykite mokinius juo naudotis ne tik rašybai ar gramatikos tikrint</a:t>
            </a:r>
            <a:r>
              <a:rPr lang="en-US" sz="1800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, bet ir ieškoti sinonimų, kad tekstas būtų turtingesnis.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Apimties pajautimas: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250 žodžių yra minimumas, bet </a:t>
            </a:r>
            <a:r>
              <a:rPr lang="lt-LT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mokinis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gali rašyti daugiau tam, ka</a:t>
            </a:r>
            <a:r>
              <a:rPr lang="lt-LT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d tinkamai išplėtoti temą.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Pratinkite mokinius planuoti teksto kūrimą (formuluoti tezę, argumentus, išvadas), rašyti pastraipas taip, kad jos būtų svarios ir išbaigtos, nerašyti kūrinių santraukas, o samprotauti.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Laiko vadyba: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150 minučių rašymui yra daug, tačiau mokiniai turi išmokti skirti laiko planui (juodraščiui), paties teksto rašymui ir būtinai – </a:t>
            </a: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peržiūrai/redagavimui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</a:p>
          <a:p>
            <a:pPr marL="0" indent="0">
              <a:spcBef>
                <a:spcPts val="200"/>
              </a:spcBef>
              <a:buNone/>
            </a:pPr>
            <a:endParaRPr lang="lt-LT" sz="1800" b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Techninis aspektas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Kadangi testas elektroninis, o rašymas užima 150 min., mokiniai turi būti įpratę </a:t>
            </a: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rinkti tekstą kompiuteriu lenkiškais rašmenimis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 Lėtas spausdinimas gali tapti kliūtimi išreikšti mintis.</a:t>
            </a:r>
          </a:p>
          <a:p>
            <a:pPr marL="0" indent="0">
              <a:buNone/>
            </a:pPr>
            <a:endParaRPr lang="lt-LT" sz="1300"/>
          </a:p>
        </p:txBody>
      </p:sp>
    </p:spTree>
    <p:extLst>
      <p:ext uri="{BB962C8B-B14F-4D97-AF65-F5344CB8AC3E}">
        <p14:creationId xmlns:p14="http://schemas.microsoft.com/office/powerpoint/2010/main" val="2187477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474090D-CD95-4B41-BE3D-6596953D3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F3E811-B104-4DFF-951A-008C860FF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79608-939F-4C22-97D4-36D3E79A4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6203" y="1443390"/>
            <a:ext cx="3268216" cy="3405880"/>
          </a:xfrm>
        </p:spPr>
        <p:txBody>
          <a:bodyPr>
            <a:normAutofit/>
          </a:bodyPr>
          <a:lstStyle/>
          <a:p>
            <a:r>
              <a:rPr lang="lt-LT" sz="29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Lenkų tautinės mažumos gimtosios kalbos ir literatūros Valstybiniam brandos egzaminui (VBE)</a:t>
            </a:r>
            <a:r>
              <a:rPr lang="lt-LT" sz="29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lt-LT" sz="29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1FEBA-9A3F-46F5-9934-9C4136F7F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324" y="317710"/>
            <a:ext cx="6905034" cy="5901657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spcBef>
                <a:spcPts val="200"/>
              </a:spcBef>
              <a:buNone/>
            </a:pPr>
            <a:endParaRPr lang="lt-LT" sz="1600" b="1"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spcBef>
                <a:spcPts val="200"/>
              </a:spcBef>
              <a:buNone/>
            </a:pPr>
            <a:endParaRPr lang="lt-LT" sz="1600" b="1"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 DALIS: Elektroninis testas (40 taškų)</a:t>
            </a:r>
            <a:endParaRPr lang="lt-LT" dirty="0">
              <a:ea typeface="Calibri"/>
              <a:cs typeface="Calibri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Trukmė: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90 min.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Formatas: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Atliekama kompiuteriu (testavimo sistemoje).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Struktūra:</a:t>
            </a:r>
            <a:endParaRPr lang="lt-LT" sz="16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742950" lvl="1" indent="-285750">
              <a:tabLst>
                <a:tab pos="9144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Klausymas: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Kultūrinės/visuomeninės temos (iki 6 min. įrašas).</a:t>
            </a:r>
          </a:p>
          <a:p>
            <a:pPr marL="742950" lvl="1" indent="-285750">
              <a:tabLst>
                <a:tab pos="9144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Skaitymas: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Tekstų analizė ir interpretacija (iki 800 žodžių).</a:t>
            </a:r>
          </a:p>
          <a:p>
            <a:pPr marL="742950" lvl="1" indent="-285750">
              <a:tabLst>
                <a:tab pos="9144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Teksto kūrimas: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Kalbos kultūros, redagavimo ir komponavimo užduotys.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Vertinimas: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Automatinis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(centrinis). Čia itin svarbus techninis tikslumas.</a:t>
            </a:r>
          </a:p>
          <a:p>
            <a:pPr marL="0" indent="0">
              <a:spcBef>
                <a:spcPts val="200"/>
              </a:spcBef>
              <a:buNone/>
            </a:pPr>
            <a:endParaRPr lang="lt-LT" sz="1600" b="1" dirty="0"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II DALIS: Literatūros analizė ir rašinys (60 taškų)</a:t>
            </a:r>
            <a:endParaRPr lang="lt-LT" dirty="0"/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Trukmė: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240 min. (4 valandos).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Formatas: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Popierinis (užduoties sąsiuvinis ir atsakymų lapas).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Struktūra:</a:t>
            </a:r>
            <a:endParaRPr lang="lt-LT" sz="16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742950" lvl="1" indent="-285750">
              <a:tabLst>
                <a:tab pos="9144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Tekstų analizė (30 </a:t>
            </a:r>
            <a:r>
              <a:rPr lang="lt-LT" sz="1600" b="1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tšk</a:t>
            </a: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.):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Grožinio teksto lyginimas, vertinimas, kontekstų taikymas. Klausimai nuo trumpųjų iki atvirų atsakymų.</a:t>
            </a:r>
          </a:p>
          <a:p>
            <a:pPr marL="742950" lvl="1" indent="-285750">
              <a:tabLst>
                <a:tab pos="9144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Rašinys / Interpretacija (30 </a:t>
            </a:r>
            <a:r>
              <a:rPr lang="lt-LT" sz="1600" b="1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tšk</a:t>
            </a: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.):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Mokinys renkasi arba </a:t>
            </a: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samprotaujamąjį rašinį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, arba </a:t>
            </a: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literatūrinę tekstų interpretaciją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Vertinimas: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Vertina </a:t>
            </a:r>
            <a:r>
              <a:rPr lang="lt-LT" sz="16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vertintojai</a:t>
            </a:r>
            <a:r>
              <a:rPr lang="lt-LT" sz="1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(ne automatiškai).</a:t>
            </a:r>
          </a:p>
          <a:p>
            <a:pPr marL="0" indent="0">
              <a:buNone/>
            </a:pPr>
            <a:endParaRPr lang="lt-LT" sz="800"/>
          </a:p>
        </p:txBody>
      </p:sp>
    </p:spTree>
    <p:extLst>
      <p:ext uri="{BB962C8B-B14F-4D97-AF65-F5344CB8AC3E}">
        <p14:creationId xmlns:p14="http://schemas.microsoft.com/office/powerpoint/2010/main" val="620396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A5DDF4-2A8B-47FD-9BCF-639254DB8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lt-LT" b="1">
                <a:latin typeface="Times New Roman" panose="02020603050405020304" pitchFamily="18" charset="0"/>
                <a:ea typeface="Times New Roman" panose="02020603050405020304" pitchFamily="18" charset="0"/>
              </a:rPr>
              <a:t>VBE </a:t>
            </a:r>
            <a:r>
              <a:rPr lang="lt-LT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Esminiai reikalavimai Rašymui (II dalis)</a:t>
            </a:r>
            <a:endParaRPr lang="lt-LT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A9470-2865-4FF4-877E-5789B7F41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9917" y="729794"/>
            <a:ext cx="6059971" cy="5321239"/>
          </a:xfrm>
        </p:spPr>
        <p:txBody>
          <a:bodyPr anchor="t">
            <a:normAutofit/>
          </a:bodyPr>
          <a:lstStyle/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Samprotavimo rašiniui: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Privaloma pasiremti </a:t>
            </a: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bent dviem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grožinės literatūros kūriniais.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SVARBU: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Bent vienas kūrinys turi būti lenkų rašytojo iš privalomų III–IV gimnazijos klasės sąrašų.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Interpretacija: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Pateikiami tekstai iš programinių III–IV kl. autorių (privalomų ir rekomenduojamų).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Pagalba: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Mokiniai gali naudotis lenkų kalbos aiškinamuoju (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Słownik</a:t>
            </a:r>
            <a:r>
              <a:rPr lang="lt-LT" sz="2400" i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języka</a:t>
            </a:r>
            <a:r>
              <a:rPr lang="lt-LT" sz="2400" i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polskiego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) ir norminiu (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Słownik</a:t>
            </a:r>
            <a:r>
              <a:rPr lang="lt-LT" sz="2400" i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poprawnej</a:t>
            </a:r>
            <a:r>
              <a:rPr lang="lt-LT" sz="2400" i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polszczyzny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) žodynais bei privalomų kūrinių ištraukomis.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SVARBU: 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Kad kūriniai būtu pateikti be kritinės analizės.</a:t>
            </a:r>
            <a:endParaRPr lang="lt-LT" sz="240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3412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1E28C-AB25-417A-8C1D-2F7D42789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581"/>
          </a:xfrm>
        </p:spPr>
        <p:txBody>
          <a:bodyPr>
            <a:normAutofit/>
          </a:bodyPr>
          <a:lstStyle/>
          <a:p>
            <a:r>
              <a:rPr lang="lt-LT" sz="3200" b="1" dirty="0">
                <a:latin typeface="Times New Roman"/>
                <a:ea typeface="Times New Roman" panose="02020603050405020304" pitchFamily="18" charset="0"/>
                <a:cs typeface="Times New Roman"/>
              </a:rPr>
              <a:t>VBE </a:t>
            </a:r>
            <a:r>
              <a:rPr lang="lt-LT" sz="32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Gebėjimų svoris ir vertinimo akcentai</a:t>
            </a:r>
            <a:endParaRPr lang="lt-LT" sz="32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7D3D6-271E-4681-A585-810F77A01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353" y="1078706"/>
            <a:ext cx="10681447" cy="50982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lt-LT" sz="2400" dirty="0">
                <a:latin typeface="Times New Roman"/>
                <a:ea typeface="Times New Roman" panose="02020603050405020304" pitchFamily="18" charset="0"/>
                <a:cs typeface="Times New Roman"/>
              </a:rPr>
              <a:t> </a:t>
            </a:r>
            <a:r>
              <a:rPr lang="lt-LT" sz="24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VBE orientuotas į praktinį žinių taikymą ir gilų kritinį mąstymą.</a:t>
            </a:r>
          </a:p>
          <a:p>
            <a:pPr marL="0" indent="0">
              <a:buNone/>
            </a:pPr>
            <a:endParaRPr lang="lt-L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/>
            </a:endParaRPr>
          </a:p>
          <a:p>
            <a:pPr marL="0" indent="0">
              <a:buNone/>
            </a:pPr>
            <a:endParaRPr lang="lt-L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/>
            </a:endParaRPr>
          </a:p>
          <a:p>
            <a:pPr marL="0" indent="0">
              <a:buNone/>
            </a:pPr>
            <a:endParaRPr lang="lt-LT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>
              <a:ea typeface="Calibri" panose="020F0502020204030204"/>
              <a:cs typeface="Calibri" panose="020F0502020204030204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B262162-8AC8-4A07-B4A0-E4DC2866AF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24202"/>
              </p:ext>
            </p:extLst>
          </p:nvPr>
        </p:nvGraphicFramePr>
        <p:xfrm>
          <a:off x="1482935" y="1706233"/>
          <a:ext cx="8605628" cy="5285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ocument" r:id="rId3" imgW="6121400" imgH="3770460" progId="Word.Document.12">
                  <p:embed/>
                </p:oleObj>
              </mc:Choice>
              <mc:Fallback>
                <p:oleObj name="Document" r:id="rId3" imgW="6121400" imgH="3770460" progId="Word.Documen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B262162-8AC8-4A07-B4A0-E4DC2866AF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82935" y="1706233"/>
                        <a:ext cx="8605628" cy="5285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3753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5B17DC-25A2-4995-B61E-A42375C7E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anchor="ctr">
            <a:normAutofit/>
          </a:bodyPr>
          <a:lstStyle/>
          <a:p>
            <a:r>
              <a:rPr lang="lt-LT" sz="4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Patarimai mokytojui ruošiant abiturientus</a:t>
            </a:r>
            <a:endParaRPr lang="lt-LT" sz="48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576" y="5945955"/>
            <a:ext cx="12109423" cy="525780"/>
            <a:chOff x="82576" y="5945955"/>
            <a:chExt cx="12109423" cy="52578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6740C1C5-559E-4D66-F0B4-BA5F28E821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3931540"/>
              </p:ext>
            </p:extLst>
          </p:nvPr>
        </p:nvGraphicFramePr>
        <p:xfrm>
          <a:off x="4640782" y="237776"/>
          <a:ext cx="7355918" cy="6230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5462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096681-7AF6-32B0-3458-F5582C040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92"/>
            <a:ext cx="5558489" cy="1196166"/>
          </a:xfrm>
        </p:spPr>
        <p:txBody>
          <a:bodyPr>
            <a:normAutofit/>
          </a:bodyPr>
          <a:lstStyle/>
          <a:p>
            <a:r>
              <a:rPr lang="lt-LT">
                <a:latin typeface="Times New Roman"/>
                <a:ea typeface="Calibri Light"/>
                <a:cs typeface="Calibri Light"/>
              </a:rPr>
              <a:t>Darbotvarkė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4001F-B363-5FF1-8473-4283B040E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276" y="1049249"/>
            <a:ext cx="5989809" cy="550152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lt-LT" sz="1800" b="1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Sausio 7 d. (trečiadienis)</a:t>
            </a:r>
            <a:endParaRPr lang="lt-LT" sz="1800" dirty="0">
              <a:latin typeface="Times New Roman"/>
              <a:cs typeface="Times New Roman"/>
            </a:endParaRPr>
          </a:p>
          <a:p>
            <a:pPr>
              <a:buFont typeface="Arial"/>
              <a:buChar char="•"/>
            </a:pPr>
            <a:r>
              <a:rPr lang="lt-LT" sz="1800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15.00-15.45 – NŠA Ugdymo departamento, Ugdymo turinio skyriaus patarėja </a:t>
            </a:r>
            <a:r>
              <a:rPr lang="lt-LT" sz="1800" dirty="0" err="1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Danuta</a:t>
            </a:r>
            <a:r>
              <a:rPr lang="lt-LT" sz="1800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 </a:t>
            </a:r>
            <a:r>
              <a:rPr lang="lt-LT" sz="1800" dirty="0" err="1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Szejnicka</a:t>
            </a:r>
            <a:r>
              <a:rPr lang="lt-LT" sz="1800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 pristatys Lenkų kalbos ir literatūros NMPP (8 klasė), PUPP, VBE aprašus.</a:t>
            </a:r>
            <a:endParaRPr lang="lt-LT" sz="1800" dirty="0">
              <a:latin typeface="Times New Roman"/>
              <a:cs typeface="Times New Roman"/>
            </a:endParaRPr>
          </a:p>
          <a:p>
            <a:pPr>
              <a:buFont typeface="Arial"/>
              <a:buChar char="•"/>
            </a:pPr>
            <a:r>
              <a:rPr lang="lt-LT" sz="1800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15.45-16.30 – VDU Švietimo akademijos dr. Irena </a:t>
            </a:r>
            <a:r>
              <a:rPr lang="lt-LT" sz="1800" dirty="0" err="1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Masoit</a:t>
            </a:r>
            <a:r>
              <a:rPr lang="lt-LT" sz="1800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 aptars testo tikrinamų klausymo ir skaitymo gebėjimų ugdymą.</a:t>
            </a:r>
            <a:endParaRPr lang="lt-LT" sz="1800" dirty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lt-LT" sz="1800" b="1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Sausio 9 d. (penktadienis)</a:t>
            </a:r>
            <a:endParaRPr lang="lt-LT" sz="1800" dirty="0">
              <a:latin typeface="Times New Roman"/>
              <a:cs typeface="Times New Roman"/>
            </a:endParaRPr>
          </a:p>
          <a:p>
            <a:pPr>
              <a:buFont typeface="Arial"/>
              <a:buChar char="•"/>
            </a:pPr>
            <a:r>
              <a:rPr lang="lt-LT" sz="1800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15.00-15.45 – VDU Švietimo akademijos dr. Henrika </a:t>
            </a:r>
            <a:r>
              <a:rPr lang="lt-LT" sz="1800" dirty="0" err="1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Sokolovska</a:t>
            </a:r>
            <a:r>
              <a:rPr lang="lt-LT" sz="1800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 nagrinės rašymo gebėjimus tikrinančias užduotis.</a:t>
            </a:r>
            <a:endParaRPr lang="lt-LT" sz="1800" dirty="0">
              <a:latin typeface="Times New Roman"/>
              <a:cs typeface="Times New Roman"/>
            </a:endParaRPr>
          </a:p>
          <a:p>
            <a:pPr>
              <a:buFont typeface="Arial"/>
              <a:buChar char="•"/>
            </a:pPr>
            <a:r>
              <a:rPr lang="lt-LT" sz="1800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15.45-16.30 – Vilniaus </a:t>
            </a:r>
            <a:r>
              <a:rPr lang="lt-LT" sz="1800" dirty="0" err="1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šv.</a:t>
            </a:r>
            <a:r>
              <a:rPr lang="lt-LT" sz="1800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 Jono Pauliaus II gimnazijos lenkų kalbos ir literatūros mokytoja ekspertė Ana </a:t>
            </a:r>
            <a:r>
              <a:rPr lang="lt-LT" sz="1800" dirty="0" err="1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Jasinska</a:t>
            </a:r>
            <a:r>
              <a:rPr lang="lt-LT" sz="1800" dirty="0"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 pasidalins savo praktine patirtimi apie literatūros ir kultūros srities gebėjimų ugdymą.</a:t>
            </a:r>
            <a:endParaRPr lang="lt-LT" sz="180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lt-LT" sz="1800" dirty="0">
                <a:solidFill>
                  <a:schemeClr val="accent2">
                    <a:lumMod val="76000"/>
                  </a:schemeClr>
                </a:solidFill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Kilus klausimams ar turint pastebėjimus pristatymo metu, maloniai prašome juos rašyti į pokalbio („</a:t>
            </a:r>
            <a:r>
              <a:rPr lang="lt-LT" sz="1800" dirty="0" err="1">
                <a:solidFill>
                  <a:schemeClr val="accent2">
                    <a:lumMod val="76000"/>
                  </a:schemeClr>
                </a:solidFill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chat</a:t>
            </a:r>
            <a:r>
              <a:rPr lang="lt-LT" sz="1800" dirty="0">
                <a:solidFill>
                  <a:schemeClr val="accent2">
                    <a:lumMod val="76000"/>
                  </a:schemeClr>
                </a:solidFill>
                <a:highlight>
                  <a:srgbClr val="FFFFFF"/>
                </a:highlight>
                <a:latin typeface="Times New Roman"/>
                <a:ea typeface="+mn-lt"/>
                <a:cs typeface="+mn-lt"/>
              </a:rPr>
              <a:t>“) langą arba užduoti pasibaigus pristatymui. Pateikiant klausimą prašome prisistatyti.</a:t>
            </a:r>
          </a:p>
          <a:p>
            <a:pPr marL="0" indent="0">
              <a:buNone/>
            </a:pPr>
            <a:endParaRPr lang="en-US" sz="150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10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65B2074-615E-C281-40B2-69A960AB0C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6213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46088A-9808-0055-C590-D1B71AF0B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Diskusija</a:t>
            </a:r>
          </a:p>
        </p:txBody>
      </p:sp>
      <p:sp>
        <p:nvSpPr>
          <p:cNvPr id="3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A6136E-597F-A458-D12C-DDA025F7F3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016423"/>
            <a:ext cx="7214616" cy="479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35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1652144-42C6-5BE5-D60A-206BC024E2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3182" y="1045013"/>
            <a:ext cx="4777381" cy="459822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8086B-CC85-4A30-9CDF-ADF3BC9D22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08697" y="1567499"/>
            <a:ext cx="5545103" cy="45950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lt-LT" sz="3200">
                <a:effectLst/>
              </a:rPr>
              <a:t>Norint kokybiškai paruošti mokinius patikrinimui (pvz., </a:t>
            </a:r>
            <a:r>
              <a:rPr lang="lt-LT" sz="3200"/>
              <a:t>nacionaliniam pasiekimų </a:t>
            </a:r>
            <a:r>
              <a:rPr lang="lt-LT" sz="3200">
                <a:effectLst/>
              </a:rPr>
              <a:t>patikrinimui, PUPP ar valstybiniam egzaminui), mokytojo darbas susideda iš trijų pagrindinių etapų: </a:t>
            </a:r>
            <a:endParaRPr lang="lt-LT" sz="32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lt-LT" sz="4000" b="1">
                <a:effectLst/>
              </a:rPr>
              <a:t>analizės, strategijos ir psichologinio palaikymo</a:t>
            </a:r>
            <a:r>
              <a:rPr lang="lt-LT" sz="4000">
                <a:effectLst/>
              </a:rPr>
              <a:t>.</a:t>
            </a:r>
            <a:endParaRPr lang="lt-LT" sz="4000">
              <a:effectLst/>
              <a:ea typeface="Calibri"/>
              <a:cs typeface="Calibri"/>
            </a:endParaRPr>
          </a:p>
          <a:p>
            <a:pPr mar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003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B61D2-C34C-45F1-9B88-805198BB0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ctr"/>
            <a:r>
              <a:rPr lang="lt-LT" sz="41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Turinys ir reikalavimai (Ką mokyti?)</a:t>
            </a:r>
            <a:br>
              <a:rPr lang="lt-LT" sz="4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sz="4100">
              <a:ea typeface="Calibri Light" panose="020F0302020204030204"/>
              <a:cs typeface="Calibri Light" panose="020F030202020403020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9D64AC35-88AF-4F08-9200-513D82D8F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986" y="893032"/>
            <a:ext cx="5500072" cy="51582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Pirmiausia būtina tiksliai žinoti „žaidimo taisykles“. Ne viskas, kas yra vadovėlyje, bus egzamine.</a:t>
            </a:r>
            <a:endParaRPr lang="lt-LT" sz="2000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Programos peržiūra: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Susipažinkite su </a:t>
            </a:r>
            <a:r>
              <a:rPr lang="lt-LT" sz="2000" dirty="0">
                <a:latin typeface="Times New Roman"/>
                <a:ea typeface="Times New Roman" panose="02020603050405020304" pitchFamily="18" charset="0"/>
                <a:cs typeface="Times New Roman"/>
              </a:rPr>
              <a:t>patvirtinta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dalyko programa (</a:t>
            </a:r>
            <a:r>
              <a:rPr lang="es-E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Lenkų tautinės mažumos gimtoji kalba ir literatūra</a:t>
            </a:r>
            <a:r>
              <a:rPr lang="lt-LT" sz="2000" dirty="0"/>
              <a:t> ), </a:t>
            </a:r>
            <a:r>
              <a:rPr lang="lt-LT" sz="2000" dirty="0">
                <a:latin typeface="Times New Roman"/>
                <a:cs typeface="Times New Roman"/>
              </a:rPr>
              <a:t>žr. Švietimo portale </a:t>
            </a:r>
            <a:r>
              <a:rPr lang="lt-LT" sz="2000" dirty="0" err="1">
                <a:latin typeface="Times New Roman"/>
                <a:cs typeface="Times New Roman"/>
              </a:rPr>
              <a:t>emokykla.lt</a:t>
            </a:r>
            <a:endParaRPr lang="lt-LT" sz="2000" dirty="0">
              <a:latin typeface="Times New Roman"/>
              <a:cs typeface="Times New Roman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ir patikrinimo / egzamino užduočių </a:t>
            </a:r>
            <a:r>
              <a:rPr lang="lt-LT" sz="2000" dirty="0">
                <a:latin typeface="Times New Roman"/>
                <a:ea typeface="Times New Roman" panose="02020603050405020304" pitchFamily="18" charset="0"/>
                <a:cs typeface="Times New Roman"/>
              </a:rPr>
              <a:t>aprašais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(</a:t>
            </a:r>
            <a:r>
              <a:rPr lang="lt-LT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Nacionalinė švietimo agentūra - » Egzaminai ir pasiekimų patikrinimai</a:t>
            </a:r>
            <a:r>
              <a:rPr lang="lt-LT" sz="2000" dirty="0"/>
              <a:t> )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endParaRPr lang="lt-LT" sz="2000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Vertinimo instrukcijos: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Išanalizuokite vertinimo schemas</a:t>
            </a:r>
            <a:r>
              <a:rPr lang="lt-LT" sz="2000" dirty="0">
                <a:latin typeface="Times New Roman"/>
                <a:ea typeface="Times New Roman" panose="02020603050405020304" pitchFamily="18" charset="0"/>
                <a:cs typeface="Times New Roman"/>
              </a:rPr>
              <a:t> / instrukcijas / kriterijus.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Mokiniams svarbu žinoti ne tik atsakymą, bet ir tai, </a:t>
            </a: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kaip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000" dirty="0">
                <a:latin typeface="Times New Roman"/>
                <a:ea typeface="Times New Roman" panose="02020603050405020304" pitchFamily="18" charset="0"/>
                <a:cs typeface="Times New Roman"/>
              </a:rPr>
              <a:t>„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uždirbami taškai“.</a:t>
            </a:r>
            <a:endParaRPr lang="lt-LT" sz="2000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Užduočių tipai: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Identifikuokite dažniausiai pasikartojančius užduočių / klausimų formatus.</a:t>
            </a:r>
            <a:endParaRPr lang="lt-LT" sz="2000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indent="0">
              <a:buNone/>
            </a:pPr>
            <a:endParaRPr lang="lt-LT" sz="1700"/>
          </a:p>
        </p:txBody>
      </p:sp>
    </p:spTree>
    <p:extLst>
      <p:ext uri="{BB962C8B-B14F-4D97-AF65-F5344CB8AC3E}">
        <p14:creationId xmlns:p14="http://schemas.microsoft.com/office/powerpoint/2010/main" val="335490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C5A54B-5759-49E1-A44A-AFB6C1E88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lt-LT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Metodika ir įrankiai (Kaip mokyti?)</a:t>
            </a:r>
            <a:br>
              <a:rPr lang="lt-LT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>
              <a:solidFill>
                <a:srgbClr val="FFFFFF"/>
              </a:solidFill>
            </a:endParaRPr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036B5-931F-450B-8865-94CB95D4B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Efektyvus mokymas remiasi nuolatiniu grįžtamuoju ryšiu ir simuliacijomis.</a:t>
            </a:r>
            <a:endParaRPr lang="lt-LT" sz="2000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Diagnostinis testas: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Pradėkite nuo bandomojo testo / rašto darbo, kad pamatytumėte didžiausias spragas. Tai leis individualizuoti mokymą. Pavyzdžių galima rasti: </a:t>
            </a:r>
            <a:r>
              <a:rPr lang="lt-LT" sz="2000" dirty="0">
                <a:hlinkClick r:id="rId2"/>
              </a:rPr>
              <a:t>Nacionalinė švietimo agentūra - » Egzaminai ir pasiekimų patikrinimai</a:t>
            </a:r>
            <a:r>
              <a:rPr lang="lt-LT" sz="2000" dirty="0"/>
              <a:t> </a:t>
            </a:r>
            <a:endParaRPr lang="lt-L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Simuliacijos (bandomieji patikrinimai / egzaminai):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Surenkite bent kelis patikrinimus tikromis sąlygomis (ribotas laikas, jokių pagalbinių priemonių). Tai padeda priprasti prie laiko valdymo</a:t>
            </a:r>
            <a:r>
              <a:rPr lang="lt-LT" sz="2000" dirty="0">
                <a:latin typeface="Times New Roman"/>
                <a:ea typeface="Times New Roman" panose="02020603050405020304" pitchFamily="18" charset="0"/>
                <a:cs typeface="Times New Roman"/>
              </a:rPr>
              <a:t> ir "prijaukinti" užduoties formatą.</a:t>
            </a:r>
            <a:endParaRPr lang="lt-LT" sz="200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Klaidų analizė: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Svarbiausia </a:t>
            </a: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ne </a:t>
            </a:r>
            <a:r>
              <a:rPr lang="lt-LT" sz="2000" b="1" dirty="0">
                <a:latin typeface="Times New Roman"/>
                <a:ea typeface="Times New Roman" panose="02020603050405020304" pitchFamily="18" charset="0"/>
                <a:cs typeface="Times New Roman"/>
              </a:rPr>
              <a:t>tik tai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, kiek </a:t>
            </a:r>
            <a:r>
              <a:rPr lang="lt-LT" sz="2000" dirty="0">
                <a:latin typeface="Times New Roman"/>
                <a:ea typeface="Times New Roman" panose="02020603050405020304" pitchFamily="18" charset="0"/>
                <a:cs typeface="Times New Roman"/>
              </a:rPr>
              <a:t>testų / </a:t>
            </a:r>
            <a:r>
              <a:rPr lang="lt-LT" sz="2000" err="1">
                <a:latin typeface="Times New Roman"/>
                <a:ea typeface="Times New Roman" panose="02020603050405020304" pitchFamily="18" charset="0"/>
                <a:cs typeface="Times New Roman"/>
              </a:rPr>
              <a:t>raųinių</a:t>
            </a:r>
            <a:r>
              <a:rPr lang="lt-LT" sz="2000" dirty="0">
                <a:latin typeface="Times New Roman"/>
                <a:ea typeface="Times New Roman" panose="02020603050405020304" pitchFamily="18" charset="0"/>
                <a:cs typeface="Times New Roman"/>
              </a:rPr>
              <a:t> mokinys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išsprendžia, o </a:t>
            </a:r>
            <a:r>
              <a:rPr lang="lt-LT" sz="2000" dirty="0">
                <a:latin typeface="Times New Roman"/>
                <a:ea typeface="Times New Roman" panose="02020603050405020304" pitchFamily="18" charset="0"/>
                <a:cs typeface="Times New Roman"/>
              </a:rPr>
              <a:t>ir tai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, ar jis supranta, kodėl suklydo. Skirkite laiko detaliai klaidų analizei grupėse.</a:t>
            </a:r>
            <a:endParaRPr lang="lt-LT" sz="2000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Glausti konspektai: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Paruoškite arba padėkite mokiniams susikurti „</a:t>
            </a:r>
            <a:r>
              <a:rPr lang="lt-LT" sz="2000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špargalkes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“ (formulių lapus, laiko juostas, pagrindinių sąvokų žemėlapius), kurie padeda struktūruoti žinias. </a:t>
            </a:r>
            <a:endParaRPr lang="lt-LT" sz="2000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indent="0">
              <a:buNone/>
            </a:pPr>
            <a:endParaRPr lang="lt-LT" sz="2000"/>
          </a:p>
        </p:txBody>
      </p:sp>
    </p:spTree>
    <p:extLst>
      <p:ext uri="{BB962C8B-B14F-4D97-AF65-F5344CB8AC3E}">
        <p14:creationId xmlns:p14="http://schemas.microsoft.com/office/powerpoint/2010/main" val="2451935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8508A-C3F5-4F8F-8B6D-B1411E936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lt-LT" sz="3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Strateginis pasirengimas (Kaip elgtis per patikrinimą?)</a:t>
            </a:r>
            <a:br>
              <a:rPr lang="lt-LT" sz="3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sz="3400"/>
          </a:p>
        </p:txBody>
      </p:sp>
      <p:sp>
        <p:nvSpPr>
          <p:cNvPr id="36" name="Arc 3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D474C3AD-155E-43E0-BE24-12BBA06C4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lt-LT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Daug taškų prarandama ne dėl žinių trūkumo, o dėl techninių klaidų.</a:t>
            </a:r>
            <a:endParaRPr lang="lt-LT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Laiko planavimas:</a:t>
            </a:r>
            <a:r>
              <a:rPr lang="lt-LT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Išmokykite mokinius skirstyti laiką.</a:t>
            </a:r>
            <a:endParaRPr lang="lt-LT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Užduočių skaitymas:</a:t>
            </a:r>
            <a:r>
              <a:rPr lang="lt-LT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Akcentuokite, kad mokiniai skaitytų sąlygą iki galo, pabrėžtų raktinius žodžius. Dažna klaida – atsakymas ne į tą klausimą, kuris buvo užduotas</a:t>
            </a:r>
            <a:r>
              <a:rPr lang="lt-LT" dirty="0">
                <a:latin typeface="Times New Roman"/>
                <a:ea typeface="Times New Roman" panose="02020603050405020304" pitchFamily="18" charset="0"/>
                <a:cs typeface="Times New Roman"/>
              </a:rPr>
              <a:t> arba nepilnas atsakymas</a:t>
            </a:r>
            <a:r>
              <a:rPr lang="lt-LT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endParaRPr lang="lt-LT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lvl="0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t-LT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Juodraščio naudojimas:</a:t>
            </a:r>
            <a:r>
              <a:rPr lang="lt-LT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Paaiškinkite, ką verta rašyti į juodraštį, o ką – iškart į švarraštį, kad užtektų laiko viską perrašyti.</a:t>
            </a:r>
            <a:endParaRPr lang="lt-LT" dirty="0">
              <a:effectLst/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0" indent="0">
              <a:buNone/>
            </a:pP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26067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237681-7438-48EB-ABD2-D6F7274A9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lt-LT" sz="3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Lenkų tautinės mažumos gimtosios kalbos ir literatūros NMPP 8 klasėje</a:t>
            </a:r>
            <a:endParaRPr lang="lt-LT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4CD16B3-6A51-49B1-AEE3-67A7E594D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9637" y="628079"/>
            <a:ext cx="4674094" cy="561622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Patikrinimo struktūra ir formatas</a:t>
            </a:r>
          </a:p>
          <a:p>
            <a:pPr marL="0" indent="0">
              <a:buNone/>
            </a:pP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Svarbiausia mokinį pripratinti prie </a:t>
            </a: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skaitmeninės aplinkos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, nes patikrinimas vyks elektroninėje sistemoje.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Trukmė: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90 minučių.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Maksimalus įvertinimas: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40 taškų.</a:t>
            </a: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Užduočių tipai: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Tik pasirenkamojo atsakymo (vienas ar keli, porų siejimas, eiliškumas, elementų žymėjimas vaizduose) ir trumpojo atsakymo</a:t>
            </a:r>
            <a:r>
              <a:rPr lang="lt-LT" sz="2000" dirty="0"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Ilgų rašinių rašyti nereikės.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0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Vertinimas:</a:t>
            </a:r>
            <a:r>
              <a:rPr lang="lt-LT" sz="20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Automatinis (centrinis), todėl itin svarbus tikslumas įrašant atsakymus.</a:t>
            </a:r>
          </a:p>
          <a:p>
            <a:pPr marL="0" indent="0">
              <a:buNone/>
            </a:pPr>
            <a:endParaRPr lang="lt-LT" sz="1700"/>
          </a:p>
        </p:txBody>
      </p:sp>
    </p:spTree>
    <p:extLst>
      <p:ext uri="{BB962C8B-B14F-4D97-AF65-F5344CB8AC3E}">
        <p14:creationId xmlns:p14="http://schemas.microsoft.com/office/powerpoint/2010/main" val="2055267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EB6A77-116A-422D-B94D-19F20972A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lt-LT" sz="28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Trys pagrindinės dalys NMPP 8 klasėje</a:t>
            </a:r>
            <a:br>
              <a:rPr lang="lt-LT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t-LT" sz="2000">
                <a:latin typeface="Times New Roman"/>
                <a:cs typeface="Times New Roman"/>
              </a:rPr>
              <a:t>Atkreipkite dėmesį į taškų svorį – skaitymas ir teksto kūrimas sudaro didžiąją dalį įvertinimo.</a:t>
            </a:r>
            <a:endParaRPr lang="lt-LT" sz="2000">
              <a:ea typeface="Calibri Light"/>
              <a:cs typeface="Calibri Light"/>
            </a:endParaRP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A9D4E-A67D-4E2A-8919-CF1D24AC1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916" y="1696229"/>
            <a:ext cx="9178507" cy="479703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 dalis: Klausymas (8 taškai)</a:t>
            </a:r>
            <a:endParaRPr lang="en-US" sz="1800" dirty="0">
              <a:ea typeface="Calibri"/>
              <a:cs typeface="Calibri"/>
            </a:endParaRP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Turinis: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1800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Audio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arba </a:t>
            </a:r>
            <a:r>
              <a:rPr lang="lt-LT" sz="1800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video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įrašai (iki 6 min.)</a:t>
            </a:r>
            <a:r>
              <a:rPr lang="lt-LT" sz="1800" dirty="0">
                <a:latin typeface="Times New Roman"/>
                <a:cs typeface="Times New Roman"/>
              </a:rPr>
              <a:t>. Įrašų bendrine sakytine kalba, perteikiama įvairių kalbėtojų ir (ar) skirtingomis intonacijomis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Gebėjimai: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Suprasti pagrindinę mintį, nuomonę, detales, kelti hipotezes.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Patarimas: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Mokykite mokinius darytis trumpus užrašus klausantis (bus duotas lapas užrašams).</a:t>
            </a:r>
          </a:p>
          <a:p>
            <a:pPr marL="0" indent="0">
              <a:spcBef>
                <a:spcPts val="200"/>
              </a:spcBef>
              <a:buNone/>
            </a:pPr>
            <a:endParaRPr lang="lt-LT" sz="1800" b="1"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II dalis: Skaitymas (16 taškų)</a:t>
            </a:r>
            <a:endParaRPr lang="lt-LT" dirty="0"/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Turinis: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Grožiniai ir negrožiniai tekstai (iki 700 žodžių).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Gebėjimai: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Informacijos radimas, grupavimas, lyginimas, potekstės (netiesioginės informacijos) supratimas.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Literatūra: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Literatūros rūšių (lyrika, </a:t>
            </a:r>
            <a:r>
              <a:rPr lang="lt-LT" sz="1800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epika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, drama) </a:t>
            </a:r>
            <a:r>
              <a:rPr lang="lt-LT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nuo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žanrų skyrimas, meninės raiškos priemonių atpažinimas ir gebėjimas </a:t>
            </a:r>
            <a:r>
              <a:rPr lang="lt-LT" sz="1800" dirty="0">
                <a:latin typeface="Times New Roman"/>
                <a:cs typeface="Times New Roman"/>
              </a:rPr>
              <a:t>paaiškinti jų̨ paskirtį, prasmę.</a:t>
            </a:r>
            <a:endParaRPr lang="lt-LT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III dalis: Teksto kūrimas (16 taškų)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Dėmesio: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Ši dalis tikrina ne laisvą kūrybą, o </a:t>
            </a: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komponavimo ir redagavimo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gebėjimus.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Užduotys:</a:t>
            </a:r>
            <a:r>
              <a:rPr lang="lt-LT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teksto žanro atpažinimas, sakinių taisymas (kalbos kultūra), rišlumo užtikrinimas, gramatikos, rašybos ir skyrybos taisyklių taikymas kontekste.</a:t>
            </a:r>
          </a:p>
          <a:p>
            <a:pPr marL="0" indent="0">
              <a:buNone/>
            </a:pPr>
            <a:endParaRPr lang="lt-LT" sz="1500"/>
          </a:p>
        </p:txBody>
      </p:sp>
    </p:spTree>
    <p:extLst>
      <p:ext uri="{BB962C8B-B14F-4D97-AF65-F5344CB8AC3E}">
        <p14:creationId xmlns:p14="http://schemas.microsoft.com/office/powerpoint/2010/main" val="363452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415DE-8FED-4D6C-91DC-1DE3109E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lt-LT" sz="3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Kas į patikrinimą NEĮTRAUKTA</a:t>
            </a:r>
            <a:endParaRPr lang="lt-LT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DF873-1211-4046-BA0D-7C21BE9C3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Kadangi NMPP vyksta mokslo metų eigoje, šios 8 klasės temos į užduotis </a:t>
            </a: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nebus įtrauktos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: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Rašymas: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Anotacija, recenzija, gyvenimo aprašymas (CV).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Leksika: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Frazeologizmų skirstymas pagal sintaksinę struktūrą (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wyrażenia</a:t>
            </a:r>
            <a:r>
              <a:rPr lang="lt-LT" sz="2400" i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, 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zwroty</a:t>
            </a:r>
            <a:r>
              <a:rPr lang="lt-LT" sz="2400" i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, 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porównania</a:t>
            </a:r>
            <a:r>
              <a:rPr lang="lt-LT" sz="2400" i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i </a:t>
            </a:r>
            <a:r>
              <a:rPr lang="lt-LT" sz="2400" i="1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frazy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).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Sintaksė: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Sudėtiniai sujungiamieji ir prijungiamieji sakiniai, jų skyryba (kablelis, brūkšnys, kabliataškis, skliausteliai sudėtiniuose sakiniuose).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Literatūra: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tekstų žanrai – reportažas</a:t>
            </a:r>
            <a:r>
              <a:rPr lang="lt-LT" sz="2400">
                <a:latin typeface="Times New Roman"/>
                <a:ea typeface="Times New Roman" panose="02020603050405020304" pitchFamily="18" charset="0"/>
                <a:cs typeface="Times New Roman"/>
              </a:rPr>
              <a:t>, meninė priemonė – 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parabolė.</a:t>
            </a:r>
          </a:p>
          <a:p>
            <a:pPr marL="0" indent="0">
              <a:buNone/>
            </a:pP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Svarbu: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Tikrinamos 5–7 klasių žinios ir 8 klasės kursas </a:t>
            </a:r>
            <a:r>
              <a:rPr lang="lt-LT" sz="24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iki</a:t>
            </a:r>
            <a:r>
              <a:rPr lang="lt-LT" sz="24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nurodytų išimčių.</a:t>
            </a:r>
          </a:p>
          <a:p>
            <a:pPr marL="0" indent="0">
              <a:buNone/>
            </a:pPr>
            <a:endParaRPr lang="lt-LT" sz="2400"/>
          </a:p>
        </p:txBody>
      </p:sp>
    </p:spTree>
    <p:extLst>
      <p:ext uri="{BB962C8B-B14F-4D97-AF65-F5344CB8AC3E}">
        <p14:creationId xmlns:p14="http://schemas.microsoft.com/office/powerpoint/2010/main" val="1308995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1E5595F20FCE0645BEC2E3D67C118980" ma:contentTypeVersion="3" ma:contentTypeDescription="Kurkite naują dokumentą." ma:contentTypeScope="" ma:versionID="10af88869710b29701ec7fecbfd72b5d">
  <xsd:schema xmlns:xsd="http://www.w3.org/2001/XMLSchema" xmlns:xs="http://www.w3.org/2001/XMLSchema" xmlns:p="http://schemas.microsoft.com/office/2006/metadata/properties" xmlns:ns2="feff8aaa-9d5e-4f5c-a164-46b82af28970" targetNamespace="http://schemas.microsoft.com/office/2006/metadata/properties" ma:root="true" ma:fieldsID="a2635e8962a7a927a60235e0387ef06c" ns2:_="">
    <xsd:import namespace="feff8aaa-9d5e-4f5c-a164-46b82af289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ff8aaa-9d5e-4f5c-a164-46b82af289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FC67CF-6E6A-44D4-B4EA-655CD08201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C107A7-F4B5-4D57-85A6-123272BE2A6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5E947CC-8389-4F3C-941B-CF509D7EEE9F}">
  <ds:schemaRefs>
    <ds:schemaRef ds:uri="feff8aaa-9d5e-4f5c-a164-46b82af2897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1883</Words>
  <Application>Microsoft Office PowerPoint</Application>
  <PresentationFormat>Widescreen</PresentationFormat>
  <Paragraphs>128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Times New Roman</vt:lpstr>
      <vt:lpstr>Office Theme</vt:lpstr>
      <vt:lpstr>Document</vt:lpstr>
      <vt:lpstr>PowerPoint Presentation</vt:lpstr>
      <vt:lpstr>Darbotvarkė</vt:lpstr>
      <vt:lpstr>PowerPoint Presentation</vt:lpstr>
      <vt:lpstr>Turinys ir reikalavimai (Ką mokyti?) </vt:lpstr>
      <vt:lpstr>Metodika ir įrankiai (Kaip mokyti?) </vt:lpstr>
      <vt:lpstr>Strateginis pasirengimas (Kaip elgtis per patikrinimą?) </vt:lpstr>
      <vt:lpstr>Lenkų tautinės mažumos gimtosios kalbos ir literatūros NMPP 8 klasėje</vt:lpstr>
      <vt:lpstr>Trys pagrindinės dalys NMPP 8 klasėje Atkreipkite dėmesį į taškų svorį – skaitymas ir teksto kūrimas sudaro didžiąją dalį įvertinimo.</vt:lpstr>
      <vt:lpstr>Kas į patikrinimą NEĮTRAUKTA</vt:lpstr>
      <vt:lpstr>Gebėjimų lygiai (Kognityvinė matrica) </vt:lpstr>
      <vt:lpstr>Patarimai mokytojui ruošiant mokinius NMPP 8 klasėje: </vt:lpstr>
      <vt:lpstr>Pagrindiniai PUPP parametrai  Palyginti su 8 klasės NMPP, šis patikrinimas yra žymiai sudėtingesnis, reikalaujantis gilaus argumentavimo ir ilgo teksto kūrimo. </vt:lpstr>
      <vt:lpstr> PUPP užduoties struktūra </vt:lpstr>
      <vt:lpstr>Turinys: Kas tikrinama, o kas ne? </vt:lpstr>
      <vt:lpstr>Strateginės rekomendacijos mokytojui</vt:lpstr>
      <vt:lpstr>Lenkų tautinės mažumos gimtosios kalbos ir literatūros Valstybiniam brandos egzaminui (VBE). </vt:lpstr>
      <vt:lpstr>VBE Esminiai reikalavimai Rašymui (II dalis)</vt:lpstr>
      <vt:lpstr>VBE Gebėjimų svoris ir vertinimo akcentai</vt:lpstr>
      <vt:lpstr>Patarimai mokytojui ruošiant abiturientus</vt:lpstr>
      <vt:lpstr>PowerPoint Presentation</vt:lpstr>
      <vt:lpstr>Diskusija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Nuo NMPP iki VBE – pasirengimo strategijos</dc:title>
  <dc:creator>Danuta Szejnicka</dc:creator>
  <cp:lastModifiedBy>Danuta Szejnicka</cp:lastModifiedBy>
  <cp:revision>96</cp:revision>
  <dcterms:created xsi:type="dcterms:W3CDTF">2026-01-06T15:18:11Z</dcterms:created>
  <dcterms:modified xsi:type="dcterms:W3CDTF">2026-01-07T12:23:27Z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0x0101001E5595F20FCE0645BEC2E3D67C118980</vt:lpwstr>
  </property>
</Properties>
</file>