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7" r:id="rId5"/>
    <p:sldId id="259" r:id="rId6"/>
    <p:sldId id="260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0" r:id="rId21"/>
    <p:sldId id="278" r:id="rId22"/>
  </p:sldIdLst>
  <p:sldSz cx="12192000" cy="6858000"/>
  <p:notesSz cx="6858000" cy="9144000"/>
  <p:defaultTextStyle>
    <a:defPPr rtl="0"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1F6D8-1CC6-163E-F714-A3285B9468ED}" v="59" dt="2026-01-07T18:20:18.426"/>
    <p1510:client id="{FBC1F075-EB3C-46AA-B359-F5CD5C115411}" v="33" dt="2026-01-07T17:55:52.789"/>
    <p1510:client id="{3E435CA7-761D-4CE3-8FE1-8083E08E1EEE}" v="463" dt="2026-01-09T11:49:52.946"/>
    <p1510:client id="{6CCC1CC6-4868-491E-83F0-A7AF1EF88430}" v="541" dt="2026-01-09T10:52:38.688"/>
    <p1510:client id="{7E41DB12-1323-4681-B46C-5C4DCB2C2E16}" v="148" dt="2026-01-09T12:49:46.290"/>
    <p1510:client id="{B55FCE26-3293-4151-812C-FB5BD0A0C7F4}" v="2488" dt="2026-01-09T00:26:10.686"/>
    <p1510:client id="{A0995BD5-F848-40C4-A4F1-B66A3F1A46D8}" v="19" dt="2026-01-09T12:52:13"/>
    <p1510:client id="{DDCEC48E-E67A-4282-93AF-857238A58AB9}" v="25" dt="2026-01-09T12:07:14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4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618EE4C-7637-4140-8967-F6C53F214C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002104D-04AF-495E-A5B6-74873F1531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DB74B-5FCC-4FEF-9F6B-D5396AF69ED0}" type="datetime1">
              <a:rPr lang="pl-PL" smtClean="0"/>
              <a:t>27.05.2026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61CA2F-8503-4B7D-9629-45B109370A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13AEE5-FE27-490C-8811-59B1573AA7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4D2E2-42F1-4DAF-AA42-3896949687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866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noProof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B2EA1-0256-4C45-A6A5-7E4F83CAC32E}" type="datetime1">
              <a:rPr lang="pl-PL" smtClean="0"/>
              <a:pPr/>
              <a:t>27.05.2026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Kliknij, aby edytować style wzorca tekstu</a:t>
            </a:r>
            <a:endParaRPr lang="pl" dirty="0"/>
          </a:p>
          <a:p>
            <a:pPr lvl="1" rtl="0"/>
            <a:r>
              <a:rPr lang="pl" dirty="0"/>
              <a:t>Drugi poziom</a:t>
            </a:r>
          </a:p>
          <a:p>
            <a:pPr lvl="2" rtl="0"/>
            <a:r>
              <a:rPr lang="pl" dirty="0"/>
              <a:t>Trzeci poziom</a:t>
            </a:r>
          </a:p>
          <a:p>
            <a:pPr lvl="3" rtl="0"/>
            <a:r>
              <a:rPr lang="pl" dirty="0"/>
              <a:t>Czwarty poziom</a:t>
            </a:r>
          </a:p>
          <a:p>
            <a:pPr lvl="4" rtl="0"/>
            <a:r>
              <a:rPr lang="pl" dirty="0"/>
              <a:t>Piąty poziom</a:t>
            </a:r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noProof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11BCC-98D1-40DA-9018-34EC195B9A2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3223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rtlCol="0"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Dowolny kształt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ytat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3" name="Tekst — symbol zastępczy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1" name="Dowolny kształt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4" name="Pole tekstowe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rtlCol="0" anchor="b">
            <a:normAutofit/>
          </a:bodyPr>
          <a:lstStyle>
            <a:lvl1pPr algn="l">
              <a:defRPr sz="4800" b="0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pl-PL" noProof="0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ytat — 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Tekst — symbol zastępczy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pl-PL" noProof="0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1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7" name="Pole tekstowe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rtlCol="0" anchor="ctr">
            <a:normAutofit/>
          </a:bodyPr>
          <a:lstStyle>
            <a:lvl1pPr algn="l">
              <a:defRPr sz="4800" b="0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Tekst — symbol zastępczy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pl-PL" noProof="0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8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rtlCol="0" anchor="ctr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8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8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rtlCol="0"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0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2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rtlCol="0" anchor="b"/>
          <a:lstStyle>
            <a:lvl1pPr algn="l">
              <a:defRPr sz="2000" b="0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rtlCol="0" anchor="ctr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a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Dowolny kształt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Dowolny kształt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Dowolny kształt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Dowolny kształt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Dowolny kształt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Dowolny kształt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Dowolny kształt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Dowolny kształt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Dowolny kształt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Dowolny kształt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Dowolny kształt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Dowolny kształt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upa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Dowolny kształt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Dowolny kształt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Dowolny kształt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Dowolny kształt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Dowolny kształt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Dowolny kształt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Dowolny kształt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Dowolny kształt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Dowolny kształt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Dowolny kształt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Dowolny kształt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Dowolny kształt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Prostokąt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1BEF0D-F0BB-DE4B-95CE-6DB70DBA9567}" type="datetimeFigureOut">
              <a:rPr lang="pl-PL" noProof="0" smtClean="0"/>
              <a:pPr rtl="0"/>
              <a:t>27.05.2026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ilno.tvp.pl/73037084/giedymin-postepowy-wladca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javascript:;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jJXenEMi2w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DaJXO5bnum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prawiedliwi.org.pl/pl/o-sprawiedliwych/kim-sa-sprawiedliwi/tytul-sprawiedliwego-wsrod-narodow-swiat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ulture.pl/pl/dzielo/rozstrzelania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1D591-2EDD-52DA-3659-C85306C57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365515"/>
            <a:ext cx="8911687" cy="2063484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/>
                <a:ea typeface="+mj-lt"/>
                <a:cs typeface="+mj-lt"/>
              </a:rPr>
              <a:t>Kształcenie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umiejętności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literackich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i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kulturowych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sprawdzanych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na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poszczególnych</a:t>
            </a:r>
            <a:r>
              <a:rPr lang="en-US" dirty="0">
                <a:latin typeface="Times New Roman"/>
                <a:ea typeface="+mj-lt"/>
                <a:cs typeface="+mj-lt"/>
              </a:rPr>
              <a:t> </a:t>
            </a:r>
            <a:r>
              <a:rPr lang="en-US" dirty="0" err="1">
                <a:latin typeface="Times New Roman"/>
                <a:ea typeface="+mj-lt"/>
                <a:cs typeface="+mj-lt"/>
              </a:rPr>
              <a:t>etapach</a:t>
            </a:r>
            <a:r>
              <a:rPr lang="en-US" dirty="0">
                <a:latin typeface="Times New Roman"/>
                <a:ea typeface="+mj-lt"/>
                <a:cs typeface="+mj-lt"/>
              </a:rPr>
              <a:t> edukacyjnych</a:t>
            </a:r>
            <a:endParaRPr lang="en-US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D717-5A04-6696-0902-FF7599661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873843"/>
            <a:ext cx="8915400" cy="13165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Przygotowała Anna Jasińska</a:t>
            </a:r>
          </a:p>
          <a:p>
            <a:pPr marL="0" indent="0" algn="r">
              <a:buNone/>
            </a:pP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Gimnazjum im. św. Jana Pawła II w Wilnie</a:t>
            </a:r>
            <a:endParaRPr lang="en-US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 algn="r">
              <a:buNone/>
            </a:pP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09-01-2025</a:t>
            </a:r>
            <a:endParaRPr lang="en-US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84233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46E3E7-0538-F77C-557D-FBB1F460E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Tematy maturalne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87CEA8-FAB2-3268-BD07-7064AE1A7A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1. Co znaczy być świadkiem swojej epoki? Rozważ zagadnienie na przykładzie wybranych utworów literackich i innych tekstów kultury. (2024, sesja powtórkowa)</a:t>
            </a: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2. Niewłaściwe wybory i życiowe błędy. Oceń ich wpływ na dalszy los wybranych bohaterów literackich. (2024, sesja powtórkowa)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3.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Remdamiesi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eilėraščiu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ir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kultūrine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patirtimi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pasvarstykite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klausimu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„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Iš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kur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semtis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dvasios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stiprybės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?“ (2025, poziom podstawowy)</a:t>
            </a: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A7CB5C9-C20D-7371-74BA-91E9133E2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1729565"/>
            <a:ext cx="4313864" cy="418471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1. Co motywuje człowieka do przemiany wewnętrznej? Omów zagadnienie na przykładach wybranych bohaterów literackich.  (2025, sesja podstawowa)</a:t>
            </a: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2. Jak różnice światopoglądowe wpływają na wzajemne relacje rodziców i dzieci? Rozważ problem na przykładach literackich z różnych epok. (2025, sesja podstawowa)</a:t>
            </a: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3.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Remdamiesi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eilėraščiu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ir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kultūrine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patirtimi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pasvarstykite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klausimu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„Ar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praeitis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gali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būti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nemirtinga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?“ (2025, poziom rozszerzony)</a:t>
            </a:r>
          </a:p>
        </p:txBody>
      </p:sp>
    </p:spTree>
    <p:extLst>
      <p:ext uri="{BB962C8B-B14F-4D97-AF65-F5344CB8AC3E}">
        <p14:creationId xmlns:p14="http://schemas.microsoft.com/office/powerpoint/2010/main" val="254920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CE9EC8-B356-BCD4-56D4-5FEAD32C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421498"/>
            <a:ext cx="8911687" cy="1483502"/>
          </a:xfrm>
        </p:spPr>
        <p:txBody>
          <a:bodyPr>
            <a:normAutofit fontScale="90000"/>
          </a:bodyPr>
          <a:lstStyle/>
          <a:p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Niezgoda na istniejące w świecie zło miernikiem naszego człowieczeństwa. Rozwiń tę myśl, odwołując się do wybranych utworów literackich. (2011 r.)</a:t>
            </a:r>
            <a:b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Problem: </a:t>
            </a:r>
            <a:r>
              <a:rPr lang="pl-PL" sz="2000" dirty="0">
                <a:latin typeface="Times New Roman"/>
                <a:cs typeface="Times New Roman"/>
              </a:rPr>
              <a:t>Z jakich powodów człowiek odrzuca zło jako element rzeczywistości?</a:t>
            </a:r>
            <a:br>
              <a:rPr lang="pl-PL" sz="2000" dirty="0">
                <a:latin typeface="Times New Roman"/>
                <a:cs typeface="Times New Roman"/>
              </a:rPr>
            </a:b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Teza: </a:t>
            </a:r>
            <a:r>
              <a:rPr lang="pl-PL" sz="2000" dirty="0">
                <a:solidFill>
                  <a:schemeClr val="tx1"/>
                </a:solidFill>
                <a:latin typeface="Times New Roman"/>
                <a:ea typeface="+mj-lt"/>
                <a:cs typeface="+mj-lt"/>
              </a:rPr>
              <a:t>Niezgoda na zło jest moralnym obowiązkiem człowieka i dowodem jego człowieczeństwa, ponieważ wyraża odpowiedzialność za swój kraj i za innych ludzi.</a:t>
            </a:r>
            <a:br>
              <a:rPr lang="pl-PL" sz="2000" dirty="0">
                <a:latin typeface="Times New Roman"/>
                <a:cs typeface="Times New Roman"/>
              </a:rPr>
            </a:br>
            <a:endParaRPr lang="pl-PL" sz="2000">
              <a:solidFill>
                <a:srgbClr val="262626"/>
              </a:solidFill>
              <a:latin typeface="Times New Roman"/>
              <a:cs typeface="Times New Roman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6848FB-95A7-C4A2-43DB-464E27B2C1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Argument 1. Nie zgadza się na zło, bo jest patriotą swego kraju i zależy mu na jego wolności. </a:t>
            </a:r>
          </a:p>
          <a:p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Dziady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 cz. III  – 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nasz naród jak lawa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 młodzież przy stoliku. Dlaczego?</a:t>
            </a:r>
          </a:p>
          <a:p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Pan Tadeusz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 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–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 ks. Robak jako emisariusz. Dlaczego? </a:t>
            </a:r>
          </a:p>
          <a:p>
            <a:r>
              <a:rPr lang="pl" dirty="0" err="1">
                <a:solidFill>
                  <a:schemeClr val="tx1"/>
                </a:solidFill>
                <a:latin typeface="Times New Roman"/>
                <a:cs typeface="Times New Roman"/>
              </a:rPr>
              <a:t>Romas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" dirty="0" err="1">
                <a:solidFill>
                  <a:schemeClr val="tx1"/>
                </a:solidFill>
                <a:latin typeface="Times New Roman"/>
                <a:cs typeface="Times New Roman"/>
              </a:rPr>
              <a:t>Kałanta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– 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dokonał samospalenia jako dramatycznego aktu protestu przeciwko systemowi komunistycznemu, który łamał wolność jednostki i prawa człowieka.</a:t>
            </a:r>
          </a:p>
          <a:p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82F32E6-8601-050A-9E97-38AFEBC1AA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Argument 2. Nie zgadza się, bo jest człowiekiem, który posiada swój system wartości, a w nim nie ma miejsca na nierówność społeczną.</a:t>
            </a:r>
          </a:p>
          <a:p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Ludzie bezdomni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 – T. Judym a jego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dług przeklęty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. Dlaczego?</a:t>
            </a:r>
          </a:p>
          <a:p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Lalka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 – pomoc S. Wokulskiego Mariannie. Dlaczego? 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M. Gandhi – 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uważał nierówność za zło moralne, ale walczył z nią bez przemocy i poprzez zmianę postaw ludzi.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Podsumowanie: 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Podsumowując, człowiek odrzuca zło jako element rzeczywistości, ponieważ kieruje się odpowiedzialnością moralną zarówno wobec własnego narodu, jak i wobec innych ludzi. Przywołane przykłady literackie i historyczne dowodzą, że sprzeciw wobec niesprawiedliwości wynika z głęboko zakorzenionego systemu wartości, w którym nie ma miejsca na zniewolenie, krzywdę ani nierówność społeczną</a:t>
            </a:r>
            <a:r>
              <a:rPr lang="pl-PL" dirty="0">
                <a:solidFill>
                  <a:schemeClr val="tx1"/>
                </a:solidFill>
                <a:ea typeface="+mn-lt"/>
                <a:cs typeface="+mn-lt"/>
              </a:rPr>
              <a:t>. </a:t>
            </a:r>
            <a:endParaRPr lang="pl-PL" dirty="0">
              <a:solidFill>
                <a:schemeClr val="tx1"/>
              </a:solidFill>
              <a:latin typeface="Century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0262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AB33BD-F70D-B308-F334-1971759B5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122323"/>
          </a:xfrm>
        </p:spPr>
        <p:txBody>
          <a:bodyPr>
            <a:normAutofit fontScale="90000"/>
          </a:bodyPr>
          <a:lstStyle/>
          <a:p>
            <a:r>
              <a:rPr lang="pl-PL" sz="1800" dirty="0">
                <a:solidFill>
                  <a:schemeClr val="tx1"/>
                </a:solidFill>
                <a:latin typeface="Times New Roman"/>
                <a:cs typeface="Times New Roman"/>
              </a:rPr>
              <a:t>Operacje myślowe: </a:t>
            </a:r>
            <a:r>
              <a:rPr lang="pl-PL" sz="1800" dirty="0">
                <a:solidFill>
                  <a:schemeClr val="tx1"/>
                </a:solidFill>
                <a:latin typeface="Times New Roman"/>
                <a:ea typeface="+mj-lt"/>
                <a:cs typeface="Times New Roman"/>
              </a:rPr>
              <a:t>Uczeń, o</a:t>
            </a:r>
            <a:r>
              <a:rPr lang="pl-PL" sz="1800" dirty="0">
                <a:solidFill>
                  <a:schemeClr val="tx1"/>
                </a:solidFill>
                <a:latin typeface="Times New Roman"/>
                <a:ea typeface="+mj-lt"/>
                <a:cs typeface="+mj-lt"/>
              </a:rPr>
              <a:t>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96656A-2FAA-6FEF-F81B-A7612F04B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3617" y="2049913"/>
            <a:ext cx="4313864" cy="445152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pl" sz="1400" b="1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sz="1400" b="1" dirty="0">
                <a:solidFill>
                  <a:schemeClr val="tx1"/>
                </a:solidFill>
                <a:latin typeface="Times New Roman"/>
                <a:cs typeface="Times New Roman"/>
              </a:rPr>
              <a:t>Granica</a:t>
            </a:r>
            <a:r>
              <a:rPr lang="pl" sz="1400" b="1" dirty="0">
                <a:solidFill>
                  <a:schemeClr val="tx1"/>
                </a:solidFill>
                <a:latin typeface="Times New Roman"/>
                <a:cs typeface="Times New Roman"/>
              </a:rPr>
              <a:t>” </a:t>
            </a:r>
            <a:r>
              <a:rPr lang="pl-PL" sz="1400" b="1" dirty="0">
                <a:solidFill>
                  <a:schemeClr val="tx1"/>
                </a:solidFill>
                <a:latin typeface="Times New Roman"/>
                <a:cs typeface="Times New Roman"/>
              </a:rPr>
              <a:t> Z. Nałkowskiej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  <a:latin typeface="Times New Roman"/>
                <a:cs typeface="Times New Roman"/>
              </a:rPr>
              <a:t>1. Dokończ zdanie, wprowadzając uzasadnienie i przykład.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największy zaletę Elżbiety uważam...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jej empatię, ponieważ pomagała Justynie, mimo że była kochanką jej męża, Zenona. Załatwiła jej pracę w cukierni, aby mogła zmienić środowisko i rozpocząć nowe życie.</a:t>
            </a:r>
          </a:p>
          <a:p>
            <a:pPr marL="0" indent="0">
              <a:buNone/>
            </a:pPr>
            <a:r>
              <a:rPr lang="pl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pl-PL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Przedwiośnie</a:t>
            </a:r>
            <a:r>
              <a:rPr lang="pl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pl-PL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S. Żeromskiego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1. Wykorzystując trzy cytaty z wiersza Zbigniewa Herberta </a:t>
            </a:r>
            <a:r>
              <a:rPr lang="pl" sz="14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„</a:t>
            </a:r>
            <a:r>
              <a:rPr lang="pl-PL" sz="14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Matka</a:t>
            </a:r>
            <a:r>
              <a:rPr lang="pl" sz="14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”</a:t>
            </a:r>
            <a:r>
              <a:rPr lang="pl-PL" sz="14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pokaż relacje między Jadwigą Baryką a jej synem Cezarym. </a:t>
            </a:r>
            <a:endParaRPr lang="pl-PL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" sz="1600" dirty="0">
                <a:solidFill>
                  <a:schemeClr val="tx1"/>
                </a:solidFill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„</a:t>
            </a:r>
            <a:r>
              <a:rPr lang="pl-PL" sz="1400" dirty="0">
                <a:solidFill>
                  <a:schemeClr val="tx1"/>
                </a:solidFill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Matka</a:t>
            </a:r>
            <a:r>
              <a:rPr lang="pl" sz="1600" dirty="0">
                <a:solidFill>
                  <a:schemeClr val="tx1"/>
                </a:solidFill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”</a:t>
            </a:r>
            <a:r>
              <a:rPr lang="lt" sz="1600" dirty="0">
                <a:solidFill>
                  <a:schemeClr val="tx1"/>
                </a:solidFill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 </a:t>
            </a:r>
            <a:endParaRPr lang="pl-P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Upadł z jej kolan jak kłębek włóczki. Rozwijał się w pośpiechu i uciekał na oślep. Trzymała początek życia. Owijała na palec serdeczny jak pierścionek, chciała uchronić. Toczył się po ostrych pochyłościach, czasem piął się pod górę. Przychodził splątany i milczał. Nigdy już nie powróci na</a:t>
            </a:r>
            <a:b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</a:br>
            <a: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słodki tron jej kolan.</a:t>
            </a:r>
            <a:b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</a:br>
            <a: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Wyciągnięte ręce świecą w ciemności jak stare miasto.</a:t>
            </a:r>
            <a:endParaRPr lang="pl-PL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Noto Serif"/>
                <a:cs typeface="Times New Roman" panose="02020603050405020304" pitchFamily="18" charset="0"/>
              </a:rPr>
              <a:t>Link: </a:t>
            </a:r>
            <a:r>
              <a:rPr lang="pl-PL" sz="14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https://literatura.wywrota.pl/wiersz-klasyka/41886-zbigniew-herbert-matka.html</a:t>
            </a:r>
          </a:p>
          <a:p>
            <a:pPr marL="0" indent="0">
              <a:buNone/>
            </a:pPr>
            <a:endParaRPr lang="pl-PL" sz="1200" dirty="0">
              <a:solidFill>
                <a:srgbClr val="212529"/>
              </a:solidFill>
              <a:highlight>
                <a:srgbClr val="FFFFFF"/>
              </a:highlight>
              <a:latin typeface="Noto Serif"/>
              <a:ea typeface="Noto Serif"/>
              <a:cs typeface="Noto Serif"/>
            </a:endParaRPr>
          </a:p>
          <a:p>
            <a:pPr marL="0" indent="0">
              <a:buNone/>
            </a:pPr>
            <a:endParaRPr lang="pl-PL" sz="1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9CA8EED-BD89-2A44-EA57-61CE7A1640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/>
            <a:endParaRPr lang="lt" sz="16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/>
            <a:endParaRPr lang="lt" sz="16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/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Która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bohaterek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Justyna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Orzelska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Izabela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Łęcka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Joanna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Podborska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mogłaby</a:t>
            </a:r>
            <a:r>
              <a:rPr lang="lt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ten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sposób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powiedzieć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swoich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uczuciach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Uzasadnij swoją odpowiedź.</a:t>
            </a:r>
          </a:p>
          <a:p>
            <a:pPr algn="just">
              <a:buNone/>
            </a:pPr>
            <a:r>
              <a:rPr lang="pl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„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Miłość</a:t>
            </a:r>
            <a:r>
              <a:rPr lang="pl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”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pl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Nie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widziałam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cię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już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od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miesiąca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r>
              <a:rPr lang="pl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pl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nic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Jestem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może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bledsza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</a:t>
            </a:r>
            <a:r>
              <a:rPr lang="pl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pl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trochę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śpiąca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trochę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bardziej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milcząca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</a:t>
            </a:r>
            <a:r>
              <a:rPr lang="pl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pl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lecz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widać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można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żyć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bez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powietrza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!</a:t>
            </a:r>
            <a:r>
              <a:rPr lang="pl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pl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                     Maria </a:t>
            </a:r>
            <a:r>
              <a:rPr lang="lt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Pawlikowska-Jasnorzewska</a:t>
            </a:r>
            <a:r>
              <a:rPr lang="lt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pl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pl" sz="16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lt" sz="16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/>
            <a:endParaRPr lang="pl-PL" dirty="0">
              <a:solidFill>
                <a:srgbClr val="404040"/>
              </a:solidFill>
              <a:latin typeface="Century Gothic" panose="020B0502020202020204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6349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C68E76-3D31-E972-B2B2-7BE8CD562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1600" dirty="0">
                <a:solidFill>
                  <a:schemeClr val="tx1"/>
                </a:solidFill>
                <a:latin typeface="Times New Roman"/>
                <a:cs typeface="Times New Roman"/>
              </a:rPr>
              <a:t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(II)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Symbol zastępczy zawartości 4" descr="Obraz zawierający ubrania, ziemia, na wolnym powietrzu, osoba&#10;&#10;Zawartość wygenerowana przez AI może być niepoprawna.">
            <a:extLst>
              <a:ext uri="{FF2B5EF4-FFF2-40B4-BE49-F238E27FC236}">
                <a16:creationId xmlns:a16="http://schemas.microsoft.com/office/drawing/2014/main" id="{7EDF37A9-4DFF-9C4D-8ED5-8062DF9E032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94389" y="2133600"/>
            <a:ext cx="4303509" cy="3777622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599D34A-8BA2-FE35-5357-F226757EE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603863"/>
            <a:ext cx="4530990" cy="32221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W których momentach swojego życia Cezary Baryka mógłby znaleźć się w sytuacji tego mężczyzny? Nad czym rozmyślałby w takich chwilach? Uzasadnij swoją odpowiedź.</a:t>
            </a:r>
          </a:p>
          <a:p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500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Link: https://multipodreczniki.apps.gwo.pl/textbooks/33232d5e-d6ed-48cd-8df7-306f1fec974c/action/9af3376d-bb07-4ae3-8f5a-453c6c0e1550?accessId=4060978&amp;page=115</a:t>
            </a:r>
            <a:endParaRPr lang="pl-PL" sz="1500" dirty="0">
              <a:solidFill>
                <a:schemeClr val="tx1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6689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FFFDD9-73DF-C767-4D3F-97867A1B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1600" dirty="0">
                <a:solidFill>
                  <a:schemeClr val="tx1"/>
                </a:solidFill>
                <a:latin typeface="Times New Roman"/>
                <a:cs typeface="Times New Roman"/>
              </a:rPr>
              <a:t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(III)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Symbol zastępczy zawartości 4" descr="Ilustracja">
            <a:extLst>
              <a:ext uri="{FF2B5EF4-FFF2-40B4-BE49-F238E27FC236}">
                <a16:creationId xmlns:a16="http://schemas.microsoft.com/office/drawing/2014/main" id="{728C5AAE-B017-5E80-7A8F-C54168C45D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14380" y="1985689"/>
            <a:ext cx="2381250" cy="3571875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FF1F55-BA0D-A65B-10BA-5E6DBE6C33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pl-PL" dirty="0"/>
          </a:p>
          <a:p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Co łączy postać Śmierci z utworu </a:t>
            </a:r>
            <a:r>
              <a:rPr lang="pl" sz="14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„</a:t>
            </a:r>
            <a:r>
              <a:rPr lang="pl-PL" i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Rozmowa mistrza Polikarpa ze Śmiercią</a:t>
            </a:r>
            <a:r>
              <a:rPr lang="pl" sz="15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”</a:t>
            </a:r>
            <a:r>
              <a:rPr lang="lt" sz="15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 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z rzeźbą Śmierci w kościele św. Piotra i Pawła? Zwróć uwagę na wygląd zewnętrzny postaci oraz jej symboliczne przesłanie.</a:t>
            </a:r>
          </a:p>
          <a:p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64CEC35-1830-D3DB-8990-D3C49DDA4478}"/>
              </a:ext>
            </a:extLst>
          </p:cNvPr>
          <p:cNvSpPr txBox="1"/>
          <p:nvPr/>
        </p:nvSpPr>
        <p:spPr>
          <a:xfrm>
            <a:off x="4259125" y="5823496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E8811E8-DCF2-3DCA-4917-21DD1112C23C}"/>
              </a:ext>
            </a:extLst>
          </p:cNvPr>
          <p:cNvSpPr txBox="1"/>
          <p:nvPr/>
        </p:nvSpPr>
        <p:spPr>
          <a:xfrm>
            <a:off x="1936955" y="5357507"/>
            <a:ext cx="445591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l-PL" dirty="0">
              <a:latin typeface="Times New Roman"/>
              <a:cs typeface="Times New Roman"/>
            </a:endParaRPr>
          </a:p>
          <a:p>
            <a:pPr algn="l"/>
            <a:r>
              <a:rPr lang="pl-PL" dirty="0">
                <a:latin typeface="Times New Roman"/>
                <a:cs typeface="Times New Roman"/>
              </a:rPr>
              <a:t>Źródło: https</a:t>
            </a:r>
            <a:r>
              <a:rPr lang="pl-PL" dirty="0">
                <a:latin typeface="Times New Roman"/>
                <a:ea typeface="+mn-lt"/>
                <a:cs typeface="Times New Roman"/>
              </a:rPr>
              <a:t>://pl.wikipedia.org/wiki/Giltine</a:t>
            </a:r>
            <a:endParaRPr lang="pl-PL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3725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13C4A9-6F9E-330C-05E9-8CEAAF27A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600" dirty="0">
                <a:solidFill>
                  <a:schemeClr val="tx1"/>
                </a:solidFill>
                <a:latin typeface="Times New Roman"/>
                <a:cs typeface="Times New Roman"/>
              </a:rPr>
              <a:t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(IV)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6" name="Symbol zastępczy zawartości 5" descr="METODA CORNELLA – NOTATKI DOBRZE UPORZĄDKOWANE – Blog Edukreatywne">
            <a:extLst>
              <a:ext uri="{FF2B5EF4-FFF2-40B4-BE49-F238E27FC236}">
                <a16:creationId xmlns:a16="http://schemas.microsoft.com/office/drawing/2014/main" id="{63CCC9A1-6461-8EAA-AF20-C89D6C3B97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07166" y="1903413"/>
            <a:ext cx="3281655" cy="4005262"/>
          </a:xfrm>
          <a:prstGeom prst="rect">
            <a:avLst/>
          </a:prstGeom>
        </p:spPr>
      </p:pic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5E279656-ADDA-3B95-A67D-CF3C0D151A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1200" b="1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Metoda </a:t>
            </a:r>
            <a:r>
              <a:rPr lang="pl-PL" sz="1200" b="1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Cornella</a:t>
            </a:r>
            <a:r>
              <a:rPr lang="pl-PL" sz="1200" b="1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 sprowadza się do trzech kroków:</a:t>
            </a: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wybrania najważniejszych informacji do zanotowania. Należy zastanowić się, czego dotyczy temat oraz jakie informacje są szczególnie ważne, przydatne lub trudne;</a:t>
            </a:r>
          </a:p>
          <a:p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podsumowanie najważniejszych kwestii w formie hasła czy słowa klucza. Na tym etapie określamy sedno zagadnienia;</a:t>
            </a: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streszczenia wszystkich zapisanych informacji w postaci dwóch lub trzech zdań oraz zapisania wniosków, uwag i spostrzeżeń dotyczących notowanych kwestii.</a:t>
            </a: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Aby zastosować metodę </a:t>
            </a:r>
            <a:r>
              <a:rPr lang="pl-PL" sz="1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Cornella</a:t>
            </a:r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, należy podzielić każdą stronę przeznaczoną do notatek na cztery części. Kartka może wyglądać jak na rysunku.</a:t>
            </a: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Roboto"/>
                <a:cs typeface="Roboto"/>
              </a:rPr>
              <a:t>Link: </a:t>
            </a:r>
            <a:r>
              <a:rPr lang="pl-PL" sz="1200" dirty="0">
                <a:solidFill>
                  <a:schemeClr val="tx1"/>
                </a:solidFill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https://czasopismomatematyka.pl/artykul/notatki-metoda-cornella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9277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E19293-E87F-232E-E727-613CCFDB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1600" dirty="0">
                <a:solidFill>
                  <a:schemeClr val="tx1"/>
                </a:solidFill>
                <a:latin typeface="Times New Roman"/>
                <a:cs typeface="Times New Roman"/>
              </a:rPr>
              <a:t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(V)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B18F49-B3C8-D291-B03F-C84B578F3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28332" cy="408628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pl-PL" dirty="0">
                <a:solidFill>
                  <a:srgbClr val="282828"/>
                </a:solidFill>
                <a:highlight>
                  <a:srgbClr val="FFFFFF"/>
                </a:highlight>
                <a:latin typeface="Times New Roman"/>
                <a:ea typeface="Source Sans Pro"/>
                <a:cs typeface="Times New Roman"/>
              </a:rPr>
              <a:t>Był znakomitym dyplomatą, dążył do rozwoju handlu i rzemiosła, rozszerzył granice kraju, dał początek potężnej dynastii, a świat dzięki niemu dowiedział się o istnieniu Wilna — stolica Litwy na pewno może szczycić się swoim założycielem, Giedyminem.</a:t>
            </a:r>
            <a:endParaRPr lang="pl-PL">
              <a:solidFill>
                <a:srgbClr val="404040"/>
              </a:solidFill>
              <a:latin typeface="Times New Roman"/>
              <a:ea typeface="Source Sans Pro"/>
              <a:cs typeface="Times New Roman"/>
            </a:endParaRPr>
          </a:p>
          <a:p>
            <a:r>
              <a:rPr lang="pl-PL" dirty="0">
                <a:solidFill>
                  <a:srgbClr val="282828"/>
                </a:solidFill>
                <a:highlight>
                  <a:srgbClr val="FFFFFF"/>
                </a:highlight>
                <a:latin typeface="Times New Roman"/>
                <a:ea typeface="Source Sans Pro"/>
                <a:cs typeface="Times New Roman"/>
              </a:rPr>
              <a:t>28 września w Wilnie obchodzony jest dzień Giedymina — Wielkiego Księcia Litewskiego, założyciela miasta. Dynastia </a:t>
            </a:r>
            <a:r>
              <a:rPr lang="pl-PL" err="1">
                <a:solidFill>
                  <a:srgbClr val="282828"/>
                </a:solidFill>
                <a:highlight>
                  <a:srgbClr val="FFFFFF"/>
                </a:highlight>
                <a:latin typeface="Times New Roman"/>
                <a:ea typeface="Source Sans Pro"/>
                <a:cs typeface="Times New Roman"/>
              </a:rPr>
              <a:t>Giedyminowiczów</a:t>
            </a:r>
            <a:r>
              <a:rPr lang="pl-PL" dirty="0">
                <a:solidFill>
                  <a:srgbClr val="282828"/>
                </a:solidFill>
                <a:highlight>
                  <a:srgbClr val="FFFFFF"/>
                </a:highlight>
                <a:latin typeface="Times New Roman"/>
                <a:ea typeface="Source Sans Pro"/>
                <a:cs typeface="Times New Roman"/>
              </a:rPr>
              <a:t> (w tradycji polskiej Jagiellonów) uważana jest przez historyków za jedną z najpotężniejszych i najbardziej wpływowych dynastii władców w Europie. </a:t>
            </a:r>
            <a:endParaRPr lang="pl-PL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Link: 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https://wilno.tvp.pl/73037084/giedymin-postepowy-wladca</a:t>
            </a:r>
            <a:endParaRPr lang="pl-PL">
              <a:solidFill>
                <a:schemeClr val="tx1"/>
              </a:solidFill>
              <a:latin typeface="Times New Roman"/>
              <a:ea typeface="+mn-lt"/>
              <a:cs typeface="Times New Roman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Link: 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https://www.govilnius.lt/odwiedz-wilno/warto-zwiedzic/pomnik-wielkiego-ksiecia-litewskiego-giedymina</a:t>
            </a:r>
          </a:p>
        </p:txBody>
      </p:sp>
      <p:pic>
        <p:nvPicPr>
          <p:cNvPr id="5" name="Symbol zastępczy zawartości 4" descr="Obraz zawierający na wolnym powietrzu, chmura, niebo, budynek&#10;&#10;Zawartość wygenerowana przez AI może być niepoprawna.">
            <a:extLst>
              <a:ext uri="{FF2B5EF4-FFF2-40B4-BE49-F238E27FC236}">
                <a16:creationId xmlns:a16="http://schemas.microsoft.com/office/drawing/2014/main" id="{FCCB9736-E6BC-4459-353D-704C114C22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90747" y="2133382"/>
            <a:ext cx="4313864" cy="287590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7CFD6F2-4D4E-0D98-5712-775546BF4108}"/>
              </a:ext>
            </a:extLst>
          </p:cNvPr>
          <p:cNvSpPr txBox="1"/>
          <p:nvPr/>
        </p:nvSpPr>
        <p:spPr>
          <a:xfrm>
            <a:off x="6930342" y="5285772"/>
            <a:ext cx="506295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dirty="0">
                <a:latin typeface="Times New Roman"/>
                <a:cs typeface="Times New Roman"/>
              </a:rPr>
              <a:t>W </a:t>
            </a:r>
            <a:r>
              <a:rPr lang="pl-PL" sz="1600" dirty="0">
                <a:latin typeface="Times New Roman"/>
                <a:ea typeface="+mn-lt"/>
                <a:cs typeface="+mn-lt"/>
              </a:rPr>
              <a:t>jaki sposób i dlaczego rzeźbiarz przedstawił Giedymina na pomniku w Wilnie? Zwróć uwagę na jego wygląd, postawę i atrybuty. Wykorzystaj informację z przeczytanego artykułu. </a:t>
            </a:r>
            <a:endParaRPr lang="pl-PL" sz="16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4408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EB8EB2-6D80-6A79-138D-2027062B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6039" y="614464"/>
            <a:ext cx="9172117" cy="2534812"/>
          </a:xfrm>
        </p:spPr>
        <p:txBody>
          <a:bodyPr>
            <a:normAutofit fontScale="90000"/>
          </a:bodyPr>
          <a:lstStyle/>
          <a:p>
            <a:pPr algn="just">
              <a:spcBef>
                <a:spcPts val="1000"/>
              </a:spcBef>
            </a:pPr>
            <a:r>
              <a:rPr lang="pl" sz="2400" dirty="0">
                <a:solidFill>
                  <a:schemeClr val="tx1"/>
                </a:solidFill>
                <a:latin typeface="Times New Roman"/>
                <a:cs typeface="Times New Roman"/>
              </a:rPr>
              <a:t>Literatura dostarcza nam wzorców postępowania, a bohaterowie literaccy nieraz są dla młodych ludzi inspiracją w kształtowaniu charakteru, podejmowaniu trudnych decyzji i radzeniu sobie z przeciwnościami losu. W książkach można znaleźć postacie uczciwe i życzliwe, odważne i walczące o swoje ideały, a także takie, które popełniają błędy i uczą się na nich. (2025, sesja powtórkowa)</a:t>
            </a:r>
            <a:endParaRPr lang="pl-PL" sz="2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9D8C45-0E11-29E2-A9D1-C30C3ECDC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696182"/>
            <a:ext cx="8915400" cy="2215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pl" b="1" dirty="0"/>
          </a:p>
          <a:p>
            <a:pPr algn="r"/>
            <a:endParaRPr lang="pl-PL"/>
          </a:p>
          <a:p>
            <a:pPr algn="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DF1E5D-0FC6-1857-BB76-AE1A278F2BC0}"/>
              </a:ext>
            </a:extLst>
          </p:cNvPr>
          <p:cNvSpPr txBox="1"/>
          <p:nvPr/>
        </p:nvSpPr>
        <p:spPr>
          <a:xfrm>
            <a:off x="2237773" y="2531963"/>
            <a:ext cx="9279037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457200" algn="just"/>
            <a:endParaRPr lang="pl-PL" sz="2000" dirty="0">
              <a:latin typeface="Times New Roman"/>
              <a:cs typeface="Times New Roman"/>
            </a:endParaRPr>
          </a:p>
          <a:p>
            <a:pPr indent="457200" algn="just"/>
            <a:r>
              <a:rPr lang="pl-PL" sz="2400" dirty="0">
                <a:latin typeface="Times New Roman"/>
              </a:rPr>
              <a:t>Napisz </a:t>
            </a:r>
            <a:r>
              <a:rPr lang="pl-PL" sz="2400" b="1" dirty="0">
                <a:latin typeface="Times New Roman"/>
              </a:rPr>
              <a:t>rozprawk</a:t>
            </a:r>
            <a:r>
              <a:rPr lang="pl-PL" sz="2400" dirty="0">
                <a:latin typeface="Times New Roman"/>
              </a:rPr>
              <a:t>ę na temat:</a:t>
            </a:r>
            <a:endParaRPr lang="pl-PL" sz="2400" dirty="0">
              <a:latin typeface="Times New Roman"/>
              <a:cs typeface="Times New Roman"/>
            </a:endParaRPr>
          </a:p>
          <a:p>
            <a:pPr algn="ctr">
              <a:spcBef>
                <a:spcPct val="0"/>
              </a:spcBef>
            </a:pPr>
            <a:r>
              <a:rPr lang="pl-PL" sz="2400" b="1" dirty="0">
                <a:latin typeface="Times New Roman"/>
                <a:cs typeface="Times New Roman"/>
              </a:rPr>
              <a:t>Czego współcześni młodzi ludzie mogą się nauczyć od bohaterów literackich? </a:t>
            </a:r>
          </a:p>
          <a:p>
            <a:pPr indent="457200" algn="just"/>
            <a:r>
              <a:rPr lang="pl-PL" sz="2400" dirty="0">
                <a:latin typeface="Times New Roman"/>
              </a:rPr>
              <a:t>W rozprawce przywołaj </a:t>
            </a:r>
            <a:r>
              <a:rPr lang="pl-PL" sz="2400" b="1" dirty="0">
                <a:latin typeface="Times New Roman"/>
              </a:rPr>
              <a:t>2-3 przykłady bohaterów literackich</a:t>
            </a:r>
            <a:r>
              <a:rPr lang="pl-PL" sz="2400" dirty="0">
                <a:latin typeface="Times New Roman"/>
              </a:rPr>
              <a:t>, których postawy, zachowania oraz wyznawane przez nich wartości mogą być przykładem lub lekcją życiową dla współczesnych młodych ludzi. Nawiąż do własnych doświadczeń życiowych. </a:t>
            </a:r>
            <a:endParaRPr lang="pl-PL" sz="2400" dirty="0">
              <a:latin typeface="Times New Roman"/>
              <a:cs typeface="Times New Roman"/>
            </a:endParaRPr>
          </a:p>
          <a:p>
            <a:pPr algn="just"/>
            <a:endParaRPr lang="pl-PL" sz="1200">
              <a:latin typeface="Times New Roman"/>
            </a:endParaRPr>
          </a:p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7926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2268F0-BDF8-13E2-B4DE-219815AF8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Refleksja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BCFED1-0527-6A5F-04CD-B366CAD2D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3600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W jaki sposób kształcenie umiejętności literackich i kulturowych różni się na poszczególnych etapach edukacyjnych i jakie ma znaczenie dla rozwoju ucznia?</a:t>
            </a:r>
            <a:endParaRPr lang="pl-PL" sz="3600" dirty="0">
              <a:solidFill>
                <a:schemeClr val="tx1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8745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076E69-B8FB-A10A-9E59-BD6947D1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      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B47FF6-B187-3F2D-50ED-6CAC34D875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01820" y="1583803"/>
            <a:ext cx="5201256" cy="431777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 algn="ctr">
              <a:buNone/>
            </a:pPr>
            <a:endParaRPr lang="pl-PL"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sz="2800" b="1" dirty="0">
                <a:solidFill>
                  <a:schemeClr val="tx1"/>
                </a:solidFill>
                <a:latin typeface="Times New Roman"/>
                <a:cs typeface="Times New Roman"/>
              </a:rPr>
              <a:t>VBE</a:t>
            </a: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 – </a:t>
            </a:r>
            <a:r>
              <a:rPr lang="pl-PL" sz="2800" b="1" dirty="0">
                <a:solidFill>
                  <a:schemeClr val="tx1"/>
                </a:solidFill>
                <a:latin typeface="Times New Roman"/>
                <a:cs typeface="Times New Roman"/>
              </a:rPr>
              <a:t>17 czerwca</a:t>
            </a: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 (160 dni)</a:t>
            </a:r>
          </a:p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Link: </a:t>
            </a:r>
            <a:r>
              <a:rPr lang="pl-PL" sz="2800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https://www.nsa.smsm.lt/pasiekimu-departamentas/egzaminai-ir-pasiekimu-patikrinimai/valstybiniai-brandos-egzaminai/</a:t>
            </a:r>
            <a:endParaRPr lang="pl-PL"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sz="2800" b="1" dirty="0">
                <a:solidFill>
                  <a:schemeClr val="tx1"/>
                </a:solidFill>
                <a:latin typeface="Times New Roman"/>
                <a:cs typeface="Times New Roman"/>
              </a:rPr>
              <a:t>PUPP </a:t>
            </a: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– </a:t>
            </a:r>
            <a:r>
              <a:rPr lang="pl-PL" sz="2800" b="1" dirty="0">
                <a:solidFill>
                  <a:schemeClr val="tx1"/>
                </a:solidFill>
                <a:latin typeface="Times New Roman"/>
                <a:cs typeface="Times New Roman"/>
              </a:rPr>
              <a:t>19 maja</a:t>
            </a: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 (131 dzień)</a:t>
            </a:r>
          </a:p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Link: </a:t>
            </a:r>
            <a:r>
              <a:rPr lang="pl-PL" sz="2800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https://www.nsa.smsm.lt/pasiekimu-departamentas/egzaminai-ir-pasiekimu-patikrinimai/pagrindinio-ugdymo-pasiekimu-patikrinimai/</a:t>
            </a:r>
          </a:p>
          <a:p>
            <a:pPr marL="0" indent="0">
              <a:buNone/>
            </a:pPr>
            <a:r>
              <a:rPr lang="pl-PL" sz="2800" b="1" dirty="0">
                <a:solidFill>
                  <a:schemeClr val="tx1"/>
                </a:solidFill>
                <a:latin typeface="Times New Roman"/>
                <a:cs typeface="Times New Roman"/>
              </a:rPr>
              <a:t>NMPP</a:t>
            </a: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 – </a:t>
            </a:r>
            <a:r>
              <a:rPr lang="pl-PL" sz="2800" b="1" dirty="0">
                <a:solidFill>
                  <a:schemeClr val="tx1"/>
                </a:solidFill>
                <a:latin typeface="Times New Roman"/>
                <a:cs typeface="Times New Roman"/>
              </a:rPr>
              <a:t>13 marca</a:t>
            </a:r>
            <a:r>
              <a:rPr lang="pl-PL" sz="2800" dirty="0">
                <a:solidFill>
                  <a:schemeClr val="tx1"/>
                </a:solidFill>
                <a:latin typeface="Times New Roman"/>
                <a:cs typeface="Times New Roman"/>
              </a:rPr>
              <a:t> (64 dni)</a:t>
            </a:r>
          </a:p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Link: https://www.nsa.smsm.lt/pasiekimu-departamentas/egzaminai-ir-pasiekimu-patikrinimai/nacionaliniai-mokiniu-pasiekimu-patikrinimai/</a:t>
            </a:r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9FE135-5FD7-2381-B0EF-959AC59B0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1708688"/>
            <a:ext cx="4313864" cy="418471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pl-PL" sz="1700" dirty="0">
              <a:solidFill>
                <a:srgbClr val="404040"/>
              </a:solidFill>
              <a:latin typeface="Century Gothic"/>
              <a:cs typeface="Times New Roman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instrukcje przeprowadzenia egzaminów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struktura  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typy zadań (czytanie (słuchanie) ze zrozumieniem, praca pisemna)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kryteria oceniania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opracować strategię: realizacja podstawy programowej i systematyczne powtarzanie epok, świata przedstawionego, motywów, bohaterów i ich postaw, a także kontekstów</a:t>
            </a:r>
            <a:endParaRPr lang="pl-PL" dirty="0">
              <a:solidFill>
                <a:schemeClr val="tx1"/>
              </a:solidFill>
              <a:highlight>
                <a:srgbClr val="FFFFFF"/>
              </a:highlight>
              <a:latin typeface="Times New Roman"/>
              <a:ea typeface="+mn-lt"/>
              <a:cs typeface="+mn-lt"/>
            </a:endParaRPr>
          </a:p>
          <a:p>
            <a:endParaRPr lang="pl-PL" b="1" dirty="0">
              <a:solidFill>
                <a:schemeClr val="tx1"/>
              </a:solidFill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</a:p>
          <a:p>
            <a:pPr marL="0" indent="0">
              <a:buNone/>
            </a:pPr>
            <a:endParaRPr lang="pl-PL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ED45D6F-97FC-FA7F-6D1B-44749334CE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559215" y="621939"/>
            <a:ext cx="6056594" cy="7888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l-PL" sz="3600" dirty="0">
                <a:solidFill>
                  <a:schemeClr val="tx1"/>
                </a:solidFill>
                <a:latin typeface="Times New Roman"/>
                <a:cs typeface="Times New Roman"/>
              </a:rPr>
              <a:t> Terminy i dokumentacja</a:t>
            </a:r>
            <a:endParaRPr lang="pl-PL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57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261998-2435-187E-4BA6-7D4F340B4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Integracja wewnątrzprzedmiotowa</a:t>
            </a:r>
            <a:br>
              <a:rPr lang="pl-PL" dirty="0">
                <a:latin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  Kluczowe pytania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44981F-8567-9F37-F375-B68FFFAE5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3980" y="2123162"/>
            <a:ext cx="4319409" cy="352759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  <a:hlinkClick r:id="rId2"/>
              </a:rPr>
              <a:t> Kalbėjimas, klausymas ir sąveika (A)</a:t>
            </a:r>
            <a:endParaRPr lang="en-US" sz="280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  <a:hlinkClick r:id="rId2"/>
              </a:rPr>
              <a:t>Skaitymas ir teksto supratimas (B)</a:t>
            </a:r>
            <a:endParaRPr lang="en-US" sz="280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  <a:hlinkClick r:id="rId2"/>
              </a:rPr>
              <a:t> Rašymas ir teksto kūrimas (C)</a:t>
            </a:r>
            <a:endParaRPr lang="en-US" sz="280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  <a:hlinkClick r:id="rId2"/>
              </a:rPr>
              <a:t>Kalbos pažinimas (D)</a:t>
            </a:r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  <a:hlinkClick r:id="rId2"/>
              </a:rPr>
              <a:t> Literatūros ir kultūros pažinimas (E)</a:t>
            </a:r>
            <a:endParaRPr lang="pl-PL"/>
          </a:p>
        </p:txBody>
      </p:sp>
      <p:pic>
        <p:nvPicPr>
          <p:cNvPr id="5" name="Symbol zastępczy zawartości 4" descr="Obraz zawierający zrzut ekranu, krąg, tekst, diagram&#10;&#10;Zawartość wygenerowana przez AI może być niepoprawna.">
            <a:extLst>
              <a:ext uri="{FF2B5EF4-FFF2-40B4-BE49-F238E27FC236}">
                <a16:creationId xmlns:a16="http://schemas.microsoft.com/office/drawing/2014/main" id="{D08D8650-29B4-2C80-5527-4D1D965C78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6779" y="2340061"/>
            <a:ext cx="6608832" cy="3207069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37D5C80-B5A0-7E58-0354-3BBB2FCC3EDB}"/>
              </a:ext>
            </a:extLst>
          </p:cNvPr>
          <p:cNvSpPr txBox="1"/>
          <p:nvPr/>
        </p:nvSpPr>
        <p:spPr>
          <a:xfrm>
            <a:off x="6886119" y="3690987"/>
            <a:ext cx="15949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dirty="0"/>
              <a:t>   Kluczowe       pytania</a:t>
            </a:r>
          </a:p>
        </p:txBody>
      </p:sp>
    </p:spTree>
    <p:extLst>
      <p:ext uri="{BB962C8B-B14F-4D97-AF65-F5344CB8AC3E}">
        <p14:creationId xmlns:p14="http://schemas.microsoft.com/office/powerpoint/2010/main" val="57601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A12735-5E82-F70C-3B35-53775E587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Literatura wojny i okupacji: </a:t>
            </a:r>
            <a:br>
              <a:rPr lang="pl-PL" dirty="0">
                <a:latin typeface="Times New Roman"/>
                <a:cs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T. Borowski (opowiadania do wyboru) (I)</a:t>
            </a:r>
            <a:endParaRPr lang="pl-PL" dirty="0">
              <a:solidFill>
                <a:srgbClr val="262626"/>
              </a:solidFill>
              <a:latin typeface="Times New Roman"/>
              <a:cs typeface="Times New Roman"/>
            </a:endParaRPr>
          </a:p>
        </p:txBody>
      </p:sp>
      <p:pic>
        <p:nvPicPr>
          <p:cNvPr id="5" name="Symbol zastępczy zawartości 4" descr="Obraz zawierający tekst, Czcionka, zrzut ekranu&#10;&#10;Zawartość wygenerowana przez AI może być niepoprawna.">
            <a:extLst>
              <a:ext uri="{FF2B5EF4-FFF2-40B4-BE49-F238E27FC236}">
                <a16:creationId xmlns:a16="http://schemas.microsoft.com/office/drawing/2014/main" id="{7ABA4751-A4FA-8338-8930-5A84F35011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10557" y="2386594"/>
            <a:ext cx="4992519" cy="2723946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4ED21C-D36D-DEFC-6A6E-87274C466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423690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Film A. Wajdy </a:t>
            </a:r>
            <a:r>
              <a:rPr lang="pl" dirty="0">
                <a:solidFill>
                  <a:schemeClr val="tx1"/>
                </a:solidFill>
                <a:latin typeface="Times New Roman"/>
                <a:ea typeface="Calibri"/>
                <a:cs typeface="Calibri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Katyń</a:t>
            </a:r>
            <a:r>
              <a:rPr lang="pl" dirty="0">
                <a:solidFill>
                  <a:schemeClr val="tx1"/>
                </a:solidFill>
                <a:latin typeface="Times New Roman"/>
                <a:ea typeface="Calibri"/>
                <a:cs typeface="Calibri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, od 3:04 do 6:07. Link: 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https://www.youtube.com/watch?v=ljJXenEMi2w</a:t>
            </a:r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K. I. Gałczyński </a:t>
            </a:r>
            <a:r>
              <a:rPr lang="pl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Pieśń o żołnierzach z Westerplatte</a:t>
            </a:r>
            <a:r>
              <a:rPr lang="pl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Okupacyjna </a:t>
            </a:r>
            <a:r>
              <a:rPr lang="pl-PL" dirty="0" err="1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codziennoś</a:t>
            </a:r>
            <a:r>
              <a:rPr lang="pl" dirty="0">
                <a:solidFill>
                  <a:schemeClr val="tx1"/>
                </a:solidFill>
                <a:latin typeface="Times New Roman"/>
                <a:ea typeface="Calibri"/>
                <a:cs typeface="Calibri"/>
              </a:rPr>
              <a:t>ć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. Aresztowanie pracowników naukowych UJ w Krakowie. Link: 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https://www.youtube.com/watch?v=DaJXO5bnum0</a:t>
            </a:r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Zbrodnia katyńska – 1940 r.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Powstanie warszawskie – 1944 r. </a:t>
            </a:r>
          </a:p>
          <a:p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207A091-E7D9-FA5A-21AB-4DFD3D57725B}"/>
              </a:ext>
            </a:extLst>
          </p:cNvPr>
          <p:cNvSpPr txBox="1"/>
          <p:nvPr/>
        </p:nvSpPr>
        <p:spPr>
          <a:xfrm>
            <a:off x="1837509" y="5592134"/>
            <a:ext cx="5208382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imes New Roman"/>
                <a:cs typeface="Times New Roman"/>
              </a:rPr>
              <a:t>Link: </a:t>
            </a:r>
            <a:r>
              <a:rPr sz="1400" dirty="0">
                <a:latin typeface="Times New Roman"/>
                <a:cs typeface="Times New Roman"/>
              </a:rPr>
              <a:t>https://multipodreczniki.apps.gwo.pl/textbooks/33232d5e-d6ed-48cd-8df7-306f1fec974c?accessId=4060978&amp;page=308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6634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75127-416E-37CC-5E2D-E316A6E23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Literatura wojny i okupacji: </a:t>
            </a:r>
            <a:br>
              <a:rPr lang="pl-PL" dirty="0">
                <a:latin typeface="Times New Roman"/>
                <a:cs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T. Borowski (opowiadania do wyboru) (II)</a:t>
            </a:r>
            <a:endParaRPr lang="pl-PL" dirty="0"/>
          </a:p>
        </p:txBody>
      </p:sp>
      <p:pic>
        <p:nvPicPr>
          <p:cNvPr id="5" name="Symbol zastępczy zawartości 4" descr="Obraz zawierający szkic, rysowanie, osoba, ubrania&#10;&#10;Zawartość wygenerowana przez AI może być niepoprawna.">
            <a:extLst>
              <a:ext uri="{FF2B5EF4-FFF2-40B4-BE49-F238E27FC236}">
                <a16:creationId xmlns:a16="http://schemas.microsoft.com/office/drawing/2014/main" id="{64488EEA-90C4-AEB8-E6E7-9D14F75159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89212" y="2260472"/>
            <a:ext cx="4313864" cy="3523877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B64CF8-5E53-6C39-8391-48D02DE1B3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pl-PL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Film 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„B</a:t>
            </a:r>
            <a:r>
              <a:rPr lang="pl-PL" sz="2000" dirty="0" err="1">
                <a:solidFill>
                  <a:schemeClr val="tx1"/>
                </a:solidFill>
                <a:latin typeface="Times New Roman"/>
                <a:cs typeface="Times New Roman"/>
              </a:rPr>
              <a:t>aczyński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– reż. K. Piwowarski, od. 53:33 do 58:07. Recytacja wiersza 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Wybór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 oraz odpowiedź na pytanie: Jak byś się zachował, gdyby wybuchło powstanie warszawskie? 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K. K. Baczyński 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Pokolenie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endParaRPr lang="pl-PL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T. Różewicz 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sz="2000" dirty="0">
                <a:solidFill>
                  <a:schemeClr val="tx1"/>
                </a:solidFill>
                <a:latin typeface="Times New Roman"/>
                <a:cs typeface="Times New Roman"/>
              </a:rPr>
              <a:t>Zostawcie nas</a:t>
            </a:r>
            <a:r>
              <a:rPr lang="pl" sz="2000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</a:p>
          <a:p>
            <a:pPr marL="0" indent="0">
              <a:buNone/>
            </a:pPr>
            <a:endParaRPr lang="pl-PL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pl-PL" dirty="0"/>
          </a:p>
        </p:txBody>
      </p:sp>
      <p:sp>
        <p:nvSpPr>
          <p:cNvPr id="3" name="Stačiakampis 2"/>
          <p:cNvSpPr/>
          <p:nvPr/>
        </p:nvSpPr>
        <p:spPr>
          <a:xfrm>
            <a:off x="2589212" y="5903844"/>
            <a:ext cx="43776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Link: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https://www.historiaposzukaj.pl/wiedza,obrazy,1673,obraz_akwarele_krzysztofa_kamila_baczynskiego_ze_zbiorow_muzeum_powstania_warszawskiego.html</a:t>
            </a:r>
          </a:p>
        </p:txBody>
      </p:sp>
    </p:spTree>
    <p:extLst>
      <p:ext uri="{BB962C8B-B14F-4D97-AF65-F5344CB8AC3E}">
        <p14:creationId xmlns:p14="http://schemas.microsoft.com/office/powerpoint/2010/main" val="34956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39F790-7C8D-76AB-61BF-E7A653E6C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Literatura wojny i okupacji: </a:t>
            </a:r>
            <a:br>
              <a:rPr lang="pl-PL" dirty="0">
                <a:latin typeface="Times New Roman"/>
                <a:cs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T. Borowski (opowiadania do wyboru) (III)</a:t>
            </a:r>
            <a:endParaRPr lang="pl-PL" dirty="0"/>
          </a:p>
        </p:txBody>
      </p:sp>
      <p:pic>
        <p:nvPicPr>
          <p:cNvPr id="5" name="Symbol zastępczy zawartości 4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BB177A0A-8164-8140-0938-197DB3B4C4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24892" y="2277048"/>
            <a:ext cx="4162698" cy="3368403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AC72D6C-39EF-1250-CE26-6AB6883A3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553946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Notatka o tytule honorowym „Sprawiedliwy wśród Narodów Świata”. Link: </a:t>
            </a:r>
            <a:r>
              <a:rPr lang="pl-PL" dirty="0">
                <a:solidFill>
                  <a:schemeClr val="tx1"/>
                </a:solidFill>
                <a:latin typeface="Times New Roman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https://sprawiedliwi.org.pl/pl/o-sprawiedliwych/kim-sa-sprawiedliwi/tytul-sprawiedliwego-wsrod-narodow-swiata</a:t>
            </a:r>
            <a:endParaRPr lang="pl-PL" dirty="0">
              <a:solidFill>
                <a:schemeClr val="tx1"/>
              </a:solidFill>
              <a:latin typeface="Times New Roman"/>
              <a:ea typeface="+mn-lt"/>
              <a:cs typeface="Times New Roman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Film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Pianista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 – reż. R. Polański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Film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Lista Schindlera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 – reż. S. Spielberg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W. Szymborska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Jeszcze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Realia życia obozowego. Historia więźniarki Aliny Dąbrowskiej, od 8:17 do 15:10. </a:t>
            </a:r>
            <a:r>
              <a:rPr lang="pl-PL" sz="1600" dirty="0">
                <a:solidFill>
                  <a:schemeClr val="tx1"/>
                </a:solidFill>
                <a:latin typeface="Times New Roman"/>
                <a:cs typeface="Times New Roman"/>
              </a:rPr>
              <a:t>Link: </a:t>
            </a:r>
            <a:r>
              <a:rPr lang="pl-PL" sz="1600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https://www.youtube.com/watch?v=kT9NxbtHMhE&amp;t=506s</a:t>
            </a:r>
            <a:endParaRPr lang="pl-PL" sz="1600" dirty="0" err="1">
              <a:solidFill>
                <a:schemeClr val="tx1"/>
              </a:solidFill>
              <a:latin typeface="Times New Roman"/>
            </a:endParaRPr>
          </a:p>
          <a:p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1793966" y="5645451"/>
            <a:ext cx="44936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imes New Roman"/>
                <a:cs typeface="Times New Roman"/>
              </a:rPr>
              <a:t>Link: https://multipodreczniki.apps.gwo.pl/textbooks/33232d5e-d6ed-48cd-8df7-306f1fec974c/action/51d3d7f5-28bf-4f44-851c-f4a3bf5b3db4?accessId=4060978&amp;page=308</a:t>
            </a:r>
            <a:endParaRPr lang="en-US"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0662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28F280-F319-4A0F-DE7C-FAA2B06E0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Literatura wojny i okupacji: </a:t>
            </a:r>
            <a:br>
              <a:rPr lang="pl-PL" dirty="0">
                <a:latin typeface="Times New Roman"/>
                <a:cs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T. Borowski (opowiadania do wyboru) (IV)</a:t>
            </a:r>
            <a:endParaRPr lang="pl-PL" dirty="0"/>
          </a:p>
        </p:txBody>
      </p:sp>
      <p:pic>
        <p:nvPicPr>
          <p:cNvPr id="5" name="Symbol zastępczy zawartości 4" descr="Obraz zawierający tekst, zrzut ekranu, Czcionka, dokument&#10;&#10;Zawartość wygenerowana przez AI może być niepoprawna.">
            <a:extLst>
              <a:ext uri="{FF2B5EF4-FFF2-40B4-BE49-F238E27FC236}">
                <a16:creationId xmlns:a16="http://schemas.microsoft.com/office/drawing/2014/main" id="{1001F73E-1C9D-ECF7-B07E-3E01217F7F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48619" y="2145006"/>
            <a:ext cx="5254457" cy="3287904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817E1E-FAC5-9DA1-C19D-3F12D75E9C8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Terminologia: problematyka obozowa, człowiek zlagrowany, kreacja artystyczna,  narracja, behawioryzm.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Zwroty i wyrażenia: uprzedmiotowienie człowieka w obozie, dehumanizacja więźniów, namiastka życia, postać niejednoznaczna, fabryka śmierci. </a:t>
            </a:r>
          </a:p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Interpretacja znaczenia tytułów: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Ludzie, którzy szli...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,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Proszę państwa do gazu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”</a:t>
            </a:r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" name="Stačiakampis 2"/>
          <p:cNvSpPr/>
          <p:nvPr/>
        </p:nvSpPr>
        <p:spPr>
          <a:xfrm>
            <a:off x="1584960" y="5543685"/>
            <a:ext cx="54515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Link: 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https://multipodreczniki.apps.gwo.pl/textbooks/33232d5e-d6ed-48cd-8df7-306f1fec974c/action/32a0fe8e-acdd-4d18-9630-fedbb7af3fac?accessId=4060978&amp;page=322</a:t>
            </a:r>
          </a:p>
        </p:txBody>
      </p:sp>
    </p:spTree>
    <p:extLst>
      <p:ext uri="{BB962C8B-B14F-4D97-AF65-F5344CB8AC3E}">
        <p14:creationId xmlns:p14="http://schemas.microsoft.com/office/powerpoint/2010/main" val="31061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5944AB-093B-D015-B2CC-7A142F702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Literatura wojny i okupacji: </a:t>
            </a:r>
            <a:br>
              <a:rPr lang="pl-PL" dirty="0">
                <a:latin typeface="Times New Roman"/>
                <a:cs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T. Borowski (opowiadania do wyboru) (V)</a:t>
            </a:r>
            <a:endParaRPr lang="pl-PL" dirty="0"/>
          </a:p>
        </p:txBody>
      </p:sp>
      <p:pic>
        <p:nvPicPr>
          <p:cNvPr id="6" name="Symbol zastępczy zawartości 5" descr="Obraz zawierający tekst, Czcionka, czarne i białe, zrzut ekranu&#10;&#10;Zawartość wygenerowana przez AI może być niepoprawna.">
            <a:extLst>
              <a:ext uri="{FF2B5EF4-FFF2-40B4-BE49-F238E27FC236}">
                <a16:creationId xmlns:a16="http://schemas.microsoft.com/office/drawing/2014/main" id="{F1D22E5C-4E17-47A2-8DE2-C852F47F64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8194" y="1892051"/>
            <a:ext cx="6221094" cy="4654442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C11BAF-35D7-3980-A890-8A75F8706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1"/>
            <a:ext cx="4313864" cy="442027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pl-PL" sz="2100" dirty="0">
                <a:solidFill>
                  <a:schemeClr val="tx1"/>
                </a:solidFill>
                <a:latin typeface="Times New Roman"/>
                <a:cs typeface="Times New Roman"/>
              </a:rPr>
              <a:t>Metoda czytania pod lupą: </a:t>
            </a:r>
          </a:p>
          <a:p>
            <a:pPr marL="0" indent="0">
              <a:buNone/>
            </a:pPr>
            <a:r>
              <a:rPr lang="pl-PL" sz="2100" dirty="0">
                <a:solidFill>
                  <a:schemeClr val="tx1"/>
                </a:solidFill>
                <a:latin typeface="Times New Roman"/>
                <a:cs typeface="Times New Roman"/>
              </a:rPr>
              <a:t>1. Kto mówi? Co się dzieje? Gdzie i kiedy? Kogo dotyczy opis?</a:t>
            </a:r>
          </a:p>
          <a:p>
            <a:pPr marL="0" indent="0">
              <a:buNone/>
            </a:pPr>
            <a:r>
              <a:rPr lang="pl-PL" sz="2100" dirty="0">
                <a:solidFill>
                  <a:schemeClr val="tx1"/>
                </a:solidFill>
                <a:latin typeface="Times New Roman"/>
                <a:cs typeface="Times New Roman"/>
              </a:rPr>
              <a:t>2. Postawa narratora.</a:t>
            </a:r>
          </a:p>
          <a:p>
            <a:pPr marL="0" indent="0">
              <a:buNone/>
            </a:pPr>
            <a:r>
              <a:rPr lang="pl-PL" sz="2100" dirty="0">
                <a:solidFill>
                  <a:schemeClr val="tx1"/>
                </a:solidFill>
                <a:latin typeface="Times New Roman"/>
                <a:cs typeface="Times New Roman"/>
              </a:rPr>
              <a:t>3. Język oraz funkcje zastosowanych środków językowych: żargon obozowy, kolokwializmy, zasada kontrastu, ironia, zdrobnienia, epitety, metafory, porównania, wyliczenia.</a:t>
            </a:r>
          </a:p>
          <a:p>
            <a:pPr marL="0" indent="0">
              <a:buNone/>
            </a:pPr>
            <a:r>
              <a:rPr lang="pl-PL" sz="2100" dirty="0">
                <a:solidFill>
                  <a:schemeClr val="tx1"/>
                </a:solidFill>
                <a:latin typeface="Times New Roman"/>
                <a:cs typeface="Times New Roman"/>
              </a:rPr>
              <a:t>4. Jaki problem został ukazany?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Times New Roman"/>
                <a:cs typeface="Times New Roman"/>
              </a:rPr>
              <a:t>Link: https://multipodreczniki.apps.gwo.pl/textbooks/33232d5e-d6ed-48cd-8df7-306f1fec974c/action/9cf69d1d-ae37-41ce-b395-1cce81b1a115?accessId=4060978&amp;page=328</a:t>
            </a:r>
          </a:p>
        </p:txBody>
      </p:sp>
    </p:spTree>
    <p:extLst>
      <p:ext uri="{BB962C8B-B14F-4D97-AF65-F5344CB8AC3E}">
        <p14:creationId xmlns:p14="http://schemas.microsoft.com/office/powerpoint/2010/main" val="102622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5908FA-7971-1449-F57F-B72B4BBB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Times New Roman"/>
                <a:cs typeface="Times New Roman"/>
              </a:rPr>
              <a:t>Literatura wojny i okupacji: </a:t>
            </a:r>
            <a:br>
              <a:rPr lang="pl-PL" dirty="0">
                <a:latin typeface="Times New Roman"/>
                <a:cs typeface="Times New Roman"/>
              </a:rPr>
            </a:br>
            <a:r>
              <a:rPr lang="pl-PL" dirty="0">
                <a:latin typeface="Times New Roman"/>
                <a:cs typeface="Times New Roman"/>
              </a:rPr>
              <a:t>T. Borowski (opowiadania do wyboru) (VI)</a:t>
            </a:r>
            <a:endParaRPr lang="pl-PL" dirty="0"/>
          </a:p>
        </p:txBody>
      </p:sp>
      <p:pic>
        <p:nvPicPr>
          <p:cNvPr id="5" name="Symbol zastępczy zawartości 4" descr="Nėra nuotraukos aprašo.">
            <a:extLst>
              <a:ext uri="{FF2B5EF4-FFF2-40B4-BE49-F238E27FC236}">
                <a16:creationId xmlns:a16="http://schemas.microsoft.com/office/drawing/2014/main" id="{3BBAF830-2F1C-0F3D-069E-79BFE1CE77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04671" y="1893518"/>
            <a:ext cx="4239111" cy="4602251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7991B40-F828-C55A-533C-830FF7FE6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42577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>
                <a:solidFill>
                  <a:schemeClr val="tx1"/>
                </a:solidFill>
                <a:latin typeface="Times New Roman"/>
                <a:cs typeface="Times New Roman"/>
              </a:rPr>
              <a:t>Andrzej Wróblewski </a:t>
            </a:r>
            <a:r>
              <a:rPr lang="pl" dirty="0">
                <a:solidFill>
                  <a:schemeClr val="tx1"/>
                </a:solidFill>
                <a:latin typeface="Times New Roman"/>
                <a:cs typeface="Times New Roman"/>
              </a:rPr>
              <a:t>„Rozstrzelanie V”. Link: </a:t>
            </a:r>
            <a:r>
              <a:rPr lang="pl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http://www.malarze.com/plobraz.php?id=387&amp;l=pl</a:t>
            </a:r>
            <a:endParaRPr lang="pl-PL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r>
              <a:rPr lang="pl-PL" sz="1400" dirty="0">
                <a:solidFill>
                  <a:srgbClr val="1B1B1B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Andrzej Wajda wspominał, że malarz był człowiekiem bardzo ironicznym. Wszystko, co stanowiło prawdziwą tajemnicę jego postępowania, obracał w żart. Bardzo niechętnie ujawniał swoje prawdziwe oblicze, nie lubił zwierzeń i osobistych wynurzeń. Kiedyś spytałem go: „Dlaczego wszystkie postacie zabitych malujesz błękitem?”, odpowiedział mi: „Mam dużą tubę błękitu pruskiego, a to, jak wiesz, jest bardzo wydajna farba”. Wiedziałem, że ci wszyscy zmarli przychodzą do niego. Nie potrafił opędzić się od nich, gdyż śmierć towarzyszyła mu nieustannie.</a:t>
            </a:r>
            <a:endParaRPr lang="pl-PL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1B1B1B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Źródło: </a:t>
            </a:r>
            <a:r>
              <a:rPr lang="pl-PL" sz="1400" dirty="0">
                <a:solidFill>
                  <a:srgbClr val="1B1B1B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http://culture.pl/pl/dzielo/rozstrzelania</a:t>
            </a:r>
            <a:r>
              <a:rPr lang="pl-PL" sz="1400" dirty="0">
                <a:solidFill>
                  <a:srgbClr val="1B1B1B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435435"/>
      </p:ext>
    </p:extLst>
  </p:cSld>
  <p:clrMapOvr>
    <a:masterClrMapping/>
  </p:clrMapOvr>
</p:sld>
</file>

<file path=ppt/theme/theme1.xml><?xml version="1.0" encoding="utf-8"?>
<a:theme xmlns:a="http://schemas.openxmlformats.org/drawingml/2006/main" name="Smug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149875867A94D24C97D3673D8ECB2620" ma:contentTypeVersion="18" ma:contentTypeDescription="Kurkite naują dokumentą." ma:contentTypeScope="" ma:versionID="7cd3c64cb389c71a38ac6ba2edff5e2b">
  <xsd:schema xmlns:xsd="http://www.w3.org/2001/XMLSchema" xmlns:xs="http://www.w3.org/2001/XMLSchema" xmlns:p="http://schemas.microsoft.com/office/2006/metadata/properties" xmlns:ns3="bd2a18c2-06d4-44cd-af38-3237b532008a" xmlns:ns4="441e4d8e-a8ab-46be-9694-e40af28e9c61" targetNamespace="http://schemas.microsoft.com/office/2006/metadata/properties" ma:root="true" ma:fieldsID="7e51887d35f78363b0d120b04fedb455" ns3:_="" ns4:_="">
    <xsd:import namespace="bd2a18c2-06d4-44cd-af38-3237b532008a"/>
    <xsd:import namespace="441e4d8e-a8ab-46be-9694-e40af28e9c6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bjectDetectorVersions" minOccurs="0"/>
                <xsd:element ref="ns4:_activity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a18c2-06d4-44cd-af38-3237b53200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Bendrinimo užuominos maiš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e4d8e-a8ab-46be-9694-e40af28e9c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1e4d8e-a8ab-46be-9694-e40af28e9c61" xsi:nil="true"/>
  </documentManagement>
</p:properties>
</file>

<file path=customXml/itemProps1.xml><?xml version="1.0" encoding="utf-8"?>
<ds:datastoreItem xmlns:ds="http://schemas.openxmlformats.org/officeDocument/2006/customXml" ds:itemID="{EC4CD1D4-3B2B-44A9-8DEE-25613DCF96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a18c2-06d4-44cd-af38-3237b532008a"/>
    <ds:schemaRef ds:uri="441e4d8e-a8ab-46be-9694-e40af28e9c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707AA7-42F2-4D2A-A1FD-423D65AAAE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5A1B2D-18F3-42AF-A21B-AC01F92AC48E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41e4d8e-a8ab-46be-9694-e40af28e9c61"/>
    <ds:schemaRef ds:uri="bd2a18c2-06d4-44cd-af38-3237b532008a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</TotalTime>
  <Words>2364</Words>
  <Application>Microsoft Office PowerPoint</Application>
  <PresentationFormat>Widescreen</PresentationFormat>
  <Paragraphs>138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Noto Serif</vt:lpstr>
      <vt:lpstr>Roboto</vt:lpstr>
      <vt:lpstr>Source Sans Pro</vt:lpstr>
      <vt:lpstr>Times New Roman</vt:lpstr>
      <vt:lpstr>Wingdings 3</vt:lpstr>
      <vt:lpstr>Smuga</vt:lpstr>
      <vt:lpstr>Kształcenie umiejętności literackich i kulturowych sprawdzanych na poszczególnych etapach edukacyjnych </vt:lpstr>
      <vt:lpstr>         </vt:lpstr>
      <vt:lpstr>Integracja wewnątrzprzedmiotowa   Kluczowe pytania</vt:lpstr>
      <vt:lpstr>Literatura wojny i okupacji:  T. Borowski (opowiadania do wyboru) (I)</vt:lpstr>
      <vt:lpstr>Literatura wojny i okupacji:  T. Borowski (opowiadania do wyboru) (II)</vt:lpstr>
      <vt:lpstr>Literatura wojny i okupacji:  T. Borowski (opowiadania do wyboru) (III)</vt:lpstr>
      <vt:lpstr>Literatura wojny i okupacji:  T. Borowski (opowiadania do wyboru) (IV)</vt:lpstr>
      <vt:lpstr>Literatura wojny i okupacji:  T. Borowski (opowiadania do wyboru) (V)</vt:lpstr>
      <vt:lpstr>Literatura wojny i okupacji:  T. Borowski (opowiadania do wyboru) (VI)</vt:lpstr>
      <vt:lpstr>Tematy maturalne</vt:lpstr>
      <vt:lpstr>Niezgoda na istniejące w świecie zło miernikiem naszego człowieczeństwa. Rozwiń tę myśl, odwołując się do wybranych utworów literackich. (2011 r.) Problem: Z jakich powodów człowiek odrzuca zło jako element rzeczywistości? Teza: Niezgoda na zło jest moralnym obowiązkiem człowieka i dowodem jego człowieczeństwa, ponieważ wyraża odpowiedzialność za swój kraj i za innych ludzi. </vt:lpstr>
      <vt:lpstr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(I)</vt:lpstr>
      <vt:lpstr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(II)</vt:lpstr>
      <vt:lpstr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(III)</vt:lpstr>
      <vt:lpstr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(IV)</vt:lpstr>
      <vt:lpstr>Operacje myślowe: Uczeń, odwołując się do literatury i tekstów kultury, pokazuje, że potrafi wyciągać wnioski, analizować motywacje bohaterów, oceniać konsekwencje ich działań, porównywać różne postawy i sytuacje; interpretując symbole i motywy w różnych tekstach kultury, formułować własne opinie i zagadnienia. (V)</vt:lpstr>
      <vt:lpstr>Literatura dostarcza nam wzorców postępowania, a bohaterowie literaccy nieraz są dla młodych ludzi inspiracją w kształtowaniu charakteru, podejmowaniu trudnych decyzji i radzeniu sobie z przeciwnościami losu. W książkach można znaleźć postacie uczciwe i życzliwe, odważne i walczące o swoje ideały, a także takie, które popełniają błędy i uczą się na nich. (2025, sesja powtórkowa)  </vt:lpstr>
      <vt:lpstr>Refleksja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Kształcenie umiejętności literackich i kulturowych sprawdzanych na poszczególnych etapach edukacyjnych</dc:title>
  <dc:creator>216K</dc:creator>
  <cp:lastModifiedBy>Danuta Szejnicka</cp:lastModifiedBy>
  <cp:revision>1296</cp:revision>
  <dcterms:created xsi:type="dcterms:W3CDTF">2026-01-07T17:24:32Z</dcterms:created>
  <dcterms:modified xsi:type="dcterms:W3CDTF">2026-05-27T10:58:05Z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0x010100149875867A94D24C97D3673D8ECB2620</vt:lpwstr>
  </property>
</Properties>
</file>