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sldIdLst>
    <p:sldId id="256" r:id="rId5"/>
    <p:sldId id="257" r:id="rId6"/>
    <p:sldId id="258" r:id="rId7"/>
    <p:sldId id="259" r:id="rId8"/>
    <p:sldId id="262" r:id="rId9"/>
    <p:sldId id="263" r:id="rId10"/>
    <p:sldId id="272" r:id="rId11"/>
    <p:sldId id="264" r:id="rId12"/>
    <p:sldId id="265" r:id="rId13"/>
    <p:sldId id="260" r:id="rId14"/>
    <p:sldId id="266" r:id="rId15"/>
    <p:sldId id="267" r:id="rId16"/>
    <p:sldId id="268" r:id="rId17"/>
    <p:sldId id="269" r:id="rId18"/>
    <p:sldId id="271" r:id="rId19"/>
    <p:sldId id="270" r:id="rId20"/>
    <p:sldId id="26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996633"/>
    <a:srgbClr val="CC3300"/>
    <a:srgbClr val="CC99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824EC-EC43-470D-AD5F-983D5631E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42DC07-E1F7-4023-A67E-8874C608F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B49D4-252F-4C14-8216-5BCDD4AC1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3A037-5C42-4696-B4BB-11374A1F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DA9E8-65BB-42A0-BF0C-679031800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9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CE60-459E-49BF-8B50-74E7347D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B74DF-A7D1-4CCF-98F7-E9F881D5D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B69D3-96A6-496F-B548-74869FDA4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71FBB-C525-4011-9A9D-1A73495C6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4DB8A-CB49-4E31-8590-0ACC2138E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96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D1C312-A061-455C-8236-3B25749C62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9DB43C-596D-4CAD-A7F4-2CBB8B914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B0BA8-D4FF-4663-BE4D-6F125857E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7E0BB-B476-4FBE-84E7-B3ECD1DF7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71941-7430-4F5F-B772-079B2EFCE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53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8D5CF-11FC-4EB4-B4BB-3F11D535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FA937-B2E4-42DE-AFC4-0C8C0348B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11176-5804-4DBE-85EE-63DEF75E4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3D8AE-D43A-422C-85C2-AE0C01FCB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F190E-E5FD-45D1-A32F-EA23777C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1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CA121-2D6B-4EA2-BA80-F37A1543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C62C4-8A2A-4279-A8D2-B71DF302C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DE109-CA18-4E84-9865-61E7F19CE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4142C-9958-4241-98B4-D1019E45F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8E436-B677-449F-BA69-FEC55245A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0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EA530-4E67-47BF-92A2-FBAF17E10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D0FA5-9247-4639-A864-BC63347E9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B1782E-B594-4D23-9804-319C54E59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3403E-9F91-4A2E-AC4B-85B4B7CBE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DA2F2-9172-4FED-BB4A-04ED51D41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6DC52-E092-4E1E-B1CC-F0D3E8F1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93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76FBC-C6E2-46F2-9E1E-76619D92A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C672A-7BDA-4F24-8BEA-77A1F836E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29521B-8CAB-49AB-8E52-D14DA6105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78E0C-E571-499E-B473-E457E4F19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5BD97D-30F3-48BE-BA2F-4AEFE9625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A1C561-B43A-43B1-818E-11BE324AD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4055E7-BBD1-48B8-BDAF-DEA3A19C4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5DFCBD-6462-43A7-9216-7F4604F6F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2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3AE0-2171-4E79-BC23-75243B6CC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03B7A3-F184-4986-8159-5E23D7FF0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05E2C-8EA2-41E2-8BD9-FB49C0B3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122FD-324E-40C9-880A-4FF65C58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54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D6BC75-2C53-4C48-95B6-3C117C9D2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21647-2DEC-4103-AF65-C04AB54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6F398-EF2C-4BC1-B816-B51958785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18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5DB2D-CE73-4127-833B-223E10C4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E5F1A-A207-46D8-865A-8CEB7BA93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1E095F-0CFA-47E4-9454-63CB854F9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E8363-8327-4DDA-BAD7-21782AFDB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1F06E-FB9C-4F6D-8950-CA890855C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C248C-D9A8-4FFB-897D-5D5070CD3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9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3EF02-30ED-4A81-91E9-5DD2DCB9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168B40-3630-42E3-85AA-9433993DD2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09EC0E-E954-497C-84A4-4FF1A5DA6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7DE1C-BA52-4E8A-A0CE-9B77F891B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D596B-6B4E-4E4D-AF1A-73021A2A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F64AC-8D87-4040-AAE8-3F6898D5D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7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C190FF-C0EC-4776-AD7E-C1342A00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DD4AF-1DB1-49F3-8180-C2641A4DF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CE799-8A9F-4381-B633-1ECA91D69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A7FA-BF3A-4C9D-B400-D43E2DA06665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A1992-D795-4628-9CDC-331DD0E4E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FE283-217D-4296-BFF0-E415D898F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4C1F9-C79E-4A1E-BF13-CBBFF8E7E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0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CB2BF-AB83-43A6-90E6-E16B10634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0050"/>
            <a:ext cx="9144000" cy="11334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pl-PL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Henryka Sokołowska</a:t>
            </a:r>
            <a:b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Uniwersytet Witolda Wielkiego</a:t>
            </a:r>
            <a:endParaRPr lang="en-US" sz="4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149324-B552-456E-8973-C6DBC73E4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81224"/>
            <a:ext cx="9144000" cy="3790951"/>
          </a:xfrm>
        </p:spPr>
        <p:txBody>
          <a:bodyPr>
            <a:normAutofit/>
          </a:bodyPr>
          <a:lstStyle/>
          <a:p>
            <a:r>
              <a:rPr lang="pl-PL" sz="4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Pisanie i tworzenie tekstu - perspektywiczność</a:t>
            </a:r>
            <a:r>
              <a:rPr lang="pl-PL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kształceniu umiejętności </a:t>
            </a:r>
          </a:p>
          <a:p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(szkoła podstawowa i średnia)</a:t>
            </a:r>
            <a:endParaRPr lang="lt-LT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2026-0</a:t>
            </a:r>
            <a:r>
              <a:rPr lang="pl-PL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lt-LT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pl-PL" sz="2800">
                <a:latin typeface="Calibri" panose="020F0502020204030204" pitchFamily="34" charset="0"/>
                <a:cs typeface="Times New Roman" panose="02020603050405020304" pitchFamily="18" charset="0"/>
              </a:rPr>
              <a:t>09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9022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4C5D7-7ED2-43B4-8C92-5E4CD746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</p:spPr>
        <p:txBody>
          <a:bodyPr/>
          <a:lstStyle/>
          <a:p>
            <a:r>
              <a:rPr lang="pl-PL" b="1" dirty="0"/>
              <a:t>3. </a:t>
            </a:r>
            <a:r>
              <a:rPr lang="pl-PL" b="1" dirty="0">
                <a:solidFill>
                  <a:srgbClr val="0070C0"/>
                </a:solidFill>
              </a:rPr>
              <a:t>Struktura i spójność </a:t>
            </a:r>
            <a:r>
              <a:rPr lang="pl-PL" b="1" dirty="0"/>
              <a:t>tekstu. Akapity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058-6A8A-4A2E-9298-919E6603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28726"/>
            <a:ext cx="11220450" cy="5353049"/>
          </a:xfrm>
        </p:spPr>
        <p:txBody>
          <a:bodyPr>
            <a:normAutofit lnSpcReduction="1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2800" b="1" dirty="0"/>
              <a:t>Klasa 8. 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Paiso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trinarės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 teksto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struktūros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. Iš esmės pagrįstai išskiria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pastraipas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, laikosi pastraipos logikos; tinkamai vartoja kai kurias teksto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rišlumo </a:t>
            </a:r>
            <a:r>
              <a:rPr lang="lt-LT" i="0" dirty="0">
                <a:solidFill>
                  <a:srgbClr val="000000"/>
                </a:solidFill>
                <a:effectLst/>
                <a:latin typeface="Lexend"/>
              </a:rPr>
              <a:t>leksines ir gramatines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priemones</a:t>
            </a:r>
            <a:r>
              <a:rPr lang="pl-PL" b="1" i="0" dirty="0"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lang="lt-LT" b="0" i="0" dirty="0">
                <a:solidFill>
                  <a:srgbClr val="191924"/>
                </a:solidFill>
                <a:effectLst/>
                <a:latin typeface="Lexend"/>
              </a:rPr>
              <a:t>(</a:t>
            </a:r>
            <a:r>
              <a:rPr lang="lt-LT" b="0" i="1" dirty="0">
                <a:solidFill>
                  <a:srgbClr val="191924"/>
                </a:solidFill>
                <a:effectLst/>
                <a:latin typeface="Lexend"/>
              </a:rPr>
              <a:t>pvz. sinonimus, antonimus, įvardžius, </a:t>
            </a:r>
            <a:r>
              <a:rPr lang="lt-LT" b="0" i="1" dirty="0" err="1">
                <a:solidFill>
                  <a:srgbClr val="191924"/>
                </a:solidFill>
                <a:effectLst/>
                <a:latin typeface="Lexend"/>
              </a:rPr>
              <a:t>prieveiksmius</a:t>
            </a:r>
            <a:r>
              <a:rPr lang="lt-LT" b="0" i="1" dirty="0">
                <a:solidFill>
                  <a:srgbClr val="191924"/>
                </a:solidFill>
                <a:effectLst/>
                <a:latin typeface="Lexend"/>
              </a:rPr>
              <a:t>, jungtukus, žodžių tvarką sakinyje</a:t>
            </a:r>
            <a:r>
              <a:rPr lang="lt-LT" b="0" i="0" dirty="0">
                <a:solidFill>
                  <a:srgbClr val="191924"/>
                </a:solidFill>
                <a:effectLst/>
                <a:latin typeface="Lexend"/>
              </a:rPr>
              <a:t>)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 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(C1.2.3)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.</a:t>
            </a:r>
            <a:endParaRPr lang="pl-PL" b="0" i="0" dirty="0">
              <a:solidFill>
                <a:srgbClr val="000000"/>
              </a:solidFill>
              <a:effectLst/>
              <a:latin typeface="Lexend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2800" b="1" dirty="0"/>
              <a:t>Klasa 10. 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Laikosi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logiškos, trinarės </a:t>
            </a:r>
            <a:r>
              <a:rPr lang="lt-LT" i="0" dirty="0">
                <a:solidFill>
                  <a:srgbClr val="000000"/>
                </a:solidFill>
                <a:effectLst/>
                <a:latin typeface="Lexend"/>
              </a:rPr>
              <a:t>teksto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struktūros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, iš esmės motyvuotai išskiria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pastraipas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. Pastraipoje dažniausiai laikosi minčių dėstymo logikos. Tinkamai vartoja daugumą žinomų teksto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rišlumo priemonių</a:t>
            </a:r>
            <a:r>
              <a:rPr lang="pl-PL" b="1" i="0" dirty="0"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lang="pl-PL" i="0" dirty="0">
                <a:solidFill>
                  <a:srgbClr val="000000"/>
                </a:solidFill>
                <a:effectLst/>
                <a:latin typeface="Lexend"/>
              </a:rPr>
              <a:t>(</a:t>
            </a:r>
            <a:r>
              <a:rPr lang="pl-PL" b="0" i="1" dirty="0">
                <a:solidFill>
                  <a:srgbClr val="191924"/>
                </a:solidFill>
                <a:effectLst/>
                <a:latin typeface="Lexend"/>
              </a:rPr>
              <a:t>m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okomasi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tikslingai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vartoti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aprašymo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,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pasakojimo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,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atpasakojimo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,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charakteristikos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elementus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ir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citatas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samprotavimo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tekste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ir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viešojoje</a:t>
            </a:r>
            <a:r>
              <a:rPr lang="en-US" b="0" i="1" dirty="0">
                <a:solidFill>
                  <a:srgbClr val="191924"/>
                </a:solidFill>
                <a:effectLst/>
                <a:latin typeface="Lexend"/>
              </a:rPr>
              <a:t> </a:t>
            </a:r>
            <a:r>
              <a:rPr lang="en-US" b="0" i="1" dirty="0" err="1">
                <a:solidFill>
                  <a:srgbClr val="191924"/>
                </a:solidFill>
                <a:effectLst/>
                <a:latin typeface="Lexend"/>
              </a:rPr>
              <a:t>kalboje</a:t>
            </a:r>
            <a:r>
              <a:rPr lang="pl-PL" b="0" i="1" dirty="0">
                <a:solidFill>
                  <a:srgbClr val="191924"/>
                </a:solidFill>
                <a:effectLst/>
                <a:latin typeface="Lexend"/>
              </a:rPr>
              <a:t>)</a:t>
            </a:r>
            <a:r>
              <a:rPr lang="en-US" b="0" i="0" dirty="0">
                <a:solidFill>
                  <a:srgbClr val="191924"/>
                </a:solidFill>
                <a:effectLst/>
                <a:latin typeface="Lexend"/>
              </a:rPr>
              <a:t>.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 (C1.2.3)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.</a:t>
            </a:r>
            <a:endParaRPr lang="pl-PL" b="0" i="0" dirty="0">
              <a:solidFill>
                <a:srgbClr val="000000"/>
              </a:solidFill>
              <a:effectLst/>
              <a:latin typeface="Lexend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2800" b="1" dirty="0">
                <a:solidFill>
                  <a:srgbClr val="000000"/>
                </a:solidFill>
              </a:rPr>
              <a:t>Klasy III-IVG</a:t>
            </a:r>
            <a:r>
              <a:rPr lang="pl-PL" sz="2800" dirty="0">
                <a:solidFill>
                  <a:srgbClr val="000000"/>
                </a:solidFill>
              </a:rPr>
              <a:t>. 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Tinkamai ir pagrįstai įterpia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citatas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 į savo kuriamą tekstą. </a:t>
            </a:r>
            <a:r>
              <a:rPr lang="pl-PL" b="0" i="0" dirty="0">
                <a:solidFill>
                  <a:srgbClr val="000000"/>
                </a:solidFill>
                <a:effectLst/>
                <a:latin typeface="Lexend"/>
              </a:rPr>
              <a:t>M</a:t>
            </a:r>
            <a:r>
              <a:rPr lang="lt-LT" b="0" i="0" dirty="0" err="1">
                <a:solidFill>
                  <a:srgbClr val="000000"/>
                </a:solidFill>
                <a:effectLst/>
                <a:latin typeface="Lexend"/>
              </a:rPr>
              <a:t>otyvuotai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 išskiria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pastraipas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, laikosi teksto loginės struktūros. </a:t>
            </a:r>
            <a:r>
              <a:rPr lang="pl-PL" b="0" i="0" dirty="0">
                <a:solidFill>
                  <a:srgbClr val="000000"/>
                </a:solidFill>
                <a:effectLst/>
                <a:latin typeface="Lexend"/>
              </a:rPr>
              <a:t>P</a:t>
            </a:r>
            <a:r>
              <a:rPr lang="lt-LT" b="0" i="0" dirty="0" err="1">
                <a:solidFill>
                  <a:srgbClr val="000000"/>
                </a:solidFill>
                <a:effectLst/>
                <a:latin typeface="Lexend"/>
              </a:rPr>
              <a:t>astraipoje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 laikosi minčių dėstymo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logikos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, iš esmės paiso 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rišlumo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 (formaliojo ir semantinio) reikalavimų </a:t>
            </a:r>
            <a:r>
              <a:rPr lang="lt-LT" b="1" i="0" dirty="0">
                <a:solidFill>
                  <a:srgbClr val="000000"/>
                </a:solidFill>
                <a:effectLst/>
                <a:latin typeface="Lexend"/>
              </a:rPr>
              <a:t>(C1.2.3)</a:t>
            </a:r>
            <a:r>
              <a:rPr lang="lt-LT" b="0" i="0" dirty="0">
                <a:solidFill>
                  <a:srgbClr val="000000"/>
                </a:solidFill>
                <a:effectLst/>
                <a:latin typeface="Lexend"/>
              </a:rPr>
              <a:t>.</a:t>
            </a:r>
            <a:endParaRPr lang="pl-PL" sz="28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433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4C5D7-7ED2-43B4-8C92-5E4CD746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123826"/>
            <a:ext cx="11706225" cy="59055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3. </a:t>
            </a:r>
            <a:r>
              <a:rPr lang="pl-PL" b="1" dirty="0">
                <a:solidFill>
                  <a:srgbClr val="0070C0"/>
                </a:solidFill>
              </a:rPr>
              <a:t>Spójność </a:t>
            </a:r>
            <a:r>
              <a:rPr lang="pl-PL" b="1" dirty="0"/>
              <a:t>tekstu. Przykłady zadań testowych.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058-6A8A-4A2E-9298-919E6603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714376"/>
            <a:ext cx="11506200" cy="586739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pl-PL" sz="3600" b="1" dirty="0">
                <a:solidFill>
                  <a:srgbClr val="0070C0"/>
                </a:solidFill>
              </a:rPr>
              <a:t>Klasa 8. </a:t>
            </a:r>
            <a:r>
              <a:rPr lang="pl-PL" sz="34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21. </a:t>
            </a: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Wybierz odpowiednie zakończenie każdego zdania. (</a:t>
            </a:r>
            <a:r>
              <a:rPr lang="pl-PL" sz="3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punkty</a:t>
            </a: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uczestniczyć w wielu wyprawach.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która tego dokonała.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zdobywcy obu biegunów.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71700" lvl="4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powrót do normalnego życia.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Film „Mój biegun” przedstawia opowieść o Janku </a:t>
            </a:r>
            <a:r>
              <a:rPr lang="pl-PL" sz="38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</a:t>
            </a: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najmłodszym w historii ________________ 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Bohater jednocześnie był pierwszą niepełnosprawną osobą, ________________ 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Fabuła filmu opowiada o nastolatku, który walczył ________________ 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3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Chłopiec odnalazł w sobie siłę charakteru i dzięki temu mógł ________________ 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b="0" i="0" dirty="0">
              <a:solidFill>
                <a:srgbClr val="000000"/>
              </a:solidFill>
              <a:effectLst/>
              <a:latin typeface="Lexend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3600" b="1" dirty="0">
                <a:solidFill>
                  <a:srgbClr val="0070C0"/>
                </a:solidFill>
              </a:rPr>
              <a:t>Klasa IIIG</a:t>
            </a:r>
            <a:r>
              <a:rPr lang="pl-PL" sz="3600" dirty="0">
                <a:solidFill>
                  <a:srgbClr val="0070C0"/>
                </a:solidFill>
              </a:rPr>
              <a:t>. </a:t>
            </a:r>
            <a:r>
              <a:rPr lang="pl-PL" sz="3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Podany fragment rozprawki na temat </a:t>
            </a:r>
            <a:r>
              <a:rPr lang="pl-PL" sz="3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Rola literatury w utrwalaniu wartości uniwersalnych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uzupełnij odpowiednimi zdaniami, aby powstał spójny akapit. Najpierw kliknij na odpowiednie zdanie, a następnie – na miejsce, w którym chcesz je umieścić.</a:t>
            </a:r>
            <a:r>
              <a:rPr lang="pl-PL" sz="3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 (3 punkty) 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Akapit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3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kolei główny bohater powieści Stefana Żeromskiego </a:t>
            </a:r>
            <a:r>
              <a:rPr lang="pl-PL" sz="3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Ludzie bezdomni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reprezentuje postawę altruizmu. (1) </a:t>
            </a:r>
            <a:r>
              <a:rPr lang="pl-PL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Czuje się </a:t>
            </a:r>
            <a:r>
              <a:rPr lang="pl-PL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nimi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duchowo i emocjonalnie związany, nie może przejść obojętnie obok krzywdy ludzkiej. (2) </a:t>
            </a:r>
            <a:r>
              <a:rPr lang="pl-PL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imię swoich idei postanawia poświęcić swoje życie </a:t>
            </a:r>
            <a:r>
              <a:rPr lang="pl-PL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walce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 nędzą i biedą ludzką. Odrzuca możliwość osiągnięcia szczęścia osobistego, gdyż mogłoby mu ono przysłonić misję pomagania innym. (3) </a:t>
            </a:r>
            <a:r>
              <a:rPr lang="pl-PL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Pisarz stara się ukazać </a:t>
            </a:r>
            <a:r>
              <a:rPr lang="pl-PL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niej </a:t>
            </a:r>
            <a:r>
              <a:rPr lang="pl-PL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 wartości, które powinny zawsze nas obchodzić. 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Podane są 4 zdania do uzupełnienia.</a:t>
            </a:r>
            <a:endParaRPr lang="en-US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pl-PL" sz="28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608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77247-A32F-40A3-AFC3-F0C8A84D8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3. </a:t>
            </a:r>
            <a:r>
              <a:rPr lang="pl-PL" b="1" dirty="0">
                <a:solidFill>
                  <a:srgbClr val="0070C0"/>
                </a:solidFill>
              </a:rPr>
              <a:t>Spójność </a:t>
            </a:r>
            <a:r>
              <a:rPr lang="pl-PL" b="1" dirty="0"/>
              <a:t>tekstu. Przykłady zadań testowych (2).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94325-E0AC-49DE-A53C-49680BACD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1"/>
            <a:ext cx="10515600" cy="423386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800" b="1" dirty="0">
                <a:solidFill>
                  <a:srgbClr val="0070C0"/>
                </a:solidFill>
              </a:rPr>
              <a:t>Klasa IIIG</a:t>
            </a:r>
            <a:r>
              <a:rPr lang="pl-PL" sz="2800" dirty="0">
                <a:solidFill>
                  <a:srgbClr val="0070C0"/>
                </a:solidFill>
              </a:rPr>
              <a:t>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W oznaczonych miejscach wybierz odpowiedni wyraz w celu nadania tekstowi spójności. (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punkty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Muzeum Stefana Żeromskiego w Kielcach posiada w swoich zbiorach interesujące tłumaczenia dzieł (1)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swoich / swojego / jej 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patrona. Utwory Żeromskiego były (2)  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skoro / nigdy / bowiem 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przekładane na rozmaite języki: niemiecki, czeski, łotewski (3) 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 / ale / więc 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szwedzki. Prawdziwym białym krukiem jest (4)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jeżeli / jednakowo / jednak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egzotyczny japoński przekład Popiołów. (5)  Przekład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 to / jest to / jest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zasługa nieżyjącego już </a:t>
            </a:r>
            <a:r>
              <a:rPr lang="pl-PL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Asadori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Kato – tłumacza, literata i historyka literatury, który (6) 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pracował / pracuje / był </a:t>
            </a:r>
            <a:r>
              <a:rPr lang="pl-PL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pracowawszy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Uniwersytecie </a:t>
            </a:r>
            <a:r>
              <a:rPr lang="pl-PL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Waseda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Tokio. Wydane w Kraju Kwitnącej Wiśni Popioły (7) 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zatytułowały / zatytułowano / byli zatytułowani </a:t>
            </a:r>
            <a:r>
              <a:rPr lang="pl-PL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Sokoku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 po japońsku oznacza „ojczyzna”. (8)  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/ Ta / Stamtąd 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zmiana miała na celu dostosowanie dzieła do potrzeb i warunków japońskiego odbiorcy.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837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4C5D7-7ED2-43B4-8C92-5E4CD746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</p:spPr>
        <p:txBody>
          <a:bodyPr/>
          <a:lstStyle/>
          <a:p>
            <a:r>
              <a:rPr lang="pl-PL" b="1" dirty="0"/>
              <a:t>4. </a:t>
            </a:r>
            <a:r>
              <a:rPr lang="pl-PL" b="1" dirty="0">
                <a:solidFill>
                  <a:srgbClr val="339933"/>
                </a:solidFill>
              </a:rPr>
              <a:t>Język: </a:t>
            </a:r>
            <a:r>
              <a:rPr lang="pl-PL" b="1" dirty="0" err="1">
                <a:solidFill>
                  <a:srgbClr val="339933"/>
                </a:solidFill>
              </a:rPr>
              <a:t>poprawnośc</a:t>
            </a:r>
            <a:r>
              <a:rPr lang="pl-PL" b="1" dirty="0">
                <a:solidFill>
                  <a:srgbClr val="339933"/>
                </a:solidFill>
              </a:rPr>
              <a:t> językowa i styl. Zadania</a:t>
            </a:r>
            <a:endParaRPr lang="en-US" b="1" dirty="0">
              <a:solidFill>
                <a:srgbClr val="33993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058-6A8A-4A2E-9298-919E6603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28726"/>
            <a:ext cx="11220450" cy="535304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pl-PL" sz="2800" b="1" dirty="0">
                <a:solidFill>
                  <a:srgbClr val="339933"/>
                </a:solidFill>
              </a:rPr>
              <a:t>Klasa 8. </a:t>
            </a:r>
            <a:r>
              <a:rPr lang="pl-PL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20. 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Wybierz poprawną formę. (</a:t>
            </a:r>
            <a:r>
              <a:rPr lang="pl-PL" sz="1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punkty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Regulamin Ośrodka Rehabilitacyjnego „Krokus”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Przyjmowanemu na rehabilitację </a:t>
            </a:r>
            <a:r>
              <a:rPr lang="pl-PL" sz="1600" i="1" u="sng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pacjentu</a:t>
            </a:r>
            <a:r>
              <a:rPr lang="pl-PL" sz="1600" i="1" u="sng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pacjentowi </a:t>
            </a: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zapewniamy pełną opiekę.</a:t>
            </a:r>
            <a:b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Pacjent może korzystać </a:t>
            </a:r>
            <a:r>
              <a:rPr lang="pl-PL" sz="1600" i="1" u="sng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 sprzętu / z sprzętu</a:t>
            </a: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rehabilitacyjnego wyłącznie pod nadzorem personelu.</a:t>
            </a:r>
            <a:b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Pacjentowi zapewniamy </a:t>
            </a:r>
            <a:r>
              <a:rPr lang="pl-PL" sz="1600" i="1" u="sng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zasiłki / posiłki</a:t>
            </a: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dostosowane do jego diety.</a:t>
            </a:r>
            <a:b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Wszelkie dodatkowe wymagania należy </a:t>
            </a:r>
            <a:r>
              <a:rPr lang="pl-PL" sz="1600" i="1" u="sng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zgłosić / ogłosić</a:t>
            </a: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recepcji ośrodka.</a:t>
            </a:r>
            <a:b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Personel ośrodka wspiera we wszystkim pacjentów, którzy mogą kierować do </a:t>
            </a:r>
            <a:r>
              <a:rPr lang="pl-PL" sz="1600" i="1" u="sng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jego / niego</a:t>
            </a: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różne prośby.</a:t>
            </a:r>
            <a:b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Pacjenci mogą przyjmować swoich </a:t>
            </a:r>
            <a:r>
              <a:rPr lang="pl-PL" sz="1600" i="1" u="sng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gości / gościów</a:t>
            </a:r>
            <a:r>
              <a:rPr lang="pl-PL" sz="16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tylko w wyznaczonych godzinach.</a:t>
            </a:r>
            <a:endParaRPr lang="pl-PL" sz="1600" b="0" i="0" dirty="0">
              <a:solidFill>
                <a:srgbClr val="000000"/>
              </a:solidFill>
              <a:effectLst/>
              <a:latin typeface="Lexend"/>
            </a:endParaRP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pl-PL" sz="2800" b="1" dirty="0">
                <a:solidFill>
                  <a:srgbClr val="339933"/>
                </a:solidFill>
              </a:rPr>
              <a:t>Klasa IIIG. </a:t>
            </a:r>
            <a:endParaRPr lang="en-US" sz="18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3325C52-DDD0-4152-A609-6981975BF8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2" t="46176" r="23594" b="27795"/>
          <a:stretch/>
        </p:blipFill>
        <p:spPr>
          <a:xfrm>
            <a:off x="590550" y="4321174"/>
            <a:ext cx="8281907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70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4C5D7-7ED2-43B4-8C92-5E4CD746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</p:spPr>
        <p:txBody>
          <a:bodyPr>
            <a:normAutofit/>
          </a:bodyPr>
          <a:lstStyle/>
          <a:p>
            <a:r>
              <a:rPr lang="pl-PL" b="1" dirty="0"/>
              <a:t>4. </a:t>
            </a:r>
            <a:r>
              <a:rPr lang="pl-PL" b="1" dirty="0">
                <a:solidFill>
                  <a:srgbClr val="7030A0"/>
                </a:solidFill>
              </a:rPr>
              <a:t>Literatura i kultura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058-6A8A-4A2E-9298-919E6603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33500"/>
            <a:ext cx="11220450" cy="5248275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6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klasie 8. 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wiedza i umiejętności z kształcenia literackiego i kulturalnego są zintegrowane z częściami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Słuchanie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Czytanie ze zrozumieniem (</a:t>
            </a:r>
            <a:r>
              <a:rPr lang="pl-PL" sz="26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 literacki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6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klasach 10. i IVG 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wiedza i umiejętności z kształcenia literackiego i kulturalnego są sprawdzane za pomocą wypracowania, a także są zintegrowane z częściami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Słuchanie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Czytanie ze zrozumieniem (</a:t>
            </a:r>
            <a:r>
              <a:rPr lang="pl-PL" sz="26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 literacki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przekaz niewerbalny: obrazy, fotografie, ilustracje itp.)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6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teście klasy IIIG 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wiedza i umiejętności z kształcenia literackiego i kulturalnego są zintegrowane z częściami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Słuchanie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Czytanie ze zrozumieniem (</a:t>
            </a:r>
            <a:r>
              <a:rPr lang="pl-PL" sz="26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 publicystyczny</a:t>
            </a:r>
            <a:r>
              <a:rPr lang="pl-PL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Stanowią także w pewnym</a:t>
            </a:r>
            <a:r>
              <a:rPr lang="pl-PL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stopniu sprawdzane w części testu </a:t>
            </a:r>
            <a:r>
              <a:rPr lang="pl-PL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Redagowanie tekstu</a:t>
            </a: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ponieważ tematyka pisanych i redagowanych na tym etapie tekstów zawsze nawiązuje do zjawisk literackich i kulturowych. </a:t>
            </a:r>
            <a:endParaRPr lang="pl-PL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39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4C5D7-7ED2-43B4-8C92-5E4CD746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7476"/>
            <a:ext cx="10515600" cy="711199"/>
          </a:xfrm>
        </p:spPr>
        <p:txBody>
          <a:bodyPr>
            <a:normAutofit/>
          </a:bodyPr>
          <a:lstStyle/>
          <a:p>
            <a:r>
              <a:rPr lang="pl-PL" b="1" dirty="0"/>
              <a:t>4. </a:t>
            </a:r>
            <a:r>
              <a:rPr lang="pl-PL" b="1" dirty="0">
                <a:solidFill>
                  <a:srgbClr val="7030A0"/>
                </a:solidFill>
              </a:rPr>
              <a:t>Literatura i kultura w redagowaniu tekstu </a:t>
            </a:r>
            <a:r>
              <a:rPr lang="pl-PL" dirty="0"/>
              <a:t>(1)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058-6A8A-4A2E-9298-919E6603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28676"/>
            <a:ext cx="11220450" cy="5753100"/>
          </a:xfrm>
        </p:spPr>
        <p:txBody>
          <a:bodyPr>
            <a:normAutofit/>
          </a:bodyPr>
          <a:lstStyle/>
          <a:p>
            <a:pPr marL="0" indent="0" algn="ctr" eaLnBrk="0" fontAlgn="base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Zadania w teście </a:t>
            </a:r>
            <a:r>
              <a:rPr lang="pl-P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klasy IIIG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(literatura jako podstawa pisania </a:t>
            </a:r>
            <a:r>
              <a:rPr lang="pl-PL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rozprawki literackiej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200"/>
              <a:buNone/>
            </a:pPr>
            <a:r>
              <a:rPr lang="pl-PL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Które dzieła literackie można wykorzystać do napisania rozprawki na temat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Dwór jako ostoja patriotyzmu w czasach rozbiorów Polski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Zaznacz właściwe utwory.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 punkty)</a:t>
            </a:r>
            <a:r>
              <a:rPr lang="pl-PL" sz="1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43300" lvl="7" indent="-342900">
              <a:lnSpc>
                <a:spcPct val="107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14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W. </a:t>
            </a: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Szekspir </a:t>
            </a:r>
            <a:r>
              <a:rPr lang="pl-PL" sz="1400" i="1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Hamlet</a:t>
            </a: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43300" lvl="7" indent="-342900">
              <a:lnSpc>
                <a:spcPct val="107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Mickiewicz </a:t>
            </a:r>
            <a:r>
              <a:rPr lang="pl-PL" sz="1400" i="1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 Tadeusz</a:t>
            </a: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43300" lvl="7" indent="-342900">
              <a:lnSpc>
                <a:spcPct val="107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 Orzeszkowa </a:t>
            </a:r>
            <a:r>
              <a:rPr lang="pl-PL" sz="1400" i="1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 Niemnem</a:t>
            </a: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43300" lvl="7" indent="-342900">
              <a:lnSpc>
                <a:spcPct val="107000"/>
              </a:lnSpc>
              <a:spcBef>
                <a:spcPts val="0"/>
              </a:spcBef>
              <a:buFont typeface="+mj-lt"/>
              <a:buAutoNum type="alphaUcPeriod"/>
            </a:pPr>
            <a:r>
              <a:rPr lang="pl-PL" sz="1400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Prus </a:t>
            </a:r>
            <a:r>
              <a:rPr lang="pl-PL" sz="1400" i="1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Lalka</a:t>
            </a:r>
            <a:endParaRPr lang="en-US" sz="14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001CE3-939B-4E29-A927-7A69B345F2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28" t="32500" r="21016" b="9853"/>
          <a:stretch/>
        </p:blipFill>
        <p:spPr>
          <a:xfrm>
            <a:off x="485774" y="2951071"/>
            <a:ext cx="7134225" cy="378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77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4C5D7-7ED2-43B4-8C92-5E4CD746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7476"/>
            <a:ext cx="10515600" cy="711199"/>
          </a:xfrm>
        </p:spPr>
        <p:txBody>
          <a:bodyPr>
            <a:normAutofit/>
          </a:bodyPr>
          <a:lstStyle/>
          <a:p>
            <a:r>
              <a:rPr lang="pl-PL" b="1" dirty="0"/>
              <a:t>4. </a:t>
            </a:r>
            <a:r>
              <a:rPr lang="pl-PL" b="1" dirty="0">
                <a:solidFill>
                  <a:srgbClr val="7030A0"/>
                </a:solidFill>
              </a:rPr>
              <a:t>Literatura i kultura w redagowaniu tekstu (2)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058-6A8A-4A2E-9298-919E6603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28676"/>
            <a:ext cx="11220450" cy="5753100"/>
          </a:xfrm>
        </p:spPr>
        <p:txBody>
          <a:bodyPr>
            <a:normAutofit fontScale="92500" lnSpcReduction="10000"/>
          </a:bodyPr>
          <a:lstStyle/>
          <a:p>
            <a:pPr marL="0" indent="0" algn="ctr" eaLnBrk="0" fontAlgn="base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Zadania w teście </a:t>
            </a:r>
            <a:r>
              <a:rPr lang="pl-P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klasy IIIG </a:t>
            </a: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(literatura jako podstawa pisania </a:t>
            </a:r>
            <a:r>
              <a:rPr lang="pl-P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</a:t>
            </a:r>
            <a:r>
              <a:rPr lang="pl-PL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pretacji tekstu</a:t>
            </a:r>
            <a:r>
              <a:rPr lang="pl-PL" sz="2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literackiego</a:t>
            </a: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3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17. </a:t>
            </a: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Jaka jest wymowa podanego wiersza? Zaznacz odpowiednie wyjaśnienie. </a:t>
            </a:r>
            <a:r>
              <a:rPr lang="pl-PL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 punkt)</a:t>
            </a: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Maria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Pawlikowska-Jasnorzewska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574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t-L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KURZE ŁAPKI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już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kurze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łapki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skroni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Ach,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czas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gdacząca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zabłoconych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pazurach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przebiegł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białych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płatkach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okwitłej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jabłoni</a:t>
            </a:r>
            <a:r>
              <a:rPr lang="lt-L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t-LT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lt-LT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Kurze</a:t>
            </a:r>
            <a:r>
              <a:rPr lang="lt-LT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łapki</a:t>
            </a:r>
            <a:r>
              <a:rPr lang="lt-LT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lt-LT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drobne</a:t>
            </a:r>
            <a:r>
              <a:rPr lang="lt-LT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zmarszczki</a:t>
            </a:r>
            <a:r>
              <a:rPr lang="lt-LT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0" lvl="5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Wyjaśnienia: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0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Z czasem wszystkie wydarzenia z młodości ulegają zapomnieniu.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0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Przemijający czas łagodzi nieprzyjemne doświadczenia życiowe.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0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Przemijające lata nielitościwie zmieniają kobiecą urodę.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0" lvl="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Wiosenny okres kwitnienia drzew trwa bardzo krótko.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76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8D0D4-B77F-4419-95B6-AF67B922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438275"/>
            <a:ext cx="11048999" cy="47386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endParaRPr lang="pl-PL" sz="4400" dirty="0"/>
          </a:p>
          <a:p>
            <a:pPr marL="0" indent="0" algn="ctr">
              <a:buNone/>
            </a:pPr>
            <a:endParaRPr lang="pl-PL" sz="4400" dirty="0"/>
          </a:p>
          <a:p>
            <a:pPr marL="0" indent="0" algn="ctr">
              <a:buNone/>
            </a:pPr>
            <a:endParaRPr lang="pl-PL" sz="4400" dirty="0"/>
          </a:p>
          <a:p>
            <a:pPr marL="0" indent="0" algn="ctr">
              <a:buNone/>
            </a:pPr>
            <a:r>
              <a:rPr lang="pl-PL" sz="4400" dirty="0"/>
              <a:t>Dziękuję za uwagę!</a:t>
            </a:r>
            <a:endParaRPr lang="en-US"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02398B-520E-4264-BF46-FD4E2CC35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4" y="919162"/>
            <a:ext cx="5646421" cy="352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72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1DFC0-929A-4A45-8AAE-86D6DEB2D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05629"/>
            <a:ext cx="10058400" cy="112960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Oceniane umiejętności z zakresu pisania i tworzenia tekstu (</a:t>
            </a:r>
            <a:r>
              <a:rPr lang="pl-PL" b="1" dirty="0"/>
              <a:t>C</a:t>
            </a:r>
            <a:r>
              <a:rPr lang="pl-PL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70131-7D97-47F9-B5E6-FF44A461D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28750"/>
            <a:ext cx="10088880" cy="4949748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9966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pl-PL" sz="2400" dirty="0">
                <a:solidFill>
                  <a:srgbClr val="9966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Rozumienie i rozwinięcie </a:t>
            </a:r>
            <a:r>
              <a:rPr lang="pl-PL" sz="2400" b="1" dirty="0">
                <a:solidFill>
                  <a:srgbClr val="9966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tematu</a:t>
            </a:r>
            <a:r>
              <a:rPr lang="pl-P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CC33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 Gatunek tekstu / Cel </a:t>
            </a:r>
            <a:r>
              <a:rPr lang="pl-PL" sz="2400" dirty="0">
                <a:solidFill>
                  <a:srgbClr val="CC33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pl-PL" sz="2400" b="1" dirty="0">
                <a:solidFill>
                  <a:srgbClr val="CC33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Teza i argumentacja</a:t>
            </a:r>
            <a:r>
              <a:rPr lang="pl-PL" sz="2400" dirty="0">
                <a:solidFill>
                  <a:srgbClr val="CC33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Logika</a:t>
            </a: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Struktura / </a:t>
            </a:r>
            <a:r>
              <a:rPr lang="pl-PL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Akapity / Układ treści w tekście</a:t>
            </a:r>
            <a:endParaRPr lang="en-US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Spójność</a:t>
            </a:r>
            <a:endParaRPr lang="en-US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400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Styl</a:t>
            </a:r>
            <a:r>
              <a:rPr lang="pl-PL" sz="2400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400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Poprawność językowa</a:t>
            </a:r>
            <a:r>
              <a:rPr lang="pl-PL" sz="2400" dirty="0">
                <a:solidFill>
                  <a:srgbClr val="3399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Ortografia, interpunkcja, leksyka, odmiana wyrazów, elementy składni.</a:t>
            </a: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pl-PL" sz="2400" b="1" dirty="0">
                <a:solidFill>
                  <a:srgbClr val="99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Literatura</a:t>
            </a:r>
            <a:r>
              <a:rPr lang="pl-PL" sz="2400" dirty="0">
                <a:solidFill>
                  <a:srgbClr val="99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9933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pl-PL" sz="2400" b="1" dirty="0">
                <a:solidFill>
                  <a:srgbClr val="99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Kultura</a:t>
            </a:r>
            <a:r>
              <a:rPr lang="pl-PL" sz="2400" dirty="0">
                <a:solidFill>
                  <a:srgbClr val="99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inne konteksty.</a:t>
            </a:r>
            <a:endParaRPr lang="en-US" sz="2400" dirty="0">
              <a:solidFill>
                <a:srgbClr val="9933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3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CB5C13-FE23-4AEF-A14C-F1D2EE3BD2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27" t="23256" r="26720" b="7413"/>
          <a:stretch/>
        </p:blipFill>
        <p:spPr>
          <a:xfrm>
            <a:off x="1457325" y="95002"/>
            <a:ext cx="8848725" cy="666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0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DC02-EBC0-41D9-AF6D-514DF0F5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0696"/>
          </a:xfrm>
        </p:spPr>
        <p:txBody>
          <a:bodyPr/>
          <a:lstStyle/>
          <a:p>
            <a:r>
              <a:rPr lang="pl-PL" b="1" dirty="0"/>
              <a:t>1. Rozumienie i rozwinięcie </a:t>
            </a:r>
            <a:r>
              <a:rPr lang="pl-PL" b="1" dirty="0">
                <a:solidFill>
                  <a:srgbClr val="996633"/>
                </a:solidFill>
              </a:rPr>
              <a:t>tematu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8D0D4-B77F-4419-95B6-AF67B922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257301"/>
            <a:ext cx="11668125" cy="5162550"/>
          </a:xfrm>
        </p:spPr>
        <p:txBody>
          <a:bodyPr>
            <a:normAutofit/>
          </a:bodyPr>
          <a:lstStyle/>
          <a:p>
            <a:r>
              <a:rPr lang="pl-PL" sz="3600" b="1" dirty="0"/>
              <a:t>Klasa 8. </a:t>
            </a:r>
            <a:r>
              <a:rPr lang="lt-LT" sz="3600" dirty="0"/>
              <a:t>Logiškai plėtoja probleminę teksto temą ir mintį. </a:t>
            </a:r>
            <a:r>
              <a:rPr lang="en-US" sz="3600" b="1" i="0" dirty="0">
                <a:solidFill>
                  <a:srgbClr val="000000"/>
                </a:solidFill>
                <a:effectLst/>
              </a:rPr>
              <a:t>(C1.2.3)</a:t>
            </a:r>
            <a:r>
              <a:rPr lang="lt-LT" sz="3600" dirty="0"/>
              <a:t>. </a:t>
            </a:r>
            <a:r>
              <a:rPr lang="lt-LT" sz="3600" b="0" i="1" dirty="0">
                <a:solidFill>
                  <a:srgbClr val="191924"/>
                </a:solidFill>
                <a:effectLst/>
              </a:rPr>
              <a:t>Gilinami gebėjimai nagrinėti samprotaujamojo rašinio temą, mokomasi išlaikyti ir aptarti kuriamo teksto temos vientisumą</a:t>
            </a:r>
            <a:r>
              <a:rPr lang="lt-LT" sz="3600" b="0" i="0" dirty="0">
                <a:solidFill>
                  <a:srgbClr val="191924"/>
                </a:solidFill>
                <a:effectLst/>
              </a:rPr>
              <a:t>. </a:t>
            </a:r>
            <a:endParaRPr lang="pl-PL" sz="3600" dirty="0"/>
          </a:p>
          <a:p>
            <a:r>
              <a:rPr lang="pl-PL" sz="3600" b="1" dirty="0"/>
              <a:t>Klasa 10. </a:t>
            </a:r>
            <a:r>
              <a:rPr lang="lt-LT" sz="3600" b="0" i="0" dirty="0">
                <a:solidFill>
                  <a:srgbClr val="000000"/>
                </a:solidFill>
                <a:effectLst/>
              </a:rPr>
              <a:t>Motyvuotai plėtoja probleminę teksto temą ir mintį</a:t>
            </a:r>
            <a:r>
              <a:rPr lang="en-US" sz="3600" b="1" i="0" dirty="0">
                <a:solidFill>
                  <a:srgbClr val="000000"/>
                </a:solidFill>
                <a:effectLst/>
              </a:rPr>
              <a:t> (C1.2.3)</a:t>
            </a:r>
            <a:r>
              <a:rPr lang="lt-LT" sz="3600" b="0" i="0" dirty="0">
                <a:solidFill>
                  <a:srgbClr val="000000"/>
                </a:solidFill>
                <a:effectLst/>
              </a:rPr>
              <a:t>.</a:t>
            </a:r>
            <a:endParaRPr lang="pl-PL" sz="3600" b="0" i="0" dirty="0">
              <a:solidFill>
                <a:srgbClr val="000000"/>
              </a:solidFill>
              <a:effectLst/>
            </a:endParaRPr>
          </a:p>
          <a:p>
            <a:r>
              <a:rPr lang="pl-PL" sz="3600" b="1" dirty="0">
                <a:solidFill>
                  <a:srgbClr val="000000"/>
                </a:solidFill>
              </a:rPr>
              <a:t>Klasy III-IVG</a:t>
            </a:r>
            <a:r>
              <a:rPr lang="pl-PL" sz="3600" dirty="0">
                <a:solidFill>
                  <a:srgbClr val="000000"/>
                </a:solidFill>
              </a:rPr>
              <a:t>.</a:t>
            </a:r>
            <a:r>
              <a:rPr lang="lt-LT" sz="3600" b="0" i="0" dirty="0">
                <a:solidFill>
                  <a:srgbClr val="000000"/>
                </a:solidFill>
                <a:effectLst/>
              </a:rPr>
              <a:t>  Logiškai ir nuosekliai plėtoja probleminę teksto temą ir mintį, naudodamasis sukauptomis žiniomis ir patirtimi</a:t>
            </a:r>
            <a:r>
              <a:rPr lang="en-US" sz="3600" b="1" i="0" dirty="0">
                <a:solidFill>
                  <a:srgbClr val="000000"/>
                </a:solidFill>
                <a:effectLst/>
              </a:rPr>
              <a:t> (C1.2.3)</a:t>
            </a:r>
            <a:r>
              <a:rPr lang="lt-LT" sz="3600" b="0" i="0" dirty="0">
                <a:solidFill>
                  <a:srgbClr val="000000"/>
                </a:solidFill>
                <a:effectLst/>
              </a:rPr>
              <a:t>. </a:t>
            </a:r>
            <a:endParaRPr lang="pl-PL" sz="36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214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0317F-1FCA-4CF0-B0AC-B42CFAD81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75"/>
            <a:ext cx="10515600" cy="1190625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1. Rozumienie i rozwinięcie </a:t>
            </a:r>
            <a:r>
              <a:rPr lang="pl-PL" b="1" dirty="0">
                <a:solidFill>
                  <a:srgbClr val="996633"/>
                </a:solidFill>
              </a:rPr>
              <a:t>tematu</a:t>
            </a:r>
            <a:r>
              <a:rPr lang="pl-PL" b="1" dirty="0"/>
              <a:t> – zadanie w teście klasy IIIG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24FB3-340D-4838-8386-D6826A2B9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2" y="1295400"/>
            <a:ext cx="11453813" cy="581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16.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Każdy podany temat rozprawki połącz z odpowiednim wyjaśnieniem wyróżnionych w temacie słów-kluczy.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 punkty)</a:t>
            </a:r>
          </a:p>
          <a:p>
            <a:pPr marL="0" indent="0">
              <a:buNone/>
            </a:pPr>
            <a:endParaRPr lang="pl-PL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07E2FB2-C63A-4859-B90B-7CE36263D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294" y="3056305"/>
            <a:ext cx="16125487" cy="70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49B6BF7-5049-4ACF-AB0C-2533B52F1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12318"/>
              </p:ext>
            </p:extLst>
          </p:nvPr>
        </p:nvGraphicFramePr>
        <p:xfrm>
          <a:off x="211930" y="1737000"/>
          <a:ext cx="11610976" cy="4911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6520">
                  <a:extLst>
                    <a:ext uri="{9D8B030D-6E8A-4147-A177-3AD203B41FA5}">
                      <a16:colId xmlns:a16="http://schemas.microsoft.com/office/drawing/2014/main" val="1673151695"/>
                    </a:ext>
                  </a:extLst>
                </a:gridCol>
                <a:gridCol w="5174456">
                  <a:extLst>
                    <a:ext uri="{9D8B030D-6E8A-4147-A177-3AD203B41FA5}">
                      <a16:colId xmlns:a16="http://schemas.microsoft.com/office/drawing/2014/main" val="4217302626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TEMATY ROZPRAWEK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WYJAŚNIENIA SŁÓW KLUCZY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371574"/>
                  </a:ext>
                </a:extLst>
              </a:tr>
              <a:tr h="601465"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Jaki wpływ na człowieka ma </a:t>
                      </a:r>
                      <a:r>
                        <a:rPr lang="pl-PL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otaczająca go przestrzeń</a:t>
                      </a: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Rozważ zagadnienie na wybranych przykładach literackich.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Sytuacja zagrażająca życiu. </a:t>
                      </a:r>
                    </a:p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85946"/>
                  </a:ext>
                </a:extLst>
              </a:tr>
              <a:tr h="413745">
                <a:tc>
                  <a:txBody>
                    <a:bodyPr/>
                    <a:lstStyle/>
                    <a:p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Stosunki z poszczególnymi ludźmi z otoczenia.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599425"/>
                  </a:ext>
                </a:extLst>
              </a:tr>
              <a:tr h="601465"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pl-PL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Postawa zaangażowania w sprawę </a:t>
                      </a: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jako próba zmiany rzeczywistości. Rozważ zagadnienie na wybranych przykładach literackich.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Istotne dla tematu dzieła sztuki. </a:t>
                      </a:r>
                    </a:p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15598"/>
                  </a:ext>
                </a:extLst>
              </a:tr>
              <a:tr h="130930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Zachowanie nieetyczne, krzywdzące kogoś.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509417"/>
                  </a:ext>
                </a:extLst>
              </a:tr>
              <a:tr h="601465"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Jak </a:t>
                      </a:r>
                      <a:r>
                        <a:rPr lang="pl-PL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relacja z drugą osobą </a:t>
                      </a: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kształtuje człowieka? W pracy odwołaj się do wybranych utworów literackich oraz kontekstów.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Podejmowanie aktywnych działań na rzecz czegoś.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929038"/>
                  </a:ext>
                </a:extLst>
              </a:tr>
              <a:tr h="601465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Ludzie, przyroda i warunki społeczno-polityczne.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252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97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DC02-EBC0-41D9-AF6D-514DF0F5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6604"/>
            <a:ext cx="10934700" cy="970696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2. </a:t>
            </a:r>
            <a:r>
              <a:rPr lang="pl-PL" b="1" dirty="0">
                <a:solidFill>
                  <a:srgbClr val="C00000"/>
                </a:solidFill>
              </a:rPr>
              <a:t>Rodzaje i gatunki </a:t>
            </a:r>
            <a:r>
              <a:rPr lang="pl-PL" b="1" dirty="0"/>
              <a:t>tekstu (cel). Teza i argumentacja.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8D0D4-B77F-4419-95B6-AF67B922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257301"/>
            <a:ext cx="11668125" cy="5162550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pl-PL" sz="2200" b="1" dirty="0"/>
              <a:t>Klasa 8.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Kuria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žodžiu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ir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raštu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skirtingos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paskirties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ir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turinio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tekstus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atitinkančius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daugumą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mokymosi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turinyje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nurodytų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teksto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tipų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ir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žanrų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reikalavimų</a:t>
            </a:r>
            <a:r>
              <a:rPr kumimoji="0" lang="pl-PL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pl-PL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(</a:t>
            </a:r>
            <a:r>
              <a:rPr lang="lt-LT" sz="2200" b="0" i="1" dirty="0">
                <a:solidFill>
                  <a:srgbClr val="191924"/>
                </a:solidFill>
                <a:effectLst/>
              </a:rPr>
              <a:t>skulptūros, fotografijos aprašymą, lyginamąją charakteristiką, anotaciją, recenziją, trumpą samprotavimo rašinį, trumpą viešąją kalbą, prašymą, gyvenimo aprašymą (CV), </a:t>
            </a:r>
            <a:r>
              <a:rPr lang="lt-LT" sz="2200" b="1" i="1" dirty="0">
                <a:solidFill>
                  <a:srgbClr val="191924"/>
                </a:solidFill>
                <a:effectLst/>
              </a:rPr>
              <a:t>asmeninį laišką</a:t>
            </a:r>
            <a:r>
              <a:rPr lang="lt-LT" sz="2200" b="0" i="1" dirty="0">
                <a:solidFill>
                  <a:srgbClr val="191924"/>
                </a:solidFill>
                <a:effectLst/>
              </a:rPr>
              <a:t>, elektroninį laišką</a:t>
            </a:r>
            <a:r>
              <a:rPr lang="pl-PL" sz="2200" b="0" i="0" dirty="0">
                <a:solidFill>
                  <a:srgbClr val="191924"/>
                </a:solidFill>
                <a:effectLst/>
              </a:rPr>
              <a:t>)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.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(C1.1.3)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.</a:t>
            </a:r>
            <a:r>
              <a:rPr lang="pl-PL" altLang="en-US" sz="2200" dirty="0"/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Gana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aiškiai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formuluoja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pagrindinę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teksto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mintį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suskirsto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ją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į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teiginius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, bent du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teiginius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pakankamai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detalizuoja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.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Lexend"/>
              </a:rPr>
              <a:t>(C1.2.3)</a:t>
            </a:r>
            <a:endParaRPr kumimoji="0" lang="pl-PL" altLang="en-US" sz="2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Lexend"/>
            </a:endParaRPr>
          </a:p>
          <a:p>
            <a:r>
              <a:rPr lang="pl-PL" sz="2200" b="1" dirty="0"/>
              <a:t>Klasa 10.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Pagal įvestį 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kuria tekstus,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atsižvelgdamas į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 temą,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tikslą, komunikavimo situaciją, adresatą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, atitinkančius mokymosi turinyje nurodytus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teksto tipų ir žanrų reikalavimus</a:t>
            </a:r>
            <a:r>
              <a:rPr lang="pl-PL" sz="2200" b="1" i="0" dirty="0"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lang="pl-PL" sz="2200" b="0" i="0" dirty="0">
                <a:solidFill>
                  <a:srgbClr val="000000"/>
                </a:solidFill>
                <a:effectLst/>
                <a:latin typeface="Lexend"/>
              </a:rPr>
              <a:t>(</a:t>
            </a:r>
            <a:r>
              <a:rPr lang="lt-LT" sz="2200" b="1" i="1" dirty="0">
                <a:solidFill>
                  <a:srgbClr val="191924"/>
                </a:solidFill>
                <a:effectLst/>
                <a:latin typeface="Lexend"/>
              </a:rPr>
              <a:t>samprotavimo rašinį, straipsnį, recenziją</a:t>
            </a:r>
            <a:r>
              <a:rPr lang="lt-LT" sz="2200" b="0" i="1" dirty="0">
                <a:solidFill>
                  <a:srgbClr val="191924"/>
                </a:solidFill>
                <a:effectLst/>
                <a:latin typeface="Lexend"/>
              </a:rPr>
              <a:t>, nesudėtingo mokslo populiarinimo teksto santrauką, viešąją kalbą, anotaciją</a:t>
            </a:r>
            <a:r>
              <a:rPr lang="pl-PL" sz="2200" b="0" i="0" dirty="0">
                <a:solidFill>
                  <a:srgbClr val="000000"/>
                </a:solidFill>
                <a:effectLst/>
                <a:latin typeface="Lexend"/>
              </a:rPr>
              <a:t>)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. Pasirenka iš esmės tinkamą kalbinę raišką 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(C1.1.3)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.</a:t>
            </a:r>
            <a:endParaRPr lang="pl-PL" sz="2200" b="1" dirty="0"/>
          </a:p>
          <a:p>
            <a:r>
              <a:rPr lang="pl-PL" sz="2200" b="1" dirty="0">
                <a:solidFill>
                  <a:srgbClr val="000000"/>
                </a:solidFill>
              </a:rPr>
              <a:t>Klasy III-IVG</a:t>
            </a:r>
            <a:r>
              <a:rPr lang="pl-PL" sz="2200" dirty="0">
                <a:solidFill>
                  <a:srgbClr val="000000"/>
                </a:solidFill>
              </a:rPr>
              <a:t>. 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Kuria tekstus</a:t>
            </a:r>
            <a:r>
              <a:rPr lang="pl-PL" sz="2200" b="0" i="0" dirty="0">
                <a:solidFill>
                  <a:srgbClr val="000000"/>
                </a:solidFill>
                <a:effectLst/>
                <a:latin typeface="Lexend"/>
              </a:rPr>
              <a:t>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atsižvelgdami į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 temą,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problemą, tikslą, komunikavimo situaciją, adresatą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. Pasirenka atitinkamą teksto žanrą ir tipą, laikosi jo pagrindinių reikalavimų</a:t>
            </a:r>
            <a:r>
              <a:rPr lang="pl-PL" sz="2200" b="0" i="0" dirty="0">
                <a:solidFill>
                  <a:srgbClr val="000000"/>
                </a:solidFill>
                <a:effectLst/>
                <a:latin typeface="Lexend"/>
              </a:rPr>
              <a:t> (</a:t>
            </a:r>
            <a:r>
              <a:rPr lang="lt-LT" sz="2200" b="1" i="1" dirty="0">
                <a:solidFill>
                  <a:srgbClr val="191924"/>
                </a:solidFill>
                <a:effectLst/>
                <a:latin typeface="Lexend"/>
              </a:rPr>
              <a:t>samprotavimo rašinį problemine tema, literatūrinio ar kito kultūros teksto interpretaciją</a:t>
            </a:r>
            <a:r>
              <a:rPr lang="lt-LT" sz="2200" b="0" i="1" dirty="0">
                <a:solidFill>
                  <a:srgbClr val="191924"/>
                </a:solidFill>
                <a:effectLst/>
                <a:latin typeface="Lexend"/>
              </a:rPr>
              <a:t>, mokslo populiarinimo teksto santrauką, referatą, </a:t>
            </a:r>
            <a:r>
              <a:rPr lang="lt-LT" sz="2200" b="1" i="1" dirty="0">
                <a:solidFill>
                  <a:srgbClr val="191924"/>
                </a:solidFill>
                <a:effectLst/>
                <a:latin typeface="Lexend"/>
              </a:rPr>
              <a:t>viešąją kalbą</a:t>
            </a:r>
            <a:r>
              <a:rPr lang="lt-LT" sz="2200" b="0" i="1" dirty="0">
                <a:solidFill>
                  <a:srgbClr val="191924"/>
                </a:solidFill>
                <a:effectLst/>
                <a:latin typeface="Lexend"/>
              </a:rPr>
              <a:t>, oficialų laišką</a:t>
            </a:r>
            <a:r>
              <a:rPr lang="pl-PL" sz="2200" b="0" i="0" dirty="0">
                <a:solidFill>
                  <a:srgbClr val="000000"/>
                </a:solidFill>
                <a:effectLst/>
                <a:latin typeface="Lexend"/>
              </a:rPr>
              <a:t>)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. </a:t>
            </a:r>
            <a:r>
              <a:rPr lang="lt-LT" sz="2200" b="1" i="0" dirty="0">
                <a:solidFill>
                  <a:srgbClr val="000000"/>
                </a:solidFill>
                <a:effectLst/>
                <a:latin typeface="Lexend"/>
              </a:rPr>
              <a:t>(C1.1.3)</a:t>
            </a:r>
            <a:r>
              <a:rPr lang="lt-LT" sz="2200" b="0" i="0" dirty="0">
                <a:solidFill>
                  <a:srgbClr val="000000"/>
                </a:solidFill>
                <a:effectLst/>
                <a:latin typeface="Lexend"/>
              </a:rPr>
              <a:t>. </a:t>
            </a:r>
            <a:r>
              <a:rPr lang="lt-LT" sz="2200" b="0" i="0" dirty="0">
                <a:solidFill>
                  <a:srgbClr val="000000"/>
                </a:solidFill>
                <a:effectLst/>
              </a:rPr>
              <a:t> </a:t>
            </a:r>
            <a:endParaRPr lang="pl-PL" sz="22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98229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DC02-EBC0-41D9-AF6D-514DF0F5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6604"/>
            <a:ext cx="10934700" cy="970696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2. </a:t>
            </a:r>
            <a:r>
              <a:rPr lang="pl-PL" b="1" dirty="0">
                <a:solidFill>
                  <a:srgbClr val="C00000"/>
                </a:solidFill>
              </a:rPr>
              <a:t>Rodzaje i gatunki </a:t>
            </a:r>
            <a:r>
              <a:rPr lang="pl-PL" b="1" dirty="0"/>
              <a:t>tekstu. Teza i argumentacja.</a:t>
            </a:r>
            <a:br>
              <a:rPr lang="pl-PL" b="1" dirty="0"/>
            </a:br>
            <a:r>
              <a:rPr lang="pl-PL" b="1" dirty="0"/>
              <a:t>Przykłady zadań testowych (klasa 8)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8D0D4-B77F-4419-95B6-AF67B922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400175"/>
            <a:ext cx="11534775" cy="50196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pl-PL" sz="2200" b="1" dirty="0">
                <a:solidFill>
                  <a:srgbClr val="C00000"/>
                </a:solidFill>
              </a:rPr>
              <a:t>Klasa 8. </a:t>
            </a:r>
            <a:r>
              <a:rPr lang="pl-PL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22. 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Przeciągnij w odpowiednie miejsca podane fragmenty listu do rodziców. (</a:t>
            </a:r>
            <a:r>
              <a:rPr lang="pl-PL" sz="1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 punkty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pl-PL" sz="17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Fragmenty‎ ‎ ‎ ‎ ‎ ‎ ‎ ‎ ‎ ‎ ‎ ‎ ‎ ‎ ‎ ‎ ‎ ‎ ‎ ‎ ‎ ‎ ‎ ‎ ‎ ‎ ‎ ‎ ‎ ‎ ‎ ‎ ‎ ‎ ‎ ‎ ‎ ‎ ‎ ‎ ‎ ‎ ‎ ‎ ‎ ‎ ‎ ‎ ‎ ‎ ‎ ‎ ‎ ‎ ‎ ‎ ‎ ‎ ‎ ‎ ‎ ‎ ‎ ‎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pl-PL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Ściskam Was bardzo mocno, przesyłam mnóstwo buziaków.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pl-PL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Muszę już kończyć. Tęsknię do Was i czekam na Wasz przyjazd. Przywieźcie mi proszę te dwie książki, które leżą na moim biurku.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pl-PL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 wolną chwilę, więc pomyślałam, że napiszę do Was list. Ten pierwszy tydzień rehabilitacji był bardzo intensywny.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pl-PL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Kochana Mamo, Kochany Tato!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Wasza</a:t>
            </a:r>
            <a:r>
              <a:rPr lang="en-US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kochająca</a:t>
            </a:r>
            <a:r>
              <a:rPr lang="en-US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Aneta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Druskieniki</a:t>
            </a:r>
            <a:r>
              <a:rPr lang="en-US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10 </a:t>
            </a: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lutego</a:t>
            </a:r>
            <a:r>
              <a:rPr lang="en-US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2025 r.</a:t>
            </a:r>
            <a:endParaRPr lang="pl-PL" sz="17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800" b="1" dirty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r>
              <a:rPr lang="pl-PL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Elementy listu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(Miejscowość, data; Zwrot do adresata; Wstęp; Rozwinięcie (</a:t>
            </a:r>
            <a:r>
              <a:rPr lang="pl-PL" sz="1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podane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Zakończenie; Pożegnanie; Podpis)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Bef>
                <a:spcPts val="600"/>
              </a:spcBef>
              <a:buSzPts val="1000"/>
              <a:tabLst>
                <a:tab pos="454660" algn="l"/>
              </a:tabLst>
            </a:pPr>
            <a:r>
              <a:rPr lang="pl-PL" sz="17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Rozwinięcie</a:t>
            </a:r>
            <a:r>
              <a:rPr lang="pl-PL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l-PL" sz="1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Czas mija tu bardzo szybko: po południu ciągle ćwiczę, a przed południem mam przecież normalne lekcje </a:t>
            </a:r>
            <a:r>
              <a:rPr lang="pl-PL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online</a:t>
            </a:r>
            <a:r>
              <a:rPr lang="pl-PL" sz="180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Stale jestem zajęta, ale coraz częściej myślę już o domu. Na ferie jednak nie przyjadę do Was, chociaż pamiętam o imieninach Taty. Chcę wykorzystać cały możliwy czas na ćwiczenia.</a:t>
            </a: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520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DC02-EBC0-41D9-AF6D-514DF0F5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6604"/>
            <a:ext cx="10934700" cy="970696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2. </a:t>
            </a:r>
            <a:r>
              <a:rPr lang="pl-PL" b="1" dirty="0">
                <a:solidFill>
                  <a:srgbClr val="C00000"/>
                </a:solidFill>
              </a:rPr>
              <a:t>Rodzaje i gatunki </a:t>
            </a:r>
            <a:r>
              <a:rPr lang="pl-PL" b="1" dirty="0"/>
              <a:t>tekstu. Teza i argumentacja.</a:t>
            </a:r>
            <a:br>
              <a:rPr lang="pl-PL" b="1" dirty="0"/>
            </a:br>
            <a:r>
              <a:rPr lang="pl-PL" b="1" dirty="0"/>
              <a:t>Przykłady zadań testowych (klasa 10)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8D0D4-B77F-4419-95B6-AF67B922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428749"/>
            <a:ext cx="11534775" cy="49911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pl-PL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t">
              <a:lnSpc>
                <a:spcPct val="107000"/>
              </a:lnSpc>
              <a:spcBef>
                <a:spcPts val="600"/>
              </a:spcBef>
              <a:buSzPts val="1000"/>
              <a:buNone/>
              <a:tabLst>
                <a:tab pos="454660" algn="l"/>
              </a:tabLst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pl-PL" sz="2200" b="1" dirty="0">
                <a:solidFill>
                  <a:srgbClr val="C00000"/>
                </a:solidFill>
              </a:rPr>
              <a:t>Klasa 10. 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18.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Spośród przedstawionych książek wybierz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dwie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zawierające więcej informacji na tematy, do których nawiązują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oba teksty A. i B.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(słuchany i czytany). Napisz zwięzłą (3-4 zdania) wypowiedź uzasadniającą, dlaczego wybierasz właśnie te książki. (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 punkty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pl-PL" sz="2200" b="1" dirty="0"/>
          </a:p>
        </p:txBody>
      </p:sp>
      <p:pic>
        <p:nvPicPr>
          <p:cNvPr id="22" name="Paveikslėlis 5">
            <a:extLst>
              <a:ext uri="{FF2B5EF4-FFF2-40B4-BE49-F238E27FC236}">
                <a16:creationId xmlns:a16="http://schemas.microsoft.com/office/drawing/2014/main" id="{94A3F6C5-A078-45C8-B330-063526B99C0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9" y="1401073"/>
            <a:ext cx="2443481" cy="3199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0A5283-39FB-46D5-A90D-F9748836E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894" y="1428749"/>
            <a:ext cx="2243455" cy="31990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04337B-DFE5-4A47-A5EB-02F6D277E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694" y="1435875"/>
            <a:ext cx="2172900" cy="33289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EE6850-5FEA-48DA-A3ED-524F7D86C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725" y="1429714"/>
            <a:ext cx="2172900" cy="311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86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EDC02-EBC0-41D9-AF6D-514DF0F5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6604"/>
            <a:ext cx="10934700" cy="970696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2. </a:t>
            </a:r>
            <a:r>
              <a:rPr lang="pl-PL" b="1" dirty="0">
                <a:solidFill>
                  <a:srgbClr val="C00000"/>
                </a:solidFill>
              </a:rPr>
              <a:t>Rodzaje i gatunki </a:t>
            </a:r>
            <a:r>
              <a:rPr lang="pl-PL" b="1" dirty="0"/>
              <a:t>tekstu. Teza i argumentacja.</a:t>
            </a:r>
            <a:br>
              <a:rPr lang="pl-PL" b="1" dirty="0"/>
            </a:br>
            <a:r>
              <a:rPr lang="pl-PL" b="1" dirty="0"/>
              <a:t>Przykłady zadań testowych (klasa IVG)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8D0D4-B77F-4419-95B6-AF67B922C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428749"/>
            <a:ext cx="11534775" cy="4991101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pl-PL" sz="2200" b="1" dirty="0">
                <a:solidFill>
                  <a:srgbClr val="C00000"/>
                </a:solidFill>
              </a:rPr>
              <a:t>Klasa IVG. 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lt-LT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Zredaguj krótką spójną wypowiedź (3–5 zdań), w której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zinterpretujesz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obraz.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Uwzględnij dwa aspekty: ukazane na nim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postacie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panujący </a:t>
            </a:r>
            <a:r>
              <a:rPr lang="pl-PL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nastrój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 punkty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marL="0" indent="0">
              <a:lnSpc>
                <a:spcPct val="110000"/>
              </a:lnSpc>
              <a:buNone/>
            </a:pPr>
            <a:endParaRPr lang="pl-PL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pl-PL" sz="2200" b="1" dirty="0"/>
          </a:p>
          <a:p>
            <a:pPr marL="0" indent="0">
              <a:lnSpc>
                <a:spcPct val="110000"/>
              </a:lnSpc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pl-PL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pl-PL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Artur Grottger, 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Rok 1863 – Pożegnanie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(1866)</a:t>
            </a:r>
            <a:r>
              <a:rPr lang="pl-PL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technika olejna, 52,7 x 41,3, Muzeum Narodowe w Krakowie.</a:t>
            </a:r>
            <a:endParaRPr lang="pl-PL" sz="2200" b="1" dirty="0"/>
          </a:p>
          <a:p>
            <a:pPr marL="0" indent="0">
              <a:lnSpc>
                <a:spcPct val="110000"/>
              </a:lnSpc>
              <a:buNone/>
            </a:pPr>
            <a:endParaRPr lang="pl-PL" sz="2200" b="1" dirty="0"/>
          </a:p>
          <a:p>
            <a:pPr marL="0" indent="0">
              <a:lnSpc>
                <a:spcPct val="110000"/>
              </a:lnSpc>
              <a:buNone/>
            </a:pPr>
            <a:endParaRPr lang="pl-PL" sz="2200" b="1" dirty="0"/>
          </a:p>
          <a:p>
            <a:pPr marL="0" indent="0">
              <a:lnSpc>
                <a:spcPct val="110000"/>
              </a:lnSpc>
              <a:buNone/>
            </a:pPr>
            <a:endParaRPr lang="pl-PL" sz="2200" b="1" dirty="0"/>
          </a:p>
          <a:p>
            <a:pPr marL="0" indent="0">
              <a:lnSpc>
                <a:spcPct val="110000"/>
              </a:lnSpc>
              <a:buNone/>
            </a:pPr>
            <a:endParaRPr lang="pl-PL" sz="2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CF344-ABF3-4976-959E-021A7B0CA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175" y="1873083"/>
            <a:ext cx="3543217" cy="4403892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03704ACD-E10B-4C0A-8C0C-C9DC8D7151A7}"/>
              </a:ext>
            </a:extLst>
          </p:cNvPr>
          <p:cNvSpPr/>
          <p:nvPr/>
        </p:nvSpPr>
        <p:spPr>
          <a:xfrm>
            <a:off x="1009650" y="2609851"/>
            <a:ext cx="5781676" cy="219075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</a:rPr>
              <a:t>Opis obrazu / krajobrazu / postaci itp.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</a:rPr>
              <a:t>Interpetacja</a:t>
            </a:r>
            <a:r>
              <a:rPr lang="pl-PL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</a:rPr>
              <a:t> (wyjaśnianie)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</a:rPr>
              <a:t>Uzasadnianie (argumentacja)</a:t>
            </a:r>
            <a:endParaRPr lang="pl-P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866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1e4d8e-a8ab-46be-9694-e40af28e9c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149875867A94D24C97D3673D8ECB2620" ma:contentTypeVersion="18" ma:contentTypeDescription="Kurkite naują dokumentą." ma:contentTypeScope="" ma:versionID="7cd3c64cb389c71a38ac6ba2edff5e2b">
  <xsd:schema xmlns:xsd="http://www.w3.org/2001/XMLSchema" xmlns:xs="http://www.w3.org/2001/XMLSchema" xmlns:p="http://schemas.microsoft.com/office/2006/metadata/properties" xmlns:ns3="bd2a18c2-06d4-44cd-af38-3237b532008a" xmlns:ns4="441e4d8e-a8ab-46be-9694-e40af28e9c61" targetNamespace="http://schemas.microsoft.com/office/2006/metadata/properties" ma:root="true" ma:fieldsID="7e51887d35f78363b0d120b04fedb455" ns3:_="" ns4:_="">
    <xsd:import namespace="bd2a18c2-06d4-44cd-af38-3237b532008a"/>
    <xsd:import namespace="441e4d8e-a8ab-46be-9694-e40af28e9c6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bjectDetectorVersions" minOccurs="0"/>
                <xsd:element ref="ns4:_activity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a18c2-06d4-44cd-af38-3237b53200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Bendrinimo užuominos maiš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e4d8e-a8ab-46be-9694-e40af28e9c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01187D-C6F0-4699-8160-D184E30D0741}">
  <ds:schemaRefs>
    <ds:schemaRef ds:uri="http://purl.org/dc/elements/1.1/"/>
    <ds:schemaRef ds:uri="bd2a18c2-06d4-44cd-af38-3237b532008a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441e4d8e-a8ab-46be-9694-e40af28e9c61"/>
    <ds:schemaRef ds:uri="http://www.w3.org/XML/1998/namespace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1C3ED6B-EA1F-4D76-88E1-EA8E135CC7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C4BD26-C74F-468E-A694-1241CC05B7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a18c2-06d4-44cd-af38-3237b532008a"/>
    <ds:schemaRef ds:uri="441e4d8e-a8ab-46be-9694-e40af28e9c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</TotalTime>
  <Words>1967</Words>
  <Application>Microsoft Office PowerPoint</Application>
  <PresentationFormat>Widescreen</PresentationFormat>
  <Paragraphs>134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Lexend</vt:lpstr>
      <vt:lpstr>Times New Roman</vt:lpstr>
      <vt:lpstr>Office Theme</vt:lpstr>
      <vt:lpstr> Henryka Sokołowska Uniwersytet Witolda Wielkiego</vt:lpstr>
      <vt:lpstr>Oceniane umiejętności z zakresu pisania i tworzenia tekstu (C)</vt:lpstr>
      <vt:lpstr>PowerPoint Presentation</vt:lpstr>
      <vt:lpstr>1. Rozumienie i rozwinięcie tematu</vt:lpstr>
      <vt:lpstr>1. Rozumienie i rozwinięcie tematu – zadanie w teście klasy IIIG </vt:lpstr>
      <vt:lpstr>2. Rodzaje i gatunki tekstu (cel). Teza i argumentacja.</vt:lpstr>
      <vt:lpstr>2. Rodzaje i gatunki tekstu. Teza i argumentacja. Przykłady zadań testowych (klasa 8)</vt:lpstr>
      <vt:lpstr>2. Rodzaje i gatunki tekstu. Teza i argumentacja. Przykłady zadań testowych (klasa 10)</vt:lpstr>
      <vt:lpstr>2. Rodzaje i gatunki tekstu. Teza i argumentacja. Przykłady zadań testowych (klasa IVG)</vt:lpstr>
      <vt:lpstr>3. Struktura i spójność tekstu. Akapity</vt:lpstr>
      <vt:lpstr>3. Spójność tekstu. Przykłady zadań testowych.</vt:lpstr>
      <vt:lpstr>3. Spójność tekstu. Przykłady zadań testowych (2).</vt:lpstr>
      <vt:lpstr>4. Język: poprawnośc językowa i styl. Zadania</vt:lpstr>
      <vt:lpstr>4. Literatura i kultura</vt:lpstr>
      <vt:lpstr>4. Literatura i kultura w redagowaniu tekstu (1)</vt:lpstr>
      <vt:lpstr>4. Literatura i kultura w redagowaniu tekstu (2)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Henryka Sokołowska Uniwersytet Witolda Wielkiego  Perspektywiczność w kształceniu umiejętności z zakresu pisania i tworzenia tekstu</dc:title>
  <dc:creator>Henrika Sokolovska</dc:creator>
  <cp:lastModifiedBy>Danuta Szejnicka</cp:lastModifiedBy>
  <cp:revision>43</cp:revision>
  <dcterms:created xsi:type="dcterms:W3CDTF">2026-01-08T08:33:57Z</dcterms:created>
  <dcterms:modified xsi:type="dcterms:W3CDTF">2026-08-04T11:40:35Z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0x010100149875867A94D24C97D3673D8ECB2620</vt:lpwstr>
  </property>
</Properties>
</file>