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54773F5-AAB4-476E-8B61-EE6182924B2B}">
          <p14:sldIdLst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FF8F"/>
    <a:srgbClr val="EE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81D92-BB07-4712-A380-4B63440D9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6D686-10FA-4E1E-9562-4A5924283D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685EB-527E-4225-8010-12E021125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8BB01-72E6-4C0D-B72C-2D65B8B7D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30BB-A5DB-4A85-83F9-BCD1A4D17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3A3F1-5B0C-47DE-AD76-ED6B228C6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84CB0-4FD3-418A-9ABB-ABAB28A94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2082C-4682-4BF8-8E7B-367387E0F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B3754-18BD-45AF-9321-8DD6BDCC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451AE-903E-4783-B90A-8348E42E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6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F62BCB-5DD6-4833-B43B-ADE1BC021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2446B1-C373-4DAF-BC22-FC07A9F28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0A3CD-60B4-47EF-AADC-68952342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3858E-EC82-467C-AFFA-A80AC27AC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25370-3116-49D0-8FDC-67FE00E3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271D3-727F-481E-A0DC-B2A16CA0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B407C-F861-4745-BF42-AFEBACD6B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DBBD2-62C1-4AF1-B230-2D5A1EF6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2B50B-8200-4450-ACA3-050AB03B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E1A8F-55FE-47AD-A62A-011BBB6F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8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BA674-D738-4A13-A878-BE248C72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65982-43FB-400F-98F5-6A216817E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71594-B826-4667-B9BE-0F5893F14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899D8-B1FB-4EEA-9369-AE9A7E17C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9BCFF-BECD-400A-AF8E-A779E0E18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7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9A2DB-A354-420B-8BA9-8CE9BCDC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6D994-BE79-4BA6-B4F9-B67BFB394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915326-132D-4864-81BE-B8D71B796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39B94-C5BB-494D-B08C-FFE70CF2D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5E619-5077-41D6-8E2D-1B2804836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D1505-47C6-4AE4-9675-3B87D75C8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9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53AF9-7DAB-4E35-913C-80A74E1C4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EDA72A-3E5F-461D-866E-3E2F305F8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E8CC2E-4575-402F-B79A-EC689420A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3B28E3-EC6C-4DB5-9C7E-42E9B1346E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8ECF5C-35A4-490B-9437-CBBC5426FD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A961E6-D8A6-44FA-A541-F92611D0E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06B08B-14D4-46E7-9720-90A0344E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220FC6-5A0D-4546-BAF5-4562D38E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1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B7D8-8275-4F2A-8288-01B6AD519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8A2173-AE52-4F46-A205-8F3A75BE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EDB29-942D-4378-A529-5B3E10EC5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5D7C92-30CF-415E-BCFF-8607338D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5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EBA5A-FF41-4EFF-98B2-D58A14EF3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74D733-1766-4532-98F1-F75F29C01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95BA4-30BB-47DC-8359-2F3067ADF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8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F43D-EC05-4366-8C8C-97B527F6A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47CC8-D03C-4BBA-9B28-FBFB93E88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0B68B9-EFBD-4FAD-AD64-805CD40A1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B17F0-06C7-43D9-9566-905D81842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6BC6C-1391-4D27-B30D-2ACF805C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BAD28-A067-4165-ADBB-FDA8833FA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2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FFA26-1AD0-4CDF-83CA-56CF3E521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DA797E-3FCB-486B-9C14-9539880D7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1F19CB-6DCA-4D8A-90F6-84F37FC2F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A9D48-E63D-4F5E-8C83-0FE39EB8B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2603-26A2-42F8-B7B6-AB55DF6AF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B1919-D13B-44C6-B9C2-AC09CE82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8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F94F19-20CE-4EE6-97BF-EBC64E7CF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85E955-5CA8-4B3F-8C02-56E373DDB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E0DC-2BC5-425C-93AF-44312EE61F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A5C8B-39B9-44BE-A59D-BBDF429D03A4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72453-D3D6-4527-A5BE-07699FBF2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1E2BB-0D0C-4A01-A1A8-FDEE2CD9A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8C520-897B-48FC-B89A-595138D01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7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5D6D34-9F5E-4B74-B71C-22DA934E3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65" y="128587"/>
            <a:ext cx="8487962" cy="6600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07528A-C580-40B9-B228-263E3C712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243" y="5198202"/>
            <a:ext cx="8487962" cy="1325563"/>
          </a:xfrm>
        </p:spPr>
        <p:txBody>
          <a:bodyPr>
            <a:normAutofit fontScale="90000"/>
          </a:bodyPr>
          <a:lstStyle/>
          <a:p>
            <a:r>
              <a:rPr lang="pl-PL" sz="2200" dirty="0">
                <a:solidFill>
                  <a:schemeClr val="bg1"/>
                </a:solidFill>
              </a:rPr>
              <a:t>Henryka Sokołowska</a:t>
            </a:r>
            <a:br>
              <a:rPr lang="pl-PL" sz="1400" dirty="0">
                <a:solidFill>
                  <a:schemeClr val="bg1"/>
                </a:solidFill>
              </a:rPr>
            </a:br>
            <a:r>
              <a:rPr lang="pl-PL" sz="1400" dirty="0">
                <a:solidFill>
                  <a:schemeClr val="bg1"/>
                </a:solidFill>
              </a:rPr>
              <a:t>Uniwersytet Witolda Wielkiego</a:t>
            </a:r>
            <a:br>
              <a:rPr lang="pl-PL" sz="1400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Omówienie dzieła malarskiego.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Treść i spójność krótkiej wypowiedzi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2540CA-BEBD-4F79-8F35-80975FCF2457}"/>
              </a:ext>
            </a:extLst>
          </p:cNvPr>
          <p:cNvSpPr/>
          <p:nvPr/>
        </p:nvSpPr>
        <p:spPr>
          <a:xfrm>
            <a:off x="9105089" y="128587"/>
            <a:ext cx="2940996" cy="1325563"/>
          </a:xfrm>
          <a:prstGeom prst="roundRect">
            <a:avLst/>
          </a:prstGeom>
          <a:solidFill>
            <a:srgbClr val="EEFF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Stanisław Bohusz-</a:t>
            </a:r>
            <a:r>
              <a:rPr lang="pl-PL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Siestrzeńcewicz</a:t>
            </a:r>
            <a:r>
              <a:rPr lang="pl-PL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l-PL" sz="1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Pani płacząca </a:t>
            </a:r>
            <a:r>
              <a:rPr lang="pl-PL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(1903), </a:t>
            </a:r>
          </a:p>
          <a:p>
            <a:r>
              <a:rPr lang="pl-PL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olej na płótnie, 61 x 76,5 cm. </a:t>
            </a:r>
          </a:p>
          <a:p>
            <a:r>
              <a:rPr lang="pl-PL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Muzeum Mazowieckie w Płocku.</a:t>
            </a:r>
            <a:endParaRPr lang="en-US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62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1428-998C-4E32-97B3-C8813C9B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483"/>
            <a:ext cx="10515600" cy="938381"/>
          </a:xfrm>
          <a:solidFill>
            <a:schemeClr val="bg1"/>
          </a:solidFill>
        </p:spPr>
        <p:txBody>
          <a:bodyPr/>
          <a:lstStyle/>
          <a:p>
            <a:r>
              <a:rPr lang="pl-PL" dirty="0"/>
              <a:t>Zadanie 12.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0A50-3FEC-4908-9238-6227C25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234"/>
            <a:ext cx="10515600" cy="533528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pl-PL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Zredaguj uargumentowaną spójną wypowiedź, w której omówisz </a:t>
            </a:r>
            <a:r>
              <a:rPr lang="pl-P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nastrój</a:t>
            </a:r>
            <a:r>
              <a:rPr lang="pl-PL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obrazu przez odwołanie się do dwu aspektów: ukazanej na nim </a:t>
            </a:r>
            <a:r>
              <a:rPr lang="pl-P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sytuacji</a:t>
            </a:r>
            <a:r>
              <a:rPr lang="pl-PL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oraz </a:t>
            </a:r>
            <a:r>
              <a:rPr lang="pl-P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kolorystyki</a:t>
            </a:r>
            <a:r>
              <a:rPr lang="pl-PL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4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lnSpc>
                <a:spcPct val="125000"/>
              </a:lnSpc>
              <a:buNone/>
            </a:pPr>
            <a:r>
              <a:rPr lang="pl-PL" sz="2400" i="1" dirty="0">
                <a:effectLst/>
                <a:ea typeface="Times New Roman" panose="02020603050405020304" pitchFamily="18" charset="0"/>
              </a:rPr>
              <a:t>(5 punktów)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pl-PL" sz="2200" u="sng" dirty="0">
                <a:effectLst/>
                <a:ea typeface="Times New Roman" panose="02020603050405020304" pitchFamily="18" charset="0"/>
              </a:rPr>
              <a:t>Kryteria oceny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200" b="1" dirty="0">
                <a:effectLst/>
                <a:ea typeface="Times New Roman" panose="02020603050405020304" pitchFamily="18" charset="0"/>
              </a:rPr>
              <a:t>3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taškai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už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turinį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: po 1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tašk</a:t>
            </a:r>
            <a:r>
              <a:rPr lang="lt-LT" sz="2200" dirty="0">
                <a:effectLst/>
                <a:ea typeface="Times New Roman" panose="02020603050405020304" pitchFamily="18" charset="0"/>
              </a:rPr>
              <a:t>ą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už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taiklią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kiekvieno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iš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trijų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nurodytų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aspektų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–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nuotaikos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,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pavaizduotos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situacijos</a:t>
            </a:r>
            <a:r>
              <a:rPr lang="lt-LT" sz="2200" dirty="0">
                <a:effectLst/>
                <a:ea typeface="Times New Roman" panose="02020603050405020304" pitchFamily="18" charset="0"/>
              </a:rPr>
              <a:t> ir </a:t>
            </a:r>
            <a:r>
              <a:rPr lang="lt-LT" sz="2200" b="1" dirty="0" err="1">
                <a:effectLst/>
                <a:ea typeface="Times New Roman" panose="02020603050405020304" pitchFamily="18" charset="0"/>
              </a:rPr>
              <a:t>koloristikos</a:t>
            </a:r>
            <a:r>
              <a:rPr lang="lt-LT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aptarimą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. 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200" b="1" dirty="0">
                <a:effectLst/>
                <a:ea typeface="Times New Roman" panose="02020603050405020304" pitchFamily="18" charset="0"/>
              </a:rPr>
              <a:t>1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taškas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už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rišlų</a:t>
            </a:r>
            <a:r>
              <a:rPr lang="pl-PL" sz="2200" b="1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ir</a:t>
            </a:r>
            <a:r>
              <a:rPr lang="pl-PL" sz="2200" b="1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argumentuotą</a:t>
            </a:r>
            <a:r>
              <a:rPr lang="pl-PL" sz="2200" b="1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atsakymą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.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200" b="1" dirty="0">
                <a:effectLst/>
                <a:ea typeface="Times New Roman" panose="02020603050405020304" pitchFamily="18" charset="0"/>
              </a:rPr>
              <a:t>1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taškas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už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kalbos</a:t>
            </a:r>
            <a:r>
              <a:rPr lang="pl-PL" sz="2200" b="1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taisyklingumą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(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leidžiama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padaryti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iki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2 </a:t>
            </a:r>
            <a:r>
              <a:rPr lang="lt-LT" sz="2200" dirty="0">
                <a:effectLst/>
                <a:ea typeface="Times New Roman" panose="02020603050405020304" pitchFamily="18" charset="0"/>
              </a:rPr>
              <a:t>įvairių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kalbos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klaidų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–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leksikos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,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gramatikos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,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rašybos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ar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skyrybos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).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endParaRPr lang="en-US" sz="2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200" dirty="0" err="1">
                <a:effectLst/>
                <a:ea typeface="Times New Roman" panose="02020603050405020304" pitchFamily="18" charset="0"/>
              </a:rPr>
              <a:t>Jeigu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dėl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daugybės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klaidų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tekstas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nesuprantamas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,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užduotis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dirty="0" err="1">
                <a:effectLst/>
                <a:ea typeface="Times New Roman" panose="02020603050405020304" pitchFamily="18" charset="0"/>
              </a:rPr>
              <a:t>vertinama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 </a:t>
            </a:r>
            <a:r>
              <a:rPr lang="pl-PL" sz="2200" b="1" dirty="0">
                <a:effectLst/>
                <a:ea typeface="Times New Roman" panose="02020603050405020304" pitchFamily="18" charset="0"/>
              </a:rPr>
              <a:t>0 </a:t>
            </a:r>
            <a:r>
              <a:rPr lang="pl-PL" sz="2200" b="1" dirty="0" err="1">
                <a:effectLst/>
                <a:ea typeface="Times New Roman" panose="02020603050405020304" pitchFamily="18" charset="0"/>
              </a:rPr>
              <a:t>taškais</a:t>
            </a:r>
            <a:r>
              <a:rPr lang="pl-PL" sz="2200" dirty="0">
                <a:effectLst/>
                <a:ea typeface="Times New Roman" panose="02020603050405020304" pitchFamily="18" charset="0"/>
              </a:rPr>
              <a:t>.</a:t>
            </a:r>
            <a:endParaRPr lang="en-US" sz="22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36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1428-998C-4E32-97B3-C8813C9B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395"/>
            <a:ext cx="10515600" cy="763284"/>
          </a:xfrm>
          <a:solidFill>
            <a:schemeClr val="bg1"/>
          </a:solidFill>
        </p:spPr>
        <p:txBody>
          <a:bodyPr/>
          <a:lstStyle/>
          <a:p>
            <a:r>
              <a:rPr lang="pl-PL" dirty="0"/>
              <a:t>Zadanie 12. Analiza polecenia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0A50-3FEC-4908-9238-6227C25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6502"/>
            <a:ext cx="10515600" cy="536210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0000"/>
              </a:lnSpc>
              <a:buNone/>
            </a:pPr>
            <a:r>
              <a:rPr lang="pl-PL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Zredaguj </a:t>
            </a:r>
            <a:r>
              <a:rPr lang="pl-PL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uargumentowaną</a:t>
            </a:r>
            <a:r>
              <a:rPr lang="pl-PL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spójną wypowiedź</a:t>
            </a:r>
            <a:r>
              <a:rPr lang="pl-PL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w której omówisz </a:t>
            </a:r>
            <a:r>
              <a:rPr lang="pl-PL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nastrój</a:t>
            </a:r>
            <a:r>
              <a:rPr lang="pl-PL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obrazu przez odwołanie się do dwu aspektów: ukazanej na nim </a:t>
            </a:r>
            <a:r>
              <a:rPr lang="pl-PL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sytuacji</a:t>
            </a:r>
            <a:r>
              <a:rPr lang="pl-PL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oraz </a:t>
            </a:r>
            <a:r>
              <a:rPr lang="pl-PL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kolorystyki</a:t>
            </a:r>
            <a:r>
              <a:rPr lang="pl-PL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lnSpc>
                <a:spcPct val="125000"/>
              </a:lnSpc>
              <a:buNone/>
            </a:pPr>
            <a:r>
              <a:rPr lang="pl-PL" sz="2400" i="1" dirty="0">
                <a:effectLst/>
                <a:ea typeface="Times New Roman" panose="02020603050405020304" pitchFamily="18" charset="0"/>
              </a:rPr>
              <a:t>(5 punktów)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</a:rPr>
              <a:t>Treść</a:t>
            </a:r>
            <a:r>
              <a:rPr lang="pl-PL" dirty="0"/>
              <a:t> – to uargumentowane omówienie </a:t>
            </a:r>
            <a:r>
              <a:rPr lang="pl-PL" dirty="0">
                <a:solidFill>
                  <a:srgbClr val="FF0000"/>
                </a:solidFill>
              </a:rPr>
              <a:t>nastroju</a:t>
            </a:r>
            <a:r>
              <a:rPr lang="pl-PL" dirty="0"/>
              <a:t>: </a:t>
            </a:r>
            <a:r>
              <a:rPr lang="pl-PL" dirty="0">
                <a:solidFill>
                  <a:srgbClr val="FF0000"/>
                </a:solidFill>
              </a:rPr>
              <a:t>sytuacji</a:t>
            </a:r>
            <a:r>
              <a:rPr lang="pl-PL" dirty="0"/>
              <a:t> + </a:t>
            </a:r>
            <a:r>
              <a:rPr lang="pl-PL" dirty="0">
                <a:solidFill>
                  <a:srgbClr val="FF0000"/>
                </a:solidFill>
              </a:rPr>
              <a:t>kolorystyki</a:t>
            </a:r>
            <a:r>
              <a:rPr lang="pl-PL" dirty="0"/>
              <a:t>. 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70C0"/>
                </a:solidFill>
              </a:rPr>
              <a:t>Forma</a:t>
            </a:r>
            <a:r>
              <a:rPr lang="pl-PL" dirty="0"/>
              <a:t> – to </a:t>
            </a:r>
            <a:r>
              <a:rPr lang="pl-PL" dirty="0">
                <a:solidFill>
                  <a:srgbClr val="0070C0"/>
                </a:solidFill>
              </a:rPr>
              <a:t>wypowiedź poprawna językowo </a:t>
            </a:r>
            <a:r>
              <a:rPr lang="pl-PL" dirty="0"/>
              <a:t>+ z wykładnikami </a:t>
            </a:r>
            <a:r>
              <a:rPr lang="pl-PL" dirty="0">
                <a:solidFill>
                  <a:srgbClr val="0070C0"/>
                </a:solidFill>
              </a:rPr>
              <a:t>spójności</a:t>
            </a:r>
            <a:r>
              <a:rPr lang="pl-PL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8B586D-F59B-4CAE-A82B-A0FF1A97D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779" y="2095862"/>
            <a:ext cx="4513634" cy="351011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876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1428-998C-4E32-97B3-C8813C9B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395"/>
            <a:ext cx="10515600" cy="76328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/>
              <a:t>Zadanie 12. Przykład podany w karcie odpowiedzi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0A50-3FEC-4908-9238-6227C25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6502"/>
            <a:ext cx="10659894" cy="5362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Treść </a:t>
            </a:r>
            <a:r>
              <a:rPr lang="pl-PL" dirty="0"/>
              <a:t>– to uargumentowane omówienie </a:t>
            </a:r>
            <a:r>
              <a:rPr lang="pl-PL" b="1" dirty="0">
                <a:solidFill>
                  <a:srgbClr val="00B050"/>
                </a:solidFill>
              </a:rPr>
              <a:t>nastroju</a:t>
            </a:r>
            <a:r>
              <a:rPr lang="pl-PL" dirty="0"/>
              <a:t>: </a:t>
            </a:r>
            <a:r>
              <a:rPr lang="pl-PL" b="1" dirty="0">
                <a:solidFill>
                  <a:srgbClr val="FF0000"/>
                </a:solidFill>
              </a:rPr>
              <a:t>sytuacji</a:t>
            </a:r>
            <a:r>
              <a:rPr lang="pl-PL" dirty="0"/>
              <a:t> + </a:t>
            </a:r>
            <a:r>
              <a:rPr lang="pl-PL" b="1" dirty="0">
                <a:solidFill>
                  <a:srgbClr val="0070C0"/>
                </a:solidFill>
              </a:rPr>
              <a:t>kolorystyki</a:t>
            </a:r>
            <a:r>
              <a:rPr lang="pl-PL" b="1" dirty="0"/>
              <a:t>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Obraz Bohusza-</a:t>
            </a:r>
            <a:r>
              <a:rPr lang="pl-P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Siestrzeńcewicza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„Pani płacząca” przedstawia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kobietę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która z jakiegoś powodu jest bardzo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zrozpaczona i płacze, leżąc na sofie w eleganckim salonie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Obok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podłodze 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znajduje się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zrzucona książka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którą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prawdopodobnie czytała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Prawie cały </a:t>
            </a:r>
            <a:r>
              <a:rPr lang="pl-PL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pokój jest pogrążony w półmroku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l-PL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światło wpada 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tylko przez okno. Na tle </a:t>
            </a:r>
            <a:r>
              <a:rPr lang="pl-PL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ciemnej rozmytej kolorystyki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wyróżnia się kilka bardziej </a:t>
            </a:r>
            <a:r>
              <a:rPr lang="pl-PL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wyrazistych plam: czerwone, czarna i biała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Wszystko to razem tworzy </a:t>
            </a:r>
            <a:r>
              <a:rPr lang="pl-PL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nastrój ponury / dramatyczny / przepełniony smutkiem i niepokojem / przepełniony mieszanką uczuć 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lub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inna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logiczna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odpowiedź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932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1428-998C-4E32-97B3-C8813C9B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395"/>
            <a:ext cx="10515600" cy="76328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/>
              <a:t>Zadanie 12. Przykład podany w karcie odpowiedzi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0A50-3FEC-4908-9238-6227C25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6502"/>
            <a:ext cx="10515600" cy="5362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Forma</a:t>
            </a:r>
            <a:r>
              <a:rPr lang="pl-PL" dirty="0"/>
              <a:t> – to </a:t>
            </a:r>
            <a:r>
              <a:rPr lang="pl-PL" dirty="0">
                <a:solidFill>
                  <a:srgbClr val="0070C0"/>
                </a:solidFill>
              </a:rPr>
              <a:t>wypowiedź poprawna językowo </a:t>
            </a:r>
            <a:r>
              <a:rPr lang="pl-PL" dirty="0"/>
              <a:t>+ z wykładnikami </a:t>
            </a:r>
            <a:r>
              <a:rPr lang="pl-PL" dirty="0">
                <a:solidFill>
                  <a:srgbClr val="FF0000"/>
                </a:solidFill>
              </a:rPr>
              <a:t>spójności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Obraz Bohusza-</a:t>
            </a:r>
            <a:r>
              <a:rPr lang="pl-PL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Siestrzeńcewicza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„Pani płacząca” 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przedstawia kobietę,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która 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jakiegoś powodu jest bardzo zrozpaczona i płacze, leżąc na sofie w eleganckim salonie.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Obok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podłodze znajduje się zrzucona książka,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którą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prawdopodobnie czytała. Prawie cały pokój jest pogrążony w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półmroku, światło 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wpada tylko przez okno. Na tle ciemnej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rozmytej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kolorystyki wyróżnia się kilka bardziej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wyrazistych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plam: czerwone, czarna i biała. 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Wszystko </a:t>
            </a:r>
            <a:r>
              <a:rPr lang="pl-PL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pl-P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razem 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tworzy nastrój ponury / dramatyczny / przepełniony smutkiem i niepokojem / przepełniony mieszanką uczuć 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lub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inna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logiczna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odpowiedź</a:t>
            </a:r>
            <a:r>
              <a:rPr lang="lt-L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pl-P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026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1428-998C-4E32-97B3-C8813C9B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783" y="87550"/>
            <a:ext cx="10914434" cy="4744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sz="4000" dirty="0"/>
              <a:t>Wykładniki spójności obecne w przykładowej odpowiedzi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0A50-3FEC-4908-9238-6227C25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752475"/>
            <a:ext cx="11306174" cy="5915025"/>
          </a:xfrm>
        </p:spPr>
        <p:txBody>
          <a:bodyPr>
            <a:normAutofit fontScale="55000" lnSpcReduction="20000"/>
          </a:bodyPr>
          <a:lstStyle/>
          <a:p>
            <a:pPr marL="180000" indent="-360000">
              <a:lnSpc>
                <a:spcPct val="120000"/>
              </a:lnSpc>
              <a:spcBef>
                <a:spcPts val="300"/>
              </a:spcBef>
              <a:buAutoNum type="arabicPeriod"/>
            </a:pPr>
            <a:r>
              <a:rPr lang="pl-PL" sz="3600" dirty="0">
                <a:effectLst/>
                <a:ea typeface="Times New Roman" panose="02020603050405020304" pitchFamily="18" charset="0"/>
              </a:rPr>
              <a:t>Wstęp i podsumowanie – w krótkim tekście wystarczy fragment zdania. </a:t>
            </a:r>
            <a:r>
              <a:rPr lang="pl-PL" sz="3600" b="1" dirty="0">
                <a:effectLst/>
                <a:ea typeface="Times New Roman" panose="02020603050405020304" pitchFamily="18" charset="0"/>
              </a:rPr>
              <a:t>We wstępie 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należy podać </a:t>
            </a:r>
            <a:r>
              <a:rPr lang="pl-PL" sz="3600" b="1" dirty="0">
                <a:effectLst/>
                <a:ea typeface="Times New Roman" panose="02020603050405020304" pitchFamily="18" charset="0"/>
              </a:rPr>
              <a:t>fakt 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(tj. nawiązać do polecenia i samego tekstu kultury): nazwać malarza lub tytuł dzieła. </a:t>
            </a:r>
            <a:r>
              <a:rPr lang="pl-PL" sz="3600" b="1" dirty="0">
                <a:effectLst/>
                <a:ea typeface="Times New Roman" panose="02020603050405020304" pitchFamily="18" charset="0"/>
              </a:rPr>
              <a:t>Zakończenie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 (podsumowanie) może mieć </a:t>
            </a:r>
            <a:r>
              <a:rPr lang="pl-PL" sz="3600" b="1" dirty="0">
                <a:effectLst/>
                <a:ea typeface="Times New Roman" panose="02020603050405020304" pitchFamily="18" charset="0"/>
              </a:rPr>
              <a:t>charakter uogólniający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180000" indent="-36000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AutoNum type="arabicPeriod"/>
            </a:pPr>
            <a:r>
              <a:rPr lang="pl-PL" sz="3600" b="1" dirty="0">
                <a:ea typeface="Times New Roman" panose="02020603050405020304" pitchFamily="18" charset="0"/>
              </a:rPr>
              <a:t>Jedność</a:t>
            </a:r>
            <a:r>
              <a:rPr lang="pl-PL" sz="3600" dirty="0">
                <a:ea typeface="Times New Roman" panose="02020603050405020304" pitchFamily="18" charset="0"/>
              </a:rPr>
              <a:t> tematu i form czasownikowych (tu </a:t>
            </a:r>
            <a:r>
              <a:rPr lang="pl-PL" sz="3600" b="1" dirty="0">
                <a:ea typeface="Times New Roman" panose="02020603050405020304" pitchFamily="18" charset="0"/>
              </a:rPr>
              <a:t>czas teraźniejszy</a:t>
            </a:r>
            <a:r>
              <a:rPr lang="pl-PL" sz="3600" dirty="0">
                <a:ea typeface="Times New Roman" panose="02020603050405020304" pitchFamily="18" charset="0"/>
              </a:rPr>
              <a:t>).</a:t>
            </a:r>
          </a:p>
          <a:p>
            <a:pPr marL="180000" indent="-360000">
              <a:lnSpc>
                <a:spcPct val="120000"/>
              </a:lnSpc>
              <a:spcBef>
                <a:spcPts val="300"/>
              </a:spcBef>
              <a:buAutoNum type="arabicPeriod"/>
            </a:pPr>
            <a:r>
              <a:rPr lang="pl-PL" sz="3600" b="1" dirty="0">
                <a:ea typeface="Times New Roman" panose="02020603050405020304" pitchFamily="18" charset="0"/>
              </a:rPr>
              <a:t>Spójniki lub zaimki łączące </a:t>
            </a:r>
            <a:r>
              <a:rPr lang="pl-PL" sz="3600" dirty="0">
                <a:ea typeface="Times New Roman" panose="02020603050405020304" pitchFamily="18" charset="0"/>
              </a:rPr>
              <a:t>kolejne zdania lub fragmenty zdań: </a:t>
            </a:r>
            <a:r>
              <a:rPr lang="pl-PL" sz="3600" i="1" dirty="0">
                <a:solidFill>
                  <a:srgbClr val="FF0000"/>
                </a:solidFill>
                <a:ea typeface="Times New Roman" panose="02020603050405020304" pitchFamily="18" charset="0"/>
              </a:rPr>
              <a:t>która</a:t>
            </a:r>
            <a:r>
              <a:rPr lang="pl-PL" sz="3600" dirty="0">
                <a:ea typeface="Times New Roman" panose="02020603050405020304" pitchFamily="18" charset="0"/>
              </a:rPr>
              <a:t>. </a:t>
            </a:r>
          </a:p>
          <a:p>
            <a:pPr marL="180000" indent="-360000">
              <a:lnSpc>
                <a:spcPct val="120000"/>
              </a:lnSpc>
              <a:spcBef>
                <a:spcPts val="300"/>
              </a:spcBef>
              <a:buAutoNum type="arabicPeriod"/>
            </a:pPr>
            <a:r>
              <a:rPr lang="pl-PL" sz="3600" b="1" dirty="0">
                <a:ea typeface="Times New Roman" panose="02020603050405020304" pitchFamily="18" charset="0"/>
              </a:rPr>
              <a:t>Zaimki wskazujące </a:t>
            </a:r>
            <a:r>
              <a:rPr lang="pl-PL" sz="3600" dirty="0">
                <a:ea typeface="Times New Roman" panose="02020603050405020304" pitchFamily="18" charset="0"/>
              </a:rPr>
              <a:t>(tu </a:t>
            </a:r>
            <a:r>
              <a:rPr lang="pl-PL" sz="3600" i="1" dirty="0">
                <a:solidFill>
                  <a:srgbClr val="FF0000"/>
                </a:solidFill>
                <a:ea typeface="Times New Roman" panose="02020603050405020304" pitchFamily="18" charset="0"/>
              </a:rPr>
              <a:t>to</a:t>
            </a:r>
            <a:r>
              <a:rPr lang="pl-PL" sz="3600" dirty="0">
                <a:ea typeface="Times New Roman" panose="02020603050405020304" pitchFamily="18" charset="0"/>
              </a:rPr>
              <a:t>). </a:t>
            </a:r>
          </a:p>
          <a:p>
            <a:pPr marL="180000" indent="-360000">
              <a:lnSpc>
                <a:spcPct val="120000"/>
              </a:lnSpc>
              <a:spcBef>
                <a:spcPts val="300"/>
              </a:spcBef>
              <a:buAutoNum type="arabicPeriod"/>
            </a:pPr>
            <a:r>
              <a:rPr lang="pl-PL" sz="3600" dirty="0">
                <a:ea typeface="Times New Roman" panose="02020603050405020304" pitchFamily="18" charset="0"/>
              </a:rPr>
              <a:t>Mogą być inne wyrazy w funkcji nawiązania, np. </a:t>
            </a:r>
            <a:r>
              <a:rPr lang="pl-PL" sz="3600" i="1" dirty="0">
                <a:ea typeface="Times New Roman" panose="02020603050405020304" pitchFamily="18" charset="0"/>
              </a:rPr>
              <a:t>także, również, a więc, jednak, mimo to, dlatego,  </a:t>
            </a:r>
            <a:r>
              <a:rPr lang="pl-PL" sz="3600" dirty="0">
                <a:ea typeface="Times New Roman" panose="02020603050405020304" pitchFamily="18" charset="0"/>
              </a:rPr>
              <a:t>  </a:t>
            </a:r>
          </a:p>
          <a:p>
            <a:pPr marL="180000" indent="-360000">
              <a:lnSpc>
                <a:spcPct val="120000"/>
              </a:lnSpc>
              <a:spcBef>
                <a:spcPts val="300"/>
              </a:spcBef>
              <a:buAutoNum type="arabicPeriod"/>
            </a:pPr>
            <a:r>
              <a:rPr lang="pl-PL" sz="3600" dirty="0">
                <a:ea typeface="Times New Roman" panose="02020603050405020304" pitchFamily="18" charset="0"/>
              </a:rPr>
              <a:t>Zamiast powtórzeń – </a:t>
            </a:r>
            <a:r>
              <a:rPr lang="pl-PL" sz="3600" b="1" dirty="0">
                <a:ea typeface="Times New Roman" panose="02020603050405020304" pitchFamily="18" charset="0"/>
              </a:rPr>
              <a:t>zaimki osobowe </a:t>
            </a:r>
            <a:r>
              <a:rPr lang="pl-PL" sz="3600" dirty="0">
                <a:ea typeface="Times New Roman" panose="02020603050405020304" pitchFamily="18" charset="0"/>
              </a:rPr>
              <a:t>(np. </a:t>
            </a:r>
            <a:r>
              <a:rPr lang="pl-PL" sz="3600" i="1" dirty="0">
                <a:ea typeface="Times New Roman" panose="02020603050405020304" pitchFamily="18" charset="0"/>
              </a:rPr>
              <a:t>ona, jej, ją</a:t>
            </a:r>
            <a:r>
              <a:rPr lang="pl-PL" sz="3600" dirty="0">
                <a:ea typeface="Times New Roman" panose="02020603050405020304" pitchFamily="18" charset="0"/>
              </a:rPr>
              <a:t>), </a:t>
            </a:r>
            <a:r>
              <a:rPr lang="pl-PL" sz="3600" b="1" dirty="0">
                <a:ea typeface="Times New Roman" panose="02020603050405020304" pitchFamily="18" charset="0"/>
              </a:rPr>
              <a:t>synonimy</a:t>
            </a:r>
            <a:r>
              <a:rPr lang="pl-PL" sz="3600" dirty="0">
                <a:ea typeface="Times New Roman" panose="02020603050405020304" pitchFamily="18" charset="0"/>
              </a:rPr>
              <a:t> lub </a:t>
            </a:r>
            <a:r>
              <a:rPr lang="pl-PL" sz="3600" b="1" dirty="0">
                <a:ea typeface="Times New Roman" panose="02020603050405020304" pitchFamily="18" charset="0"/>
              </a:rPr>
              <a:t>opuszczenie</a:t>
            </a:r>
            <a:r>
              <a:rPr lang="pl-PL" sz="3600" dirty="0">
                <a:ea typeface="Times New Roman" panose="02020603050405020304" pitchFamily="18" charset="0"/>
              </a:rPr>
              <a:t> składnika (</a:t>
            </a:r>
            <a:r>
              <a:rPr lang="pl-PL" sz="3600" i="1" dirty="0">
                <a:ea typeface="Times New Roman" panose="02020603050405020304" pitchFamily="18" charset="0"/>
              </a:rPr>
              <a:t>którą prawdopodobnie </a:t>
            </a:r>
            <a:r>
              <a:rPr lang="pl-PL" sz="3600" i="1" strike="sngStrike" dirty="0">
                <a:solidFill>
                  <a:srgbClr val="FF0000"/>
                </a:solidFill>
                <a:ea typeface="Times New Roman" panose="02020603050405020304" pitchFamily="18" charset="0"/>
              </a:rPr>
              <a:t>kobieta</a:t>
            </a:r>
            <a:r>
              <a:rPr lang="pl-PL" sz="3600" i="1" dirty="0">
                <a:solidFill>
                  <a:srgbClr val="FF0000"/>
                </a:solidFill>
                <a:ea typeface="Times New Roman" panose="02020603050405020304" pitchFamily="18" charset="0"/>
              </a:rPr>
              <a:t> czytała</a:t>
            </a:r>
            <a:r>
              <a:rPr lang="pl-PL" sz="3600" dirty="0">
                <a:ea typeface="Times New Roman" panose="02020603050405020304" pitchFamily="18" charset="0"/>
              </a:rPr>
              <a:t>).</a:t>
            </a:r>
          </a:p>
          <a:p>
            <a:pPr marL="180000" indent="-360000">
              <a:lnSpc>
                <a:spcPct val="120000"/>
              </a:lnSpc>
              <a:spcBef>
                <a:spcPts val="300"/>
              </a:spcBef>
              <a:buAutoNum type="arabicPeriod"/>
            </a:pPr>
            <a:r>
              <a:rPr lang="pl-PL" sz="3600" b="1" dirty="0">
                <a:effectLst/>
                <a:ea typeface="Times New Roman" panose="02020603050405020304" pitchFamily="18" charset="0"/>
              </a:rPr>
              <a:t>Relacje wzajemne 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między omawianymi elementami:</a:t>
            </a:r>
          </a:p>
          <a:p>
            <a:pPr marL="180000" lvl="1" indent="-360000">
              <a:lnSpc>
                <a:spcPct val="120000"/>
              </a:lnSpc>
              <a:spcBef>
                <a:spcPts val="300"/>
              </a:spcBef>
            </a:pPr>
            <a:r>
              <a:rPr lang="pl-PL" sz="3600" dirty="0">
                <a:effectLst/>
                <a:ea typeface="Times New Roman" panose="02020603050405020304" pitchFamily="18" charset="0"/>
              </a:rPr>
              <a:t>w aspekcie rozmieszczenia w przestrzeni (</a:t>
            </a:r>
            <a:r>
              <a:rPr lang="pl-PL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kobieta … obok </a:t>
            </a:r>
            <a:r>
              <a:rPr lang="pl-PL" sz="3600" i="1" dirty="0">
                <a:effectLst/>
                <a:ea typeface="Times New Roman" panose="02020603050405020304" pitchFamily="18" charset="0"/>
              </a:rPr>
              <a:t>na podłodze </a:t>
            </a:r>
            <a:r>
              <a:rPr lang="pl-PL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książka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),</a:t>
            </a:r>
          </a:p>
          <a:p>
            <a:pPr marL="180000" lvl="1" indent="-360000">
              <a:lnSpc>
                <a:spcPct val="120000"/>
              </a:lnSpc>
              <a:spcBef>
                <a:spcPts val="300"/>
              </a:spcBef>
            </a:pPr>
            <a:r>
              <a:rPr lang="pl-PL" sz="3600" dirty="0">
                <a:ea typeface="Times New Roman" panose="02020603050405020304" pitchFamily="18" charset="0"/>
              </a:rPr>
              <a:t>na zasadzie </a:t>
            </a:r>
            <a:r>
              <a:rPr lang="pl-PL" sz="3600" b="1" dirty="0">
                <a:ea typeface="Times New Roman" panose="02020603050405020304" pitchFamily="18" charset="0"/>
              </a:rPr>
              <a:t>podobieństwa</a:t>
            </a:r>
            <a:r>
              <a:rPr lang="pl-PL" sz="3600" dirty="0">
                <a:ea typeface="Times New Roman" panose="02020603050405020304" pitchFamily="18" charset="0"/>
              </a:rPr>
              <a:t>,</a:t>
            </a:r>
          </a:p>
          <a:p>
            <a:pPr marL="180000" lvl="1" indent="-360000">
              <a:lnSpc>
                <a:spcPct val="120000"/>
              </a:lnSpc>
              <a:spcBef>
                <a:spcPts val="300"/>
              </a:spcBef>
            </a:pPr>
            <a:r>
              <a:rPr lang="pl-PL" sz="3600" dirty="0">
                <a:effectLst/>
                <a:ea typeface="Times New Roman" panose="02020603050405020304" pitchFamily="18" charset="0"/>
              </a:rPr>
              <a:t>na zasadzie </a:t>
            </a:r>
            <a:r>
              <a:rPr lang="pl-PL" sz="3600" b="1" dirty="0">
                <a:effectLst/>
                <a:ea typeface="Times New Roman" panose="02020603050405020304" pitchFamily="18" charset="0"/>
              </a:rPr>
              <a:t>kontrastu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 (</a:t>
            </a:r>
            <a:r>
              <a:rPr lang="pl-PL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półmrok – światło; rozmyta kolorystyka – wyraziste plamy</a:t>
            </a:r>
            <a:r>
              <a:rPr lang="pl-PL" sz="3600" dirty="0">
                <a:effectLst/>
                <a:ea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9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Obraz Bohusza-</a:t>
            </a:r>
            <a:r>
              <a:rPr lang="pl-PL" sz="3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Siestrzeńcewicza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„Pani płacząca” 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przedstawia kobietę,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która 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jakiegoś powodu jest bardzo zrozpaczona i płacze, leżąc na sofie w eleganckim salonie.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Obok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podłodze znajduje się zrzucona książka,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którą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prawdopodobnie czytała. Prawie cały pokój jest pogrążony w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półmroku, światło 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wpada tylko przez okno. Na tle ciemnej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rozmytej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kolorystyki wyróżnia się kilka bardziej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wyrazistych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plam: czerwone, czarna i biała. 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Wszystko </a:t>
            </a:r>
            <a:r>
              <a:rPr lang="pl-PL" sz="31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pl-PL" sz="3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razem </a:t>
            </a:r>
            <a:r>
              <a:rPr lang="pl-PL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tworzy nastrój ponury / dramatyczny / przepełniony smutkiem i niepokojem / przepełniony mieszanką uczuć.</a:t>
            </a:r>
          </a:p>
        </p:txBody>
      </p:sp>
    </p:spTree>
    <p:extLst>
      <p:ext uri="{BB962C8B-B14F-4D97-AF65-F5344CB8AC3E}">
        <p14:creationId xmlns:p14="http://schemas.microsoft.com/office/powerpoint/2010/main" val="1105541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1428-998C-4E32-97B3-C8813C9B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783" y="87550"/>
            <a:ext cx="10914434" cy="541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sz="4000" dirty="0"/>
              <a:t>Uwagi i spostrzeżenia (na podstawie prac uczniów)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0A50-3FEC-4908-9238-6227C259E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695325"/>
            <a:ext cx="11868150" cy="6075125"/>
          </a:xfrm>
        </p:spPr>
        <p:txBody>
          <a:bodyPr>
            <a:noAutofit/>
          </a:bodyPr>
          <a:lstStyle/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b="1" dirty="0">
                <a:ea typeface="Times New Roman" panose="02020603050405020304" pitchFamily="18" charset="0"/>
              </a:rPr>
              <a:t>Wstęp </a:t>
            </a:r>
            <a:r>
              <a:rPr lang="pl-PL" sz="2100" dirty="0">
                <a:ea typeface="Times New Roman" panose="02020603050405020304" pitchFamily="18" charset="0"/>
              </a:rPr>
              <a:t>– najczęściej istnieje, zakończenie – rzadziej. 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b="1" dirty="0">
                <a:ea typeface="Times New Roman" panose="02020603050405020304" pitchFamily="18" charset="0"/>
              </a:rPr>
              <a:t>Spójniki lub zaimki łączące </a:t>
            </a:r>
            <a:r>
              <a:rPr lang="pl-PL" sz="2100" dirty="0">
                <a:ea typeface="Times New Roman" panose="02020603050405020304" pitchFamily="18" charset="0"/>
              </a:rPr>
              <a:t>kolejne zdania lub fragmenty zdań: </a:t>
            </a:r>
            <a:r>
              <a:rPr lang="pl-PL" sz="2100" i="1" dirty="0">
                <a:solidFill>
                  <a:srgbClr val="FF0000"/>
                </a:solidFill>
                <a:ea typeface="Times New Roman" panose="02020603050405020304" pitchFamily="18" charset="0"/>
              </a:rPr>
              <a:t>która, lecz</a:t>
            </a:r>
            <a:r>
              <a:rPr lang="pl-PL" sz="2100" dirty="0">
                <a:ea typeface="Times New Roman" panose="02020603050405020304" pitchFamily="18" charset="0"/>
              </a:rPr>
              <a:t>. 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b="1" dirty="0">
                <a:ea typeface="Times New Roman" panose="02020603050405020304" pitchFamily="18" charset="0"/>
              </a:rPr>
              <a:t>Zaimki wskazujące </a:t>
            </a:r>
            <a:r>
              <a:rPr lang="pl-PL" sz="2100" dirty="0">
                <a:ea typeface="Times New Roman" panose="02020603050405020304" pitchFamily="18" charset="0"/>
              </a:rPr>
              <a:t>(</a:t>
            </a:r>
            <a:r>
              <a:rPr lang="pl-PL" sz="2100" i="1" dirty="0">
                <a:solidFill>
                  <a:srgbClr val="FF0000"/>
                </a:solidFill>
                <a:ea typeface="Times New Roman" panose="02020603050405020304" pitchFamily="18" charset="0"/>
              </a:rPr>
              <a:t>to, o tym, ten, tak samo</a:t>
            </a:r>
            <a:r>
              <a:rPr lang="pl-PL" sz="2100" dirty="0">
                <a:ea typeface="Times New Roman" panose="02020603050405020304" pitchFamily="18" charset="0"/>
              </a:rPr>
              <a:t>). 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dirty="0">
                <a:ea typeface="Times New Roman" panose="02020603050405020304" pitchFamily="18" charset="0"/>
              </a:rPr>
              <a:t>Zamiast powtórzeń – </a:t>
            </a:r>
            <a:r>
              <a:rPr lang="pl-PL" sz="2100" b="1" dirty="0">
                <a:ea typeface="Times New Roman" panose="02020603050405020304" pitchFamily="18" charset="0"/>
              </a:rPr>
              <a:t>zaimki osobowe </a:t>
            </a:r>
            <a:r>
              <a:rPr lang="pl-PL" sz="2100" dirty="0">
                <a:ea typeface="Times New Roman" panose="02020603050405020304" pitchFamily="18" charset="0"/>
              </a:rPr>
              <a:t>(np. </a:t>
            </a:r>
            <a:r>
              <a:rPr lang="pl-PL" sz="2100" i="1" dirty="0">
                <a:solidFill>
                  <a:srgbClr val="FF0000"/>
                </a:solidFill>
                <a:ea typeface="Times New Roman" panose="02020603050405020304" pitchFamily="18" charset="0"/>
              </a:rPr>
              <a:t>ona, jej, ją</a:t>
            </a:r>
            <a:r>
              <a:rPr lang="pl-PL" sz="2100" dirty="0">
                <a:ea typeface="Times New Roman" panose="02020603050405020304" pitchFamily="18" charset="0"/>
              </a:rPr>
              <a:t>), </a:t>
            </a:r>
            <a:r>
              <a:rPr lang="pl-PL" sz="2100" b="1" dirty="0">
                <a:ea typeface="Times New Roman" panose="02020603050405020304" pitchFamily="18" charset="0"/>
              </a:rPr>
              <a:t>synonimy </a:t>
            </a:r>
            <a:r>
              <a:rPr lang="pl-PL" sz="2100" dirty="0">
                <a:ea typeface="Times New Roman" panose="02020603050405020304" pitchFamily="18" charset="0"/>
              </a:rPr>
              <a:t>(</a:t>
            </a:r>
            <a:r>
              <a:rPr lang="pl-PL" sz="2100" i="1" dirty="0">
                <a:solidFill>
                  <a:srgbClr val="FF0000"/>
                </a:solidFill>
                <a:ea typeface="Times New Roman" panose="02020603050405020304" pitchFamily="18" charset="0"/>
              </a:rPr>
              <a:t>kobieta – pani, barwy - kolory</a:t>
            </a:r>
            <a:r>
              <a:rPr lang="pl-PL" sz="2100" dirty="0">
                <a:ea typeface="Times New Roman" panose="02020603050405020304" pitchFamily="18" charset="0"/>
              </a:rPr>
              <a:t>), elipsy.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AutoNum type="arabicPeriod"/>
            </a:pPr>
            <a:r>
              <a:rPr lang="pl-PL" sz="2100" dirty="0">
                <a:effectLst/>
                <a:ea typeface="Times New Roman" panose="02020603050405020304" pitchFamily="18" charset="0"/>
              </a:rPr>
              <a:t>Oryginalne: </a:t>
            </a:r>
            <a:r>
              <a:rPr lang="pl-PL" sz="21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kolory i kontury rozmyte – jakby widziane przez płaczącą kobietę przez jej łzy</a:t>
            </a:r>
            <a:r>
              <a:rPr lang="pl-PL" sz="2100" dirty="0">
                <a:effectLst/>
                <a:ea typeface="Times New Roman" panose="02020603050405020304" pitchFamily="18" charset="0"/>
              </a:rPr>
              <a:t>, </a:t>
            </a:r>
            <a:r>
              <a:rPr lang="pl-PL" sz="21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rozmycie obrazu daje nam możliwość zauważać stopniowo kolejne detale…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b="1" dirty="0">
                <a:effectLst/>
                <a:ea typeface="Times New Roman" panose="02020603050405020304" pitchFamily="18" charset="0"/>
              </a:rPr>
              <a:t>Kontrasty</a:t>
            </a:r>
            <a:r>
              <a:rPr lang="pl-PL" sz="2100" dirty="0">
                <a:effectLst/>
                <a:ea typeface="Times New Roman" panose="02020603050405020304" pitchFamily="18" charset="0"/>
              </a:rPr>
              <a:t> (</a:t>
            </a:r>
            <a:r>
              <a:rPr lang="pl-PL" sz="21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kontrast między ciemnymi kolorami /ciemna zieleń i brąz/ a jaskrawoczerwonym odcieniem; cały obraz ma ciemną kolorystykę, tylko pani jest w zimnych kolorach; ciemna kolorystyka, ale jasne światło w tle…</a:t>
            </a:r>
            <a:r>
              <a:rPr lang="pl-PL" sz="2100" dirty="0">
                <a:effectLst/>
                <a:ea typeface="Times New Roman" panose="02020603050405020304" pitchFamily="18" charset="0"/>
              </a:rPr>
              <a:t>).                                              </a:t>
            </a:r>
            <a:r>
              <a:rPr lang="pl-PL" sz="2100" b="1" dirty="0">
                <a:effectLst/>
                <a:ea typeface="Times New Roman" panose="02020603050405020304" pitchFamily="18" charset="0"/>
              </a:rPr>
              <a:t>ALE: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dirty="0">
                <a:ea typeface="Times New Roman" panose="02020603050405020304" pitchFamily="18" charset="0"/>
              </a:rPr>
              <a:t>Nieporadność z użyciem spójnika </a:t>
            </a:r>
            <a:r>
              <a:rPr lang="pl-PL" sz="2100" i="1" dirty="0">
                <a:solidFill>
                  <a:srgbClr val="FF0000"/>
                </a:solidFill>
                <a:ea typeface="Times New Roman" panose="02020603050405020304" pitchFamily="18" charset="0"/>
              </a:rPr>
              <a:t>oraz, a także </a:t>
            </a:r>
            <a:r>
              <a:rPr lang="pl-PL" sz="2100" dirty="0">
                <a:ea typeface="Times New Roman" panose="02020603050405020304" pitchFamily="18" charset="0"/>
              </a:rPr>
              <a:t>na początku zdania. 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AutoNum type="arabicPeriod"/>
            </a:pPr>
            <a:r>
              <a:rPr lang="pl-PL" sz="2100" dirty="0">
                <a:ea typeface="Times New Roman" panose="02020603050405020304" pitchFamily="18" charset="0"/>
              </a:rPr>
              <a:t>Przykład bardzo długiego zdania, co zakłóca spójność: kolejne elementy są tylko wyliczane, bez wyrazów łączących.  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AutoNum type="arabicPeriod"/>
            </a:pPr>
            <a:r>
              <a:rPr lang="pl-PL" sz="2100" dirty="0">
                <a:ea typeface="Times New Roman" panose="02020603050405020304" pitchFamily="18" charset="0"/>
              </a:rPr>
              <a:t>Kolory </a:t>
            </a:r>
            <a:r>
              <a:rPr lang="pl-PL" sz="2100" b="1" dirty="0">
                <a:ea typeface="Times New Roman" panose="02020603050405020304" pitchFamily="18" charset="0"/>
              </a:rPr>
              <a:t>ciepłe i zimne </a:t>
            </a:r>
            <a:r>
              <a:rPr lang="pl-PL" sz="2100" dirty="0">
                <a:ea typeface="Times New Roman" panose="02020603050405020304" pitchFamily="18" charset="0"/>
              </a:rPr>
              <a:t>– powtórzyć paletę.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AutoNum type="arabicPeriod"/>
            </a:pPr>
            <a:r>
              <a:rPr lang="pl-PL" sz="2100" dirty="0">
                <a:ea typeface="Times New Roman" panose="02020603050405020304" pitchFamily="18" charset="0"/>
              </a:rPr>
              <a:t>Widz czy odbiorca: widz jest w teatrze, w kinie, na innych widowiskach, ale tu – </a:t>
            </a:r>
            <a:r>
              <a:rPr lang="pl-PL" sz="2100" b="1" dirty="0">
                <a:ea typeface="Times New Roman" panose="02020603050405020304" pitchFamily="18" charset="0"/>
              </a:rPr>
              <a:t>odbiorca</a:t>
            </a:r>
            <a:r>
              <a:rPr lang="pl-PL" sz="2100" dirty="0">
                <a:ea typeface="Times New Roman" panose="02020603050405020304" pitchFamily="18" charset="0"/>
              </a:rPr>
              <a:t> dzieła sztuki.</a:t>
            </a:r>
          </a:p>
          <a:p>
            <a:pPr marL="360000" indent="-3600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AutoNum type="arabicPeriod"/>
            </a:pPr>
            <a:r>
              <a:rPr lang="pl-PL" sz="2100" dirty="0">
                <a:ea typeface="Times New Roman" panose="02020603050405020304" pitchFamily="18" charset="0"/>
              </a:rPr>
              <a:t>Nastrój nie może być: </a:t>
            </a:r>
            <a:r>
              <a:rPr lang="pl-PL" sz="2100" i="1" dirty="0">
                <a:solidFill>
                  <a:srgbClr val="FF0000"/>
                </a:solidFill>
                <a:ea typeface="Times New Roman" panose="02020603050405020304" pitchFamily="18" charset="0"/>
              </a:rPr>
              <a:t>zrozpaczony, nieszczęśliwy, negatywny, żałobny, ciemny, *melancholiczny </a:t>
            </a:r>
            <a:r>
              <a:rPr lang="pl-PL" sz="2100" dirty="0">
                <a:ea typeface="Times New Roman" panose="02020603050405020304" pitchFamily="18" charset="0"/>
              </a:rPr>
              <a:t>(wzbogacamy słownictwo: np. </a:t>
            </a:r>
            <a:r>
              <a:rPr lang="pl-PL" sz="2100" i="1" dirty="0">
                <a:ea typeface="Times New Roman" panose="02020603050405020304" pitchFamily="18" charset="0"/>
              </a:rPr>
              <a:t>mroczny, ponury, posępny, poetycki, niepokoju, niepewności, przygnębienia </a:t>
            </a:r>
            <a:r>
              <a:rPr lang="pl-PL" sz="2100" dirty="0">
                <a:ea typeface="Times New Roman" panose="02020603050405020304" pitchFamily="18" charset="0"/>
              </a:rPr>
              <a:t>itp.).</a:t>
            </a:r>
          </a:p>
        </p:txBody>
      </p:sp>
    </p:spTree>
    <p:extLst>
      <p:ext uri="{BB962C8B-B14F-4D97-AF65-F5344CB8AC3E}">
        <p14:creationId xmlns:p14="http://schemas.microsoft.com/office/powerpoint/2010/main" val="1021428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908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Henryka Sokołowska Uniwersytet Witolda Wielkiego Omówienie dzieła malarskiego.  Treść i spójność krótkiej wypowiedzi</vt:lpstr>
      <vt:lpstr>Zadanie 12. </vt:lpstr>
      <vt:lpstr>Zadanie 12. Analiza polecenia</vt:lpstr>
      <vt:lpstr>Zadanie 12. Przykład podany w karcie odpowiedzi</vt:lpstr>
      <vt:lpstr>Zadanie 12. Przykład podany w karcie odpowiedzi</vt:lpstr>
      <vt:lpstr>Wykładniki spójności obecne w przykładowej odpowiedzi</vt:lpstr>
      <vt:lpstr>Uwagi i spostrzeżenia (na podstawie prac uczniów)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Omówienie dzieła malarskiego.  Treść i spójność krótkiej wypowiedzi</dc:title>
  <dc:creator>Henrika Sokolovska</dc:creator>
  <cp:lastModifiedBy>Danuta Szejnicka</cp:lastModifiedBy>
  <cp:revision>22</cp:revision>
  <dcterms:created xsi:type="dcterms:W3CDTF">2026-04-23T23:56:43Z</dcterms:created>
  <dcterms:modified xsi:type="dcterms:W3CDTF">2026-05-13T06:00:44Z</dcterms:modified>
</cp:coreProperties>
</file>