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uta Szejnicka" userId="4f8ff8ec-8732-446a-a034-de790e2cc506" providerId="ADAL" clId="{99CC776E-F6E8-46A6-962C-D2DAA43BE341}"/>
    <pc:docChg chg="custSel modSld">
      <pc:chgData name="Danuta Szejnicka" userId="4f8ff8ec-8732-446a-a034-de790e2cc506" providerId="ADAL" clId="{99CC776E-F6E8-46A6-962C-D2DAA43BE341}" dt="2026-08-04T11:14:45.422" v="26" actId="27636"/>
      <pc:docMkLst>
        <pc:docMk/>
      </pc:docMkLst>
      <pc:sldChg chg="modSp">
        <pc:chgData name="Danuta Szejnicka" userId="4f8ff8ec-8732-446a-a034-de790e2cc506" providerId="ADAL" clId="{99CC776E-F6E8-46A6-962C-D2DAA43BE341}" dt="2026-08-04T11:14:45.422" v="26" actId="27636"/>
        <pc:sldMkLst>
          <pc:docMk/>
          <pc:sldMk cId="2795309196" sldId="256"/>
        </pc:sldMkLst>
        <pc:spChg chg="mod">
          <ac:chgData name="Danuta Szejnicka" userId="4f8ff8ec-8732-446a-a034-de790e2cc506" providerId="ADAL" clId="{99CC776E-F6E8-46A6-962C-D2DAA43BE341}" dt="2026-08-04T11:14:45.422" v="26" actId="27636"/>
          <ac:spMkLst>
            <pc:docMk/>
            <pc:sldMk cId="2795309196" sldId="256"/>
            <ac:spMk id="2" creationId="{69C23262-02FE-C680-B748-1FFE27B3AC25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2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Porównanie zadań na poziom progowy i zadowalający (9 punktów - 30%) </a:t>
            </a:r>
          </a:p>
          <a:p>
            <a:pPr>
              <a:defRPr/>
            </a:pPr>
            <a:r>
              <a:rPr lang="pl-PL" sz="28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z wynikami egzaminu próbnego</a:t>
            </a:r>
            <a:endParaRPr lang="en-US" sz="2800" dirty="0"/>
          </a:p>
        </c:rich>
      </c:tx>
      <c:layout>
        <c:manualLayout>
          <c:xMode val="edge"/>
          <c:yMode val="edge"/>
          <c:x val="0.1889371980676328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>
        <c:manualLayout>
          <c:layoutTarget val="inner"/>
          <c:xMode val="edge"/>
          <c:yMode val="edge"/>
          <c:x val="4.9929533264863629E-2"/>
          <c:y val="0.24529187207750411"/>
          <c:w val="0.9500704667351364"/>
          <c:h val="0.602742915683040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Łatwe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Zadanie 2.</c:v>
                </c:pt>
                <c:pt idx="1">
                  <c:v>Zadanie 5.</c:v>
                </c:pt>
                <c:pt idx="2">
                  <c:v>Zadanie 6.</c:v>
                </c:pt>
                <c:pt idx="3">
                  <c:v>Zadanie 8.</c:v>
                </c:pt>
                <c:pt idx="4">
                  <c:v>Zadanie 9.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</c:v>
                </c:pt>
                <c:pt idx="1">
                  <c:v>9</c:v>
                </c:pt>
                <c:pt idx="2">
                  <c:v>9</c:v>
                </c:pt>
                <c:pt idx="3">
                  <c:v>8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CC-4EC5-8C78-938F406D9B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Średnie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Zadanie 2.</c:v>
                </c:pt>
                <c:pt idx="1">
                  <c:v>Zadanie 5.</c:v>
                </c:pt>
                <c:pt idx="2">
                  <c:v>Zadanie 6.</c:v>
                </c:pt>
                <c:pt idx="3">
                  <c:v>Zadanie 8.</c:v>
                </c:pt>
                <c:pt idx="4">
                  <c:v>Zadanie 9.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CC-4EC5-8C78-938F406D9B6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Zadanie 2.</c:v>
                </c:pt>
                <c:pt idx="1">
                  <c:v>Zadanie 5.</c:v>
                </c:pt>
                <c:pt idx="2">
                  <c:v>Zadanie 6.</c:v>
                </c:pt>
                <c:pt idx="3">
                  <c:v>Zadanie 8.</c:v>
                </c:pt>
                <c:pt idx="4">
                  <c:v>Zadanie 9.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CC-4EC5-8C78-938F406D9B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46213551"/>
        <c:axId val="1746218831"/>
      </c:barChart>
      <c:catAx>
        <c:axId val="1746213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746218831"/>
        <c:crosses val="autoZero"/>
        <c:auto val="1"/>
        <c:lblAlgn val="ctr"/>
        <c:lblOffset val="100"/>
        <c:noMultiLvlLbl val="0"/>
      </c:catAx>
      <c:valAx>
        <c:axId val="17462188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746213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3200" dirty="0"/>
              <a:t> </a:t>
            </a:r>
            <a:r>
              <a:rPr lang="pl-PL" sz="2800" b="1" dirty="0"/>
              <a:t>Porównanie zadań na poziom podstawowy </a:t>
            </a:r>
          </a:p>
          <a:p>
            <a:pPr>
              <a:defRPr/>
            </a:pPr>
            <a:r>
              <a:rPr lang="pl-PL" sz="2800" b="1" dirty="0"/>
              <a:t>(</a:t>
            </a:r>
            <a:r>
              <a:rPr lang="en-US" sz="2800" b="1" dirty="0"/>
              <a:t>14 </a:t>
            </a:r>
            <a:r>
              <a:rPr lang="en-US" sz="2800" b="1" dirty="0" err="1"/>
              <a:t>punkt</a:t>
            </a:r>
            <a:r>
              <a:rPr lang="pl-PL" sz="2800" b="1" dirty="0"/>
              <a:t>ów - 45%) z wynikami</a:t>
            </a:r>
            <a:r>
              <a:rPr lang="pl-PL" sz="2800" b="1" baseline="0" dirty="0"/>
              <a:t> egzaminu próbnego</a:t>
            </a:r>
            <a:endParaRPr lang="en-US" sz="28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Łatwe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Zadanie 1.</c:v>
                </c:pt>
                <c:pt idx="1">
                  <c:v>Zadanie 3.</c:v>
                </c:pt>
                <c:pt idx="2">
                  <c:v>Zadanie 4.</c:v>
                </c:pt>
                <c:pt idx="3">
                  <c:v>Zadanie 7.</c:v>
                </c:pt>
                <c:pt idx="4">
                  <c:v>Zadanie  10.</c:v>
                </c:pt>
                <c:pt idx="5">
                  <c:v>Zadanie 11.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B-4160-B3D3-E5C16A1405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Średnie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Zadanie 1.</c:v>
                </c:pt>
                <c:pt idx="1">
                  <c:v>Zadanie 3.</c:v>
                </c:pt>
                <c:pt idx="2">
                  <c:v>Zadanie 4.</c:v>
                </c:pt>
                <c:pt idx="3">
                  <c:v>Zadanie 7.</c:v>
                </c:pt>
                <c:pt idx="4">
                  <c:v>Zadanie  10.</c:v>
                </c:pt>
                <c:pt idx="5">
                  <c:v>Zadanie 11.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6</c:v>
                </c:pt>
                <c:pt idx="1">
                  <c:v>5</c:v>
                </c:pt>
                <c:pt idx="2">
                  <c:v>5</c:v>
                </c:pt>
                <c:pt idx="3">
                  <c:v>1</c:v>
                </c:pt>
                <c:pt idx="4">
                  <c:v>7</c:v>
                </c:pt>
                <c:pt idx="5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7B-4160-B3D3-E5C16A14055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Zadanie 1.</c:v>
                </c:pt>
                <c:pt idx="1">
                  <c:v>Zadanie 3.</c:v>
                </c:pt>
                <c:pt idx="2">
                  <c:v>Zadanie 4.</c:v>
                </c:pt>
                <c:pt idx="3">
                  <c:v>Zadanie 7.</c:v>
                </c:pt>
                <c:pt idx="4">
                  <c:v>Zadanie  10.</c:v>
                </c:pt>
                <c:pt idx="5">
                  <c:v>Zadanie 11.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3</c:v>
                </c:pt>
                <c:pt idx="1">
                  <c:v>4</c:v>
                </c:pt>
                <c:pt idx="2">
                  <c:v>1</c:v>
                </c:pt>
                <c:pt idx="3">
                  <c:v>8</c:v>
                </c:pt>
                <c:pt idx="4">
                  <c:v>2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7B-4160-B3D3-E5C16A1405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60757631"/>
        <c:axId val="1160760511"/>
      </c:barChart>
      <c:catAx>
        <c:axId val="11607576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160760511"/>
        <c:crosses val="autoZero"/>
        <c:auto val="1"/>
        <c:lblAlgn val="ctr"/>
        <c:lblOffset val="100"/>
        <c:noMultiLvlLbl val="0"/>
      </c:catAx>
      <c:valAx>
        <c:axId val="11607605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1607576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2800" b="1" dirty="0"/>
              <a:t>Porównanie zadań na poziom wyższy (7</a:t>
            </a:r>
            <a:r>
              <a:rPr lang="pl-PL" sz="2800" b="1" baseline="0" dirty="0"/>
              <a:t> punktów – 25% ) z wynikami egzaminu próbnego </a:t>
            </a:r>
            <a:endParaRPr lang="en-US" sz="28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Lłatwe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2"/>
                <c:pt idx="0">
                  <c:v>Zadanie 7.</c:v>
                </c:pt>
                <c:pt idx="1">
                  <c:v>Zadanie 12.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C7-4E1E-A6C8-2077352CBC3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Średnie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2"/>
                <c:pt idx="0">
                  <c:v>Zadanie 7.</c:v>
                </c:pt>
                <c:pt idx="1">
                  <c:v>Zadanie 12.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C7-4E1E-A6C8-2077352CBC3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2"/>
                <c:pt idx="0">
                  <c:v>Zadanie 7.</c:v>
                </c:pt>
                <c:pt idx="1">
                  <c:v>Zadanie 12.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8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C7-4E1E-A6C8-2077352CBC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60786431"/>
        <c:axId val="1160786911"/>
      </c:barChart>
      <c:catAx>
        <c:axId val="1160786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160786911"/>
        <c:crosses val="autoZero"/>
        <c:auto val="1"/>
        <c:lblAlgn val="ctr"/>
        <c:lblOffset val="100"/>
        <c:noMultiLvlLbl val="0"/>
      </c:catAx>
      <c:valAx>
        <c:axId val="11607869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1607864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3AFB8-7805-DDB0-8E19-E5E82F7484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3325D6-22E1-8CAC-0BD6-127DD3619C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D5AB7-9F52-DC8E-E574-121A3125F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C645B-1AB7-4607-BA69-3386CEAA688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D1FFF-6541-7FC1-36FA-92E4C36C6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2944DE-2621-1EB4-AB46-ADCCCFE82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0AF85-DAF2-431F-870D-0491DD7E5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65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17F27-93D8-080E-672B-965C8E650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C8B862-49F2-1D99-18C3-A8B6D8AA85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55A081-79F0-149C-4D08-678A03E1F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C645B-1AB7-4607-BA69-3386CEAA688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1524E-B7B9-7F01-42BE-32E22693D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B7F416-10C0-1C77-4AC9-07795392A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0AF85-DAF2-431F-870D-0491DD7E5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629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CCC6DE-7431-2895-AC57-C45592419F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957ECA-7E58-9809-CE70-39837C461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74601-7464-1E60-1038-60D99C747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C645B-1AB7-4607-BA69-3386CEAA688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E6CB1-A754-F3DC-EBF4-33E0C69B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2C12E-6446-7FBD-1586-6FC8CD752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0AF85-DAF2-431F-870D-0491DD7E5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60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22214-D4C1-26BC-A452-E1135850E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368AF-40CB-E7FF-949F-EC702E9E2C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7F1F0-62E0-A3F3-2A3F-375EFD3E8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C645B-1AB7-4607-BA69-3386CEAA688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9F229-0407-DA61-5333-96A0B6854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8C72B-6E2B-94F1-61C8-6C7412424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0AF85-DAF2-431F-870D-0491DD7E5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367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E8433-B99D-0174-B806-EEA7FC805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CD0A9-3D1A-29CF-2390-8B3AD09DB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77C12-EC31-A60E-56E2-D41E6F7B9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C645B-1AB7-4607-BA69-3386CEAA688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BDC228-A9F8-F4CD-7107-80CAA8A93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1C198E-C3C8-D030-CCB5-4FC09F67D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0AF85-DAF2-431F-870D-0491DD7E5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004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013BC-C630-EECB-93DC-4C09802C6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FE8BB-A1A7-348D-7294-8DEEA4C54B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CE24EB-E56E-8F9E-0BD9-989ADB01E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98A007-C4BF-B200-7744-0F94E82F6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C645B-1AB7-4607-BA69-3386CEAA688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7E5D17-39F4-3187-85AA-21F534A18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2B54EC-C94B-B0FE-C3CA-1E32DE5B1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0AF85-DAF2-431F-870D-0491DD7E5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496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47C5A-7A59-6461-483A-ED8551948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8F673-7D1F-E98D-53D0-F53A12E1A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FD45DE-76DE-0693-9B3C-BFFFD219A6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29C1F3-553C-2D78-D20A-3CBFCB95BC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5F5DD-EB05-487D-98D2-CB9E6516A7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BF8117-C6D2-476E-7EBD-950754CB3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C645B-1AB7-4607-BA69-3386CEAA688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80880E-D7B9-A375-DB45-975CC999F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B6A554-7628-43F1-A899-FD1F7B66D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0AF85-DAF2-431F-870D-0491DD7E5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40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DCC04-20B2-A5BD-7D25-EA07FDBAB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EBC799-A665-860E-E8D0-D569F431D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C645B-1AB7-4607-BA69-3386CEAA688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B0DCF2-55D7-78F2-0BE2-98F30E494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906146-C294-453D-FEBE-4DC18E110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0AF85-DAF2-431F-870D-0491DD7E5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858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D0A74A-DC61-C853-9115-78B919089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C645B-1AB7-4607-BA69-3386CEAA688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C0A2F1-994B-040B-3B4C-6CA977846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B7332-391D-0093-04D3-14B7F848B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0AF85-DAF2-431F-870D-0491DD7E5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31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41B9E-F518-F395-4E73-C945C3AED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8EDC7-361A-B1AA-1642-A2738DA32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D87639-DAC9-E35F-C879-5B60565B4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B3325C-80AB-6302-6415-E82FC1CD5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C645B-1AB7-4607-BA69-3386CEAA688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44EF4A-6945-92CE-61FF-ABFFFFA7F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345847-8D50-6020-EDB1-4EFFA62F4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0AF85-DAF2-431F-870D-0491DD7E5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100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FDE24-1287-FD8B-F57C-FF0DFF8C9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C2CF70-7FE5-01FC-67E7-376224223B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5920AC-4929-7629-0DC5-B3B56179B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F3B97C-404B-672D-2A9B-FB5B21D80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C645B-1AB7-4607-BA69-3386CEAA688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338CFA-DD50-5AD3-1A16-F79CC13E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351D5-FFA5-1535-A48D-ED3856218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0AF85-DAF2-431F-870D-0491DD7E5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873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AEB342-A310-37EC-17D7-1475663AC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956CA-7CFD-0995-2812-899533E4C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3FF327-8A4B-BAD8-7F58-1C3B3A8AD1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1C645B-1AB7-4607-BA69-3386CEAA6889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78618-75C0-F6B9-5B9D-6784A4B840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190ED-3BF8-6582-E6AE-FB2C19A7A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00AF85-DAF2-431F-870D-0491DD7E5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609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18F6E8B-15ED-43C7-94BA-91549A651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C23262-02FE-C680-B748-1FFE27B3A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3810" y="3023754"/>
            <a:ext cx="4900144" cy="3146227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US" sz="5000" b="1" dirty="0"/>
              <a:t>Analiza </a:t>
            </a:r>
            <a:r>
              <a:rPr lang="en-US" sz="5000" b="1" dirty="0" err="1"/>
              <a:t>matrycy</a:t>
            </a:r>
            <a:r>
              <a:rPr lang="en-US" sz="5000" b="1" dirty="0"/>
              <a:t> </a:t>
            </a:r>
            <a:r>
              <a:rPr lang="en-US" sz="5000" b="1" dirty="0" err="1"/>
              <a:t>zadania</a:t>
            </a:r>
            <a:r>
              <a:rPr lang="en-US" sz="5000" b="1" dirty="0"/>
              <a:t> </a:t>
            </a:r>
            <a:r>
              <a:rPr lang="en-US" sz="5000" b="1" dirty="0" err="1"/>
              <a:t>egzaminacyjnego</a:t>
            </a:r>
            <a:br>
              <a:rPr lang="lt-LT" sz="5000" b="1" dirty="0"/>
            </a:br>
            <a:br>
              <a:rPr lang="lt-LT" sz="5000" b="1" dirty="0"/>
            </a:br>
            <a:r>
              <a:rPr lang="lt-LT" sz="3100" b="1" dirty="0"/>
              <a:t>2026-04-24</a:t>
            </a:r>
            <a:endParaRPr lang="en-US" sz="31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42FD48-E55F-15A4-61DD-6D407F54D9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3809" y="1016076"/>
            <a:ext cx="4900143" cy="1709849"/>
          </a:xfrm>
        </p:spPr>
        <p:txBody>
          <a:bodyPr anchor="b">
            <a:normAutofit/>
          </a:bodyPr>
          <a:lstStyle/>
          <a:p>
            <a:pPr algn="l"/>
            <a:r>
              <a:rPr lang="en-US" sz="2000" b="1" dirty="0"/>
              <a:t>Irena </a:t>
            </a:r>
            <a:r>
              <a:rPr lang="en-US" sz="2000" b="1" dirty="0" err="1"/>
              <a:t>Masoj</a:t>
            </a:r>
            <a:r>
              <a:rPr lang="pl-PL" sz="2000" b="1" dirty="0"/>
              <a:t>ć</a:t>
            </a:r>
          </a:p>
          <a:p>
            <a:pPr algn="l"/>
            <a:r>
              <a:rPr lang="pl-PL" sz="2000" dirty="0"/>
              <a:t>Katedra Nowoczesnych Dydaktyk</a:t>
            </a:r>
          </a:p>
          <a:p>
            <a:pPr algn="l"/>
            <a:r>
              <a:rPr lang="pl-PL" sz="2000" dirty="0"/>
              <a:t>Uniwersytet Witolda Wielkiego</a:t>
            </a:r>
            <a:endParaRPr lang="en-US" sz="2000" dirty="0"/>
          </a:p>
        </p:txBody>
      </p: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Rectangle 103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Rectangle 103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B089A89A-1E9C-4761-9DFF-53C275FBF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93ED5B7-C71C-5998-A1FF-E994EB2F0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14162" y="531388"/>
            <a:ext cx="4324849" cy="243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2" name="Rectangle 104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C44C56-0B3A-C828-464F-D369E3868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14162" y="4244039"/>
            <a:ext cx="4324849" cy="141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5309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923BC-7327-6D59-AA3C-C2FC185FD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3305F78-4EB6-3556-B5DC-92744F45F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7D4276-3628-2611-C716-8266D00EE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984" y="4230093"/>
            <a:ext cx="4150581" cy="18001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Analiza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zadania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6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998986-5375-A49B-55EC-B4AA74520007}"/>
              </a:ext>
            </a:extLst>
          </p:cNvPr>
          <p:cNvSpPr txBox="1"/>
          <p:nvPr/>
        </p:nvSpPr>
        <p:spPr>
          <a:xfrm>
            <a:off x="5246415" y="4230094"/>
            <a:ext cx="6235268" cy="18001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 err="1"/>
              <a:t>Wiedza</a:t>
            </a:r>
            <a:r>
              <a:rPr lang="en-US" sz="2400" b="1" dirty="0"/>
              <a:t> o </a:t>
            </a:r>
            <a:r>
              <a:rPr lang="pl-PL" sz="2400" b="1" dirty="0"/>
              <a:t>języku</a:t>
            </a:r>
            <a:r>
              <a:rPr lang="en-US" sz="2400" b="1" dirty="0"/>
              <a:t> </a:t>
            </a:r>
            <a:endParaRPr lang="pl-PL" sz="2400" b="1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2400" b="1" dirty="0"/>
              <a:t>Wiedza i rozumienie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 err="1"/>
              <a:t>Poziom</a:t>
            </a:r>
            <a:r>
              <a:rPr lang="en-US" sz="2400" b="1" dirty="0"/>
              <a:t> </a:t>
            </a:r>
            <a:r>
              <a:rPr lang="pl-PL" sz="2400" b="1" dirty="0"/>
              <a:t>zadowalający</a:t>
            </a:r>
            <a:r>
              <a:rPr lang="pl-PL" sz="2400" b="1" dirty="0">
                <a:solidFill>
                  <a:srgbClr val="FF0000"/>
                </a:solidFill>
              </a:rPr>
              <a:t> → Zaliczone do średnio trudnych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0E972C-B834-F792-293B-4D2DEC5631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1B4A561-E3ED-3187-6013-108A22B3B8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31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7FFCCE5-DEA2-C115-A5EF-FB17F07960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4513" y="827742"/>
            <a:ext cx="9945488" cy="300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483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7C0C2D-B5C1-ACD4-A4A5-1EDDE115A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pl-PL" sz="4000" dirty="0">
                <a:solidFill>
                  <a:srgbClr val="FFFFFF"/>
                </a:solidFill>
              </a:rPr>
              <a:t>Wnioski dotyczące stopnia trudności zadań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0FBF5-A7FA-4FD1-73DE-9DA9B2857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8971" y="649480"/>
            <a:ext cx="7076635" cy="5546047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/>
              <a:t>1) Stopień trudności </a:t>
            </a:r>
            <a:r>
              <a:rPr lang="pl-PL" sz="2400" dirty="0"/>
              <a:t>zadań przewidziany w teście i wynikający z analizy odpowiedzi uczniów </a:t>
            </a:r>
            <a:r>
              <a:rPr lang="pl-PL" sz="2400" b="1" dirty="0"/>
              <a:t>w zasadzie odpowiadał sobie</a:t>
            </a:r>
            <a:r>
              <a:rPr lang="pl-PL" sz="2400" dirty="0"/>
              <a:t>.</a:t>
            </a:r>
          </a:p>
          <a:p>
            <a:pPr marL="0" indent="0">
              <a:buNone/>
            </a:pPr>
            <a:r>
              <a:rPr lang="pl-PL" sz="2400" b="1" dirty="0"/>
              <a:t>2) Rozbieżności</a:t>
            </a:r>
            <a:r>
              <a:rPr lang="pl-PL" sz="2400" dirty="0"/>
              <a:t> między przewidywanym stopniem trudności a rzeczywistymi trudnościami podczas egzaminu próbnego pojawiały się wówczas, gdy rozwiązanie zadań </a:t>
            </a:r>
            <a:r>
              <a:rPr lang="pl-PL" sz="2400" b="1" dirty="0"/>
              <a:t>wymagało od uczniów jakichś operacji myślowych</a:t>
            </a:r>
            <a:r>
              <a:rPr lang="pl-PL" sz="2400" dirty="0"/>
              <a:t>:</a:t>
            </a:r>
          </a:p>
          <a:p>
            <a:r>
              <a:rPr lang="pl-PL" sz="2400" dirty="0"/>
              <a:t>porównania podanych punktów planu z treścią tekstu – zad. 1; </a:t>
            </a:r>
          </a:p>
          <a:p>
            <a:r>
              <a:rPr lang="pl-PL" sz="2400" dirty="0"/>
              <a:t>uzasadniania na podstawie tekstu – zad. 3;</a:t>
            </a:r>
          </a:p>
          <a:p>
            <a:r>
              <a:rPr lang="pl-PL" sz="2400" dirty="0"/>
              <a:t>wnioskowania na podstawie tekstu - zad. 4, 7, 9, 10. </a:t>
            </a:r>
          </a:p>
          <a:p>
            <a:pPr marL="0" indent="0">
              <a:buNone/>
            </a:pPr>
            <a:r>
              <a:rPr lang="pl-PL" sz="2400" b="1" dirty="0"/>
              <a:t>3) Trudniejsze</a:t>
            </a:r>
            <a:r>
              <a:rPr lang="pl-PL" sz="2400" dirty="0"/>
              <a:t> niż przewidywano okazało się </a:t>
            </a:r>
            <a:r>
              <a:rPr lang="pl-PL" sz="2400" b="1" dirty="0"/>
              <a:t>zadanie językowe</a:t>
            </a:r>
            <a:r>
              <a:rPr lang="pl-PL" sz="2400" dirty="0"/>
              <a:t>,</a:t>
            </a:r>
            <a:r>
              <a:rPr lang="pl-PL" sz="2400" b="1" dirty="0"/>
              <a:t> </a:t>
            </a:r>
            <a:r>
              <a:rPr lang="pl-PL" sz="2400" dirty="0"/>
              <a:t>ponieważ słownictwo książkowe sprawia uczniom kłopoty - zad. 6.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57783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E1D7CF-CD7D-65C0-5E35-58975BC9C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Matryca 1. Obszary sprawdzanych umiejętności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4752DF4-6599-7766-AE53-AFE7F63821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2305" y="1655276"/>
            <a:ext cx="10393895" cy="467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46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35A6AA-4AB4-873D-5D0E-DF41F24E0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599" y="160344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Matryca 2. Rodzaj umiejętności kognitywnych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7C93BF-8A25-D518-B8D7-C8E66847EC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225" y="2266689"/>
            <a:ext cx="11327549" cy="385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76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46DDEB-1011-A64E-A7E4-D4B405461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Matryca 3. Poziom trudności zadania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C612A9-B52A-1959-934D-99B1C055D9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225" y="1969341"/>
            <a:ext cx="11327549" cy="44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316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9E548-2FD2-4B56-BEDD-84481B257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200" b="1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46C864F-ABBF-F119-85E4-5C5D5B4ED0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4691949"/>
              </p:ext>
            </p:extLst>
          </p:nvPr>
        </p:nvGraphicFramePr>
        <p:xfrm>
          <a:off x="838200" y="261257"/>
          <a:ext cx="10515600" cy="6231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6910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0159A-98F6-7DFB-AF37-8E7926A6D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3837519-5EF8-8035-449A-4F4C271365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8832664"/>
              </p:ext>
            </p:extLst>
          </p:nvPr>
        </p:nvGraphicFramePr>
        <p:xfrm>
          <a:off x="838200" y="489857"/>
          <a:ext cx="10515600" cy="568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2203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CCBAC-17FD-3BC1-819E-E24598EAA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BDF54AD-B25F-DC78-54F6-27FC3FD602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871820"/>
              </p:ext>
            </p:extLst>
          </p:nvPr>
        </p:nvGraphicFramePr>
        <p:xfrm>
          <a:off x="838200" y="522514"/>
          <a:ext cx="10515600" cy="5654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75495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596F992-698C-48C0-9D89-70DA4CE92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974B2D-897D-AB42-1FC8-85532C3E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984" y="4230093"/>
            <a:ext cx="4150581" cy="18001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Analiza </a:t>
            </a:r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zadania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l-PL" sz="3200" b="1" dirty="0"/>
              <a:t>3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C06A47-5DC4-0D3C-4696-363FB1F80CB0}"/>
              </a:ext>
            </a:extLst>
          </p:cNvPr>
          <p:cNvSpPr txBox="1"/>
          <p:nvPr/>
        </p:nvSpPr>
        <p:spPr>
          <a:xfrm>
            <a:off x="5246415" y="4230094"/>
            <a:ext cx="6235268" cy="18001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2400" b="1" dirty="0"/>
              <a:t>Czytanie ze zrozumieniem</a:t>
            </a:r>
            <a:r>
              <a:rPr lang="en-US" sz="2400" b="1" dirty="0"/>
              <a:t> </a:t>
            </a:r>
            <a:endParaRPr lang="pl-PL" sz="2400" b="1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 err="1"/>
              <a:t>Stosowanie</a:t>
            </a:r>
            <a:r>
              <a:rPr lang="en-US" sz="2400" b="1" dirty="0"/>
              <a:t> </a:t>
            </a:r>
            <a:r>
              <a:rPr lang="en-US" sz="2400" b="1" dirty="0" err="1"/>
              <a:t>wiedzy</a:t>
            </a:r>
            <a:r>
              <a:rPr lang="en-US" sz="2400" b="1" dirty="0"/>
              <a:t> / </a:t>
            </a:r>
            <a:r>
              <a:rPr lang="en-US" sz="2400" b="1" dirty="0" err="1"/>
              <a:t>Myślenie</a:t>
            </a:r>
            <a:r>
              <a:rPr lang="en-US" sz="2400" b="1" dirty="0"/>
              <a:t> </a:t>
            </a:r>
            <a:endParaRPr lang="pl-PL" sz="2400" b="1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 err="1"/>
              <a:t>Poziom</a:t>
            </a:r>
            <a:r>
              <a:rPr lang="en-US" sz="2400" b="1" dirty="0"/>
              <a:t> </a:t>
            </a:r>
            <a:r>
              <a:rPr lang="en-US" sz="2400" b="1" dirty="0" err="1"/>
              <a:t>podstawowy</a:t>
            </a:r>
            <a:r>
              <a:rPr lang="en-US" sz="2400" b="1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→</a:t>
            </a:r>
            <a:r>
              <a:rPr lang="pl-PL" sz="2400" b="1" dirty="0">
                <a:solidFill>
                  <a:srgbClr val="FF0000"/>
                </a:solidFill>
              </a:rPr>
              <a:t> Zaliczone do trudnych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7BFF8DC-0AE7-4AD2-9B28-2E5F26D62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0162AD-C6E5-4BF8-A453-76ADB3687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31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883EC66-9F79-B23F-4F8B-05F545F344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5042" y="540107"/>
            <a:ext cx="10418853" cy="331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767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42AADA-ED2D-EFE7-5C95-6480A0C64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BFD4D5C-2ECA-5F9A-1DBA-ACE9F6DCF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6AC1B1-C339-781F-A71A-C9F7CED9C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984" y="4230093"/>
            <a:ext cx="4150581" cy="18001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Analiza zadania 7.</a:t>
            </a:r>
            <a:endParaRPr lang="en-US" sz="3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E831F6-5F60-CDEC-0893-7D9FC36664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5121" y="457200"/>
            <a:ext cx="10162719" cy="34553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017E55-EBA1-D747-5161-5B586574B830}"/>
              </a:ext>
            </a:extLst>
          </p:cNvPr>
          <p:cNvSpPr txBox="1"/>
          <p:nvPr/>
        </p:nvSpPr>
        <p:spPr>
          <a:xfrm>
            <a:off x="5246415" y="4230094"/>
            <a:ext cx="6235268" cy="18001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 err="1"/>
              <a:t>Wiedza</a:t>
            </a:r>
            <a:r>
              <a:rPr lang="en-US" sz="2400" b="1" dirty="0"/>
              <a:t> o </a:t>
            </a:r>
            <a:r>
              <a:rPr lang="en-US" sz="2400" b="1" dirty="0" err="1"/>
              <a:t>literaturze</a:t>
            </a:r>
            <a:r>
              <a:rPr lang="en-US" sz="2400" b="1" dirty="0"/>
              <a:t> </a:t>
            </a:r>
            <a:endParaRPr lang="pl-PL" sz="2400" b="1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 err="1"/>
              <a:t>Stosowanie</a:t>
            </a:r>
            <a:r>
              <a:rPr lang="en-US" sz="2400" b="1" dirty="0"/>
              <a:t> </a:t>
            </a:r>
            <a:r>
              <a:rPr lang="en-US" sz="2400" b="1" dirty="0" err="1"/>
              <a:t>wiedzy</a:t>
            </a:r>
            <a:r>
              <a:rPr lang="en-US" sz="2400" b="1" dirty="0"/>
              <a:t> / </a:t>
            </a:r>
            <a:r>
              <a:rPr lang="en-US" sz="2400" b="1" dirty="0" err="1"/>
              <a:t>Myślenie</a:t>
            </a:r>
            <a:r>
              <a:rPr lang="en-US" sz="2400" b="1" dirty="0"/>
              <a:t> </a:t>
            </a:r>
            <a:endParaRPr lang="pl-PL" sz="2400" b="1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 err="1"/>
              <a:t>Poziom</a:t>
            </a:r>
            <a:r>
              <a:rPr lang="en-US" sz="2400" b="1" dirty="0"/>
              <a:t> </a:t>
            </a:r>
            <a:r>
              <a:rPr lang="en-US" sz="2400" b="1" dirty="0" err="1"/>
              <a:t>podstawowy</a:t>
            </a:r>
            <a:r>
              <a:rPr lang="en-US" sz="2400" b="1" dirty="0"/>
              <a:t> / </a:t>
            </a:r>
            <a:r>
              <a:rPr lang="pl-PL" sz="2400" b="1" dirty="0"/>
              <a:t>W</a:t>
            </a:r>
            <a:r>
              <a:rPr lang="en-US" sz="2400" b="1" dirty="0" err="1"/>
              <a:t>yższy</a:t>
            </a:r>
            <a:r>
              <a:rPr lang="pl-PL" sz="2400" b="1" dirty="0"/>
              <a:t> → </a:t>
            </a:r>
            <a:r>
              <a:rPr lang="pl-PL" sz="2400" b="1" dirty="0">
                <a:solidFill>
                  <a:srgbClr val="FF0000"/>
                </a:solidFill>
              </a:rPr>
              <a:t>Zaliczone do trudnych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0CB4B78-15F8-7B8B-9DDB-9880EB656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8616DC-E5D9-9B57-3294-67E56CB5B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31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546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246</Words>
  <Application>Microsoft Office PowerPoint</Application>
  <PresentationFormat>Widescreen</PresentationFormat>
  <Paragraphs>31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Analiza matrycy zadania egzaminacyjnego  2026-04-24</vt:lpstr>
      <vt:lpstr>Matryca 1. Obszary sprawdzanych umiejętności</vt:lpstr>
      <vt:lpstr>Matryca 2. Rodzaj umiejętności kognitywnych</vt:lpstr>
      <vt:lpstr>Matryca 3. Poziom trudności zadania</vt:lpstr>
      <vt:lpstr>PowerPoint Presentation</vt:lpstr>
      <vt:lpstr>PowerPoint Presentation</vt:lpstr>
      <vt:lpstr>PowerPoint Presentation</vt:lpstr>
      <vt:lpstr>Analiza zadania 3.</vt:lpstr>
      <vt:lpstr>Analiza zadania 7.</vt:lpstr>
      <vt:lpstr>Analiza zadania 6.</vt:lpstr>
      <vt:lpstr>Wnioski dotyczące stopnia trudności zadań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Analiza matrycy zadania egzaminacyjnego</dc:title>
  <dc:creator>Irena Masoit</dc:creator>
  <cp:lastModifiedBy>Danuta Szejnicka</cp:lastModifiedBy>
  <cp:revision>5</cp:revision>
  <dcterms:created xsi:type="dcterms:W3CDTF">2026-04-24T07:53:38Z</dcterms:created>
  <dcterms:modified xsi:type="dcterms:W3CDTF">2026-08-04T11:14:56Z</dcterms:modified>
</cp:coreProperties>
</file>