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60" r:id="rId7"/>
    <p:sldId id="261" r:id="rId8"/>
    <p:sldId id="262" r:id="rId9"/>
    <p:sldId id="267" r:id="rId10"/>
    <p:sldId id="268" r:id="rId11"/>
    <p:sldId id="265" r:id="rId12"/>
    <p:sldId id="263" r:id="rId13"/>
    <p:sldId id="266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925516"/>
            <a:ext cx="8915399" cy="2851866"/>
          </a:xfrm>
        </p:spPr>
        <p:txBody>
          <a:bodyPr>
            <a:normAutofit/>
          </a:bodyPr>
          <a:lstStyle/>
          <a:p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 czytania. Trudności uczniów w rozumieniu poleceń zadań oraz błędy techniczne przy zapisywaniu odpowiedzi.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7804747" cy="1126283"/>
          </a:xfrm>
        </p:spPr>
        <p:txBody>
          <a:bodyPr>
            <a:normAutofit fontScale="70000" lnSpcReduction="20000"/>
          </a:bodyPr>
          <a:lstStyle/>
          <a:p>
            <a:pPr algn="r"/>
            <a:endParaRPr lang="pl-PL" dirty="0"/>
          </a:p>
          <a:p>
            <a:pPr algn="r"/>
            <a:r>
              <a:rPr lang="pl-PL" sz="1900" dirty="0">
                <a:solidFill>
                  <a:srgbClr val="000000"/>
                </a:solidFill>
                <a:latin typeface="Times New Roman"/>
                <a:cs typeface="Times New Roman"/>
              </a:rPr>
              <a:t>Przygotowała Joanna </a:t>
            </a:r>
            <a:r>
              <a:rPr lang="pl-PL" sz="1900" dirty="0" err="1">
                <a:solidFill>
                  <a:srgbClr val="000000"/>
                </a:solidFill>
                <a:latin typeface="Times New Roman"/>
                <a:cs typeface="Times New Roman"/>
              </a:rPr>
              <a:t>Szczygłowska</a:t>
            </a:r>
            <a:endParaRPr lang="pl-PL" sz="19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r"/>
            <a:r>
              <a:rPr lang="pl-PL" dirty="0">
                <a:solidFill>
                  <a:srgbClr val="000000"/>
                </a:solidFill>
                <a:latin typeface="Times New Roman"/>
                <a:cs typeface="Times New Roman"/>
              </a:rPr>
              <a:t>Gimnazjum im. J. I. Kraszewskiego w Wilnie</a:t>
            </a:r>
            <a:endParaRPr lang="pl-PL" dirty="0">
              <a:latin typeface="Times New Roman"/>
              <a:cs typeface="Times New Roman"/>
            </a:endParaRPr>
          </a:p>
          <a:p>
            <a:pPr algn="r"/>
            <a:r>
              <a:rPr lang="pl-PL" dirty="0">
                <a:solidFill>
                  <a:srgbClr val="000000"/>
                </a:solidFill>
                <a:latin typeface="Times New Roman"/>
                <a:cs typeface="Times New Roman"/>
              </a:rPr>
              <a:t>24-04-2026</a:t>
            </a:r>
            <a:endParaRPr lang="pl-PL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304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Prawidłowe odczytanie polecenia rozprawki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9213" y="2224831"/>
            <a:ext cx="8915400" cy="359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13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Wnioski dydaktyczne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Uczenie srategii.</a:t>
            </a:r>
          </a:p>
          <a:p>
            <a:r>
              <a:rPr lang="pl-PL" dirty="0"/>
              <a:t>Trening poleceń.</a:t>
            </a:r>
          </a:p>
          <a:p>
            <a:r>
              <a:rPr lang="pl-PL" dirty="0"/>
              <a:t>Praca </a:t>
            </a:r>
            <a:r>
              <a:rPr lang="pl-PL"/>
              <a:t>na błędach.</a:t>
            </a:r>
            <a:endParaRPr lang="pl-PL" dirty="0"/>
          </a:p>
          <a:p>
            <a:endParaRPr lang="pl-PL" dirty="0"/>
          </a:p>
          <a:p>
            <a:pPr marL="0" indent="0" algn="just">
              <a:buNone/>
            </a:pPr>
            <a:r>
              <a:rPr lang="pl-PL" dirty="0"/>
              <a:t>Głównym problemem uczniów nie jest brak wiedzy, lecz brak umiejętności dokładnego czytania i interpretowania poleceń. Jest to kompetencja egzaminacyjna, która ma kluczowy wpływ na wyniki i powinna być systematycznie rozwijana w procesie nauczania.</a:t>
            </a:r>
          </a:p>
        </p:txBody>
      </p:sp>
    </p:spTree>
    <p:extLst>
      <p:ext uri="{BB962C8B-B14F-4D97-AF65-F5344CB8AC3E}">
        <p14:creationId xmlns:p14="http://schemas.microsoft.com/office/powerpoint/2010/main" val="424879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5413"/>
          </a:xfrm>
        </p:spPr>
        <p:txBody>
          <a:bodyPr/>
          <a:lstStyle/>
          <a:p>
            <a:r>
              <a:rPr lang="pl-PL" dirty="0"/>
              <a:t>Analiza zadań wg trudności wykonania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218566"/>
            <a:ext cx="7351175" cy="551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01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5075"/>
          </a:xfrm>
        </p:spPr>
        <p:txBody>
          <a:bodyPr/>
          <a:lstStyle/>
          <a:p>
            <a:r>
              <a:rPr lang="pl-PL" dirty="0"/>
              <a:t>Zadanie 3.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8123" y="1494692"/>
            <a:ext cx="9816489" cy="4416530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68" y="2021560"/>
            <a:ext cx="10688542" cy="336279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929745" y="2327564"/>
            <a:ext cx="812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62727" y="2636982"/>
            <a:ext cx="95596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39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5944"/>
          </a:xfrm>
        </p:spPr>
        <p:txBody>
          <a:bodyPr/>
          <a:lstStyle/>
          <a:p>
            <a:r>
              <a:rPr lang="pl-PL" dirty="0"/>
              <a:t>Zadanie 7.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1481" y="1437994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853" y="1556238"/>
            <a:ext cx="7938548" cy="406710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758873" y="1704109"/>
            <a:ext cx="4849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28873" y="1948873"/>
            <a:ext cx="6742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44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06813"/>
          </a:xfrm>
        </p:spPr>
        <p:txBody>
          <a:bodyPr>
            <a:normAutofit fontScale="90000"/>
          </a:bodyPr>
          <a:lstStyle/>
          <a:p>
            <a:r>
              <a:rPr lang="pl-PL" dirty="0"/>
              <a:t>Zadanie 1.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30923"/>
            <a:ext cx="8915400" cy="4680299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468" y="2327264"/>
            <a:ext cx="9461262" cy="377769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7001164" y="2567710"/>
            <a:ext cx="7019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859818" y="2840183"/>
            <a:ext cx="53109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61308" y="3131129"/>
            <a:ext cx="56341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007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Karta odpowiedzi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869" y="1399407"/>
            <a:ext cx="8163530" cy="466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17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Karta odpowiedzi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2736" y="2230809"/>
            <a:ext cx="7611537" cy="16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21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50487"/>
            <a:ext cx="8911687" cy="791452"/>
          </a:xfrm>
        </p:spPr>
        <p:txBody>
          <a:bodyPr/>
          <a:lstStyle/>
          <a:p>
            <a:r>
              <a:rPr lang="pl-PL" dirty="0"/>
              <a:t>Zadanie 11.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92925" y="1556238"/>
            <a:ext cx="8915400" cy="4029597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514" y="2706616"/>
            <a:ext cx="8919221" cy="30726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818582" y="2960256"/>
            <a:ext cx="4756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182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3867"/>
          </a:xfrm>
        </p:spPr>
        <p:txBody>
          <a:bodyPr/>
          <a:lstStyle/>
          <a:p>
            <a:r>
              <a:rPr lang="pl-PL" dirty="0"/>
              <a:t>Zadania 10. i 12.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97977"/>
            <a:ext cx="8915400" cy="4513245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Zadanie 10.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Podaj powód, dla którego tytuł utworu „Nad morzem” S. Przybyszewskiego wywołuje u Barbary negatywne odczucia.</a:t>
            </a:r>
          </a:p>
          <a:p>
            <a:pPr marL="0" indent="0">
              <a:lnSpc>
                <a:spcPct val="107000"/>
              </a:lnSpc>
              <a:buNone/>
              <a:tabLst>
                <a:tab pos="815975" algn="l"/>
              </a:tabLst>
            </a:pPr>
            <a:r>
              <a:rPr lang="pl-PL" dirty="0"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Odp. Pvz.,</a:t>
            </a:r>
            <a:r>
              <a:rPr lang="pl-PL" dirty="0"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pl-PL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Pani Barbara ma złe </a:t>
            </a:r>
            <a:r>
              <a:rPr lang="lt-LT" kern="0" dirty="0">
                <a:latin typeface="Times New Roman" panose="02020603050405020304" pitchFamily="18" charset="0"/>
                <a:ea typeface="Aptos"/>
              </a:rPr>
              <a:t>wspomnienia z pobytu nad morzem. (lub inna logiczna odpowiedź)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Zadanie 12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Zredaguj uargumentowaną spójną wypowiedź, w której określisz i omówisz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nastrój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obrazu, odwołując się do dwu aspektów: ukazanej na nim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sytuacji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oraz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kolorystyki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5531219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149875867A94D24C97D3673D8ECB2620" ma:contentTypeVersion="18" ma:contentTypeDescription="Kurkite naują dokumentą." ma:contentTypeScope="" ma:versionID="7cd3c64cb389c71a38ac6ba2edff5e2b">
  <xsd:schema xmlns:xsd="http://www.w3.org/2001/XMLSchema" xmlns:xs="http://www.w3.org/2001/XMLSchema" xmlns:p="http://schemas.microsoft.com/office/2006/metadata/properties" xmlns:ns3="bd2a18c2-06d4-44cd-af38-3237b532008a" xmlns:ns4="441e4d8e-a8ab-46be-9694-e40af28e9c61" targetNamespace="http://schemas.microsoft.com/office/2006/metadata/properties" ma:root="true" ma:fieldsID="7e51887d35f78363b0d120b04fedb455" ns3:_="" ns4:_="">
    <xsd:import namespace="bd2a18c2-06d4-44cd-af38-3237b532008a"/>
    <xsd:import namespace="441e4d8e-a8ab-46be-9694-e40af28e9c6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bjectDetectorVersions" minOccurs="0"/>
                <xsd:element ref="ns4:_activity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a18c2-06d4-44cd-af38-3237b53200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Bendrinimo užuominos maiš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e4d8e-a8ab-46be-9694-e40af28e9c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1e4d8e-a8ab-46be-9694-e40af28e9c61" xsi:nil="true"/>
  </documentManagement>
</p:properties>
</file>

<file path=customXml/itemProps1.xml><?xml version="1.0" encoding="utf-8"?>
<ds:datastoreItem xmlns:ds="http://schemas.openxmlformats.org/officeDocument/2006/customXml" ds:itemID="{1B8EA340-5C44-47B9-AD1B-EED10A6950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a18c2-06d4-44cd-af38-3237b532008a"/>
    <ds:schemaRef ds:uri="441e4d8e-a8ab-46be-9694-e40af28e9c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4793B5-E115-406C-BB61-DDF8758BF5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221CEE-28AF-4F21-8E1F-591F91C09EF0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441e4d8e-a8ab-46be-9694-e40af28e9c61"/>
    <ds:schemaRef ds:uri="bd2a18c2-06d4-44cd-af38-3237b532008a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256</TotalTime>
  <Words>182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Century Gothic</vt:lpstr>
      <vt:lpstr>Times New Roman</vt:lpstr>
      <vt:lpstr>Wingdings 3</vt:lpstr>
      <vt:lpstr>Wisp</vt:lpstr>
      <vt:lpstr>Strategie czytania. Trudności uczniów w rozumieniu poleceń zadań oraz błędy techniczne przy zapisywaniu odpowiedzi.</vt:lpstr>
      <vt:lpstr>Analiza zadań wg trudności wykonania</vt:lpstr>
      <vt:lpstr>Zadanie 3.</vt:lpstr>
      <vt:lpstr>Zadanie 7.</vt:lpstr>
      <vt:lpstr>Zadanie 1.</vt:lpstr>
      <vt:lpstr>Karta odpowiedzi</vt:lpstr>
      <vt:lpstr>Karta odpowiedzi</vt:lpstr>
      <vt:lpstr>Zadanie 11.</vt:lpstr>
      <vt:lpstr>Zadania 10. i 12.</vt:lpstr>
      <vt:lpstr>Prawidłowe odczytanie polecenia rozprawki</vt:lpstr>
      <vt:lpstr>Wnioski dydaktyczne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zadań arkuszu egzaminu maturalnego języka polskiego</dc:title>
  <dc:creator>VJIKG-LAP-07</dc:creator>
  <cp:lastModifiedBy>Danuta Szejnicka</cp:lastModifiedBy>
  <cp:revision>21</cp:revision>
  <dcterms:created xsi:type="dcterms:W3CDTF">2026-04-15T06:58:27Z</dcterms:created>
  <dcterms:modified xsi:type="dcterms:W3CDTF">2026-08-04T11:25:51Z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0x010100149875867A94D24C97D3673D8ECB2620</vt:lpwstr>
  </property>
</Properties>
</file>