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256" r:id="rId5"/>
    <p:sldId id="257" r:id="rId6"/>
    <p:sldId id="264" r:id="rId7"/>
    <p:sldId id="258" r:id="rId8"/>
    <p:sldId id="259" r:id="rId9"/>
    <p:sldId id="260" r:id="rId10"/>
    <p:sldId id="263" r:id="rId11"/>
    <p:sldId id="261" r:id="rId12"/>
    <p:sldId id="262" r:id="rId13"/>
  </p:sldIdLst>
  <p:sldSz cx="12192000" cy="6858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jolė Selvestravičiūtė-Grybovienė" userId="39a7dd9e-217b-4036-9ceb-5ddcc50d09f7" providerId="ADAL" clId="{71A7A8E1-37B5-46D3-B898-96315FBDF59D}"/>
    <pc:docChg chg="custSel modSld">
      <pc:chgData name="Nijolė Selvestravičiūtė-Grybovienė" userId="39a7dd9e-217b-4036-9ceb-5ddcc50d09f7" providerId="ADAL" clId="{71A7A8E1-37B5-46D3-B898-96315FBDF59D}" dt="2024-12-12T12:13:24.522" v="57" actId="122"/>
      <pc:docMkLst>
        <pc:docMk/>
      </pc:docMkLst>
      <pc:sldChg chg="addSp delSp modSp">
        <pc:chgData name="Nijolė Selvestravičiūtė-Grybovienė" userId="39a7dd9e-217b-4036-9ceb-5ddcc50d09f7" providerId="ADAL" clId="{71A7A8E1-37B5-46D3-B898-96315FBDF59D}" dt="2024-12-12T12:13:24.522" v="57" actId="122"/>
        <pc:sldMkLst>
          <pc:docMk/>
          <pc:sldMk cId="461519893" sldId="256"/>
        </pc:sldMkLst>
        <pc:spChg chg="mod">
          <ac:chgData name="Nijolė Selvestravičiūtė-Grybovienė" userId="39a7dd9e-217b-4036-9ceb-5ddcc50d09f7" providerId="ADAL" clId="{71A7A8E1-37B5-46D3-B898-96315FBDF59D}" dt="2024-12-12T12:13:24.522" v="57" actId="122"/>
          <ac:spMkLst>
            <pc:docMk/>
            <pc:sldMk cId="461519893" sldId="256"/>
            <ac:spMk id="2" creationId="{F6551E68-9D53-3825-6545-AED2DDB024FE}"/>
          </ac:spMkLst>
        </pc:spChg>
        <pc:spChg chg="del">
          <ac:chgData name="Nijolė Selvestravičiūtė-Grybovienė" userId="39a7dd9e-217b-4036-9ceb-5ddcc50d09f7" providerId="ADAL" clId="{71A7A8E1-37B5-46D3-B898-96315FBDF59D}" dt="2024-12-12T12:09:09.905" v="0" actId="478"/>
          <ac:spMkLst>
            <pc:docMk/>
            <pc:sldMk cId="461519893" sldId="256"/>
            <ac:spMk id="3" creationId="{7A852D0D-40A7-5A2A-D2DE-3B43FC45D56B}"/>
          </ac:spMkLst>
        </pc:spChg>
        <pc:spChg chg="add mod">
          <ac:chgData name="Nijolė Selvestravičiūtė-Grybovienė" userId="39a7dd9e-217b-4036-9ceb-5ddcc50d09f7" providerId="ADAL" clId="{71A7A8E1-37B5-46D3-B898-96315FBDF59D}" dt="2024-12-12T12:12:52.356" v="43" actId="1076"/>
          <ac:spMkLst>
            <pc:docMk/>
            <pc:sldMk cId="461519893" sldId="256"/>
            <ac:spMk id="4" creationId="{45FA95AA-71D6-42FD-842C-E50D57F4C6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466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66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090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593309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2290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72909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7414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2209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19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05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006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2440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883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954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497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0160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CF414-8A0F-4A2F-81FE-36EC7314DBD1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3424BA-5B37-44FE-8A1E-E6E2AA95BDDB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6484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6551E68-9D53-3825-6545-AED2DDB02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306236" cy="1646302"/>
          </a:xfrm>
        </p:spPr>
        <p:txBody>
          <a:bodyPr/>
          <a:lstStyle/>
          <a:p>
            <a:pPr algn="ctr"/>
            <a:r>
              <a:rPr lang="lt-LT" b="1" dirty="0"/>
              <a:t>Konsultacija 2024-11-26</a:t>
            </a:r>
            <a:br>
              <a:rPr lang="lt-LT" b="1" dirty="0"/>
            </a:br>
            <a:r>
              <a:rPr lang="lt-LT" b="1" dirty="0"/>
              <a:t>Istorinis rašinys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FA95AA-71D6-42FD-842C-E50D57F4C69D}"/>
              </a:ext>
            </a:extLst>
          </p:cNvPr>
          <p:cNvSpPr txBox="1"/>
          <p:nvPr/>
        </p:nvSpPr>
        <p:spPr>
          <a:xfrm>
            <a:off x="6238572" y="4496586"/>
            <a:ext cx="3035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>
                <a:solidFill>
                  <a:schemeClr val="accent2">
                    <a:lumMod val="75000"/>
                  </a:schemeClr>
                </a:solidFill>
              </a:rPr>
              <a:t>Jūratė </a:t>
            </a:r>
            <a:r>
              <a:rPr lang="lt-LT" dirty="0" err="1">
                <a:solidFill>
                  <a:schemeClr val="accent2">
                    <a:lumMod val="75000"/>
                  </a:schemeClr>
                </a:solidFill>
              </a:rPr>
              <a:t>Šačkutė</a:t>
            </a:r>
            <a:r>
              <a:rPr lang="lt-LT" dirty="0">
                <a:solidFill>
                  <a:schemeClr val="accent2">
                    <a:lumMod val="75000"/>
                  </a:schemeClr>
                </a:solidFill>
              </a:rPr>
              <a:t>,</a:t>
            </a:r>
          </a:p>
          <a:p>
            <a:r>
              <a:rPr lang="lt-LT" dirty="0">
                <a:solidFill>
                  <a:schemeClr val="accent2">
                    <a:lumMod val="75000"/>
                  </a:schemeClr>
                </a:solidFill>
              </a:rPr>
              <a:t>mokytoja ekspertė</a:t>
            </a:r>
          </a:p>
        </p:txBody>
      </p:sp>
    </p:spTree>
    <p:extLst>
      <p:ext uri="{BB962C8B-B14F-4D97-AF65-F5344CB8AC3E}">
        <p14:creationId xmlns:p14="http://schemas.microsoft.com/office/powerpoint/2010/main" val="46151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59CAB21-E468-B9A7-51E9-9D29F0265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400" b="1" dirty="0"/>
              <a:t>Temos</a:t>
            </a: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65F2C8A-EAF9-D7FA-0FEE-74EE6A8BF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lt-LT" sz="2400" b="1" dirty="0"/>
          </a:p>
          <a:p>
            <a:r>
              <a:rPr lang="lt-LT" sz="2400" dirty="0">
                <a:solidFill>
                  <a:schemeClr val="tx1"/>
                </a:solidFill>
              </a:rPr>
              <a:t>„Remdamiesi savo žiniomis ir pateiktais šaltiniais, įvertinkite, kuriai iš šių valstybių - JAV ar SSRS - tenka didžiausia atsakomybė už Šaltojo karo kilimą XX amžiaus 5-tame dešimtmetyje.“</a:t>
            </a:r>
          </a:p>
          <a:p>
            <a:pPr marL="0" indent="0">
              <a:buNone/>
            </a:pPr>
            <a:endParaRPr lang="lt-LT" sz="2400" b="1" dirty="0">
              <a:solidFill>
                <a:schemeClr val="tx1"/>
              </a:solidFill>
            </a:endParaRPr>
          </a:p>
          <a:p>
            <a:r>
              <a:rPr lang="lt-LT" sz="2400" dirty="0">
                <a:solidFill>
                  <a:schemeClr val="tx1"/>
                </a:solidFill>
              </a:rPr>
              <a:t>„Totalitarinėse valstybėse cenzūra paprastai būna ypač glaudžiai susijusi su ideologija, kad ir kokia ideologija jose vyrautų. Ar  sutinkate su tokiu teiginiu?“</a:t>
            </a:r>
          </a:p>
          <a:p>
            <a:pPr marL="0" indent="0">
              <a:buNone/>
            </a:pPr>
            <a:endParaRPr lang="lt-LT" sz="2400" b="1" dirty="0">
              <a:solidFill>
                <a:schemeClr val="tx1"/>
              </a:solidFill>
            </a:endParaRPr>
          </a:p>
          <a:p>
            <a:r>
              <a:rPr lang="lt-LT" sz="2400" dirty="0">
                <a:solidFill>
                  <a:schemeClr val="tx1"/>
                </a:solidFill>
              </a:rPr>
              <a:t>„Sovietų okupacijos metais Lietuvos visuomenei būdingas pasipriešinimas, prisitaikymas ir kolaboravimas. Kuri laikysena buvo dominuojanti?“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4469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Istorinio rašinio pavyzdys: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/>
              <a:t> </a:t>
            </a:r>
            <a:r>
              <a:rPr lang="lt-LT" sz="3200" dirty="0">
                <a:solidFill>
                  <a:schemeClr val="tx1"/>
                </a:solidFill>
              </a:rPr>
              <a:t>„ Kas buvo Miuncheno susitarimas kelyje į Antrąjį pasaulinį karą – laimėjimas ar išdavystė?“</a:t>
            </a:r>
          </a:p>
        </p:txBody>
      </p:sp>
    </p:spTree>
    <p:extLst>
      <p:ext uri="{BB962C8B-B14F-4D97-AF65-F5344CB8AC3E}">
        <p14:creationId xmlns:p14="http://schemas.microsoft.com/office/powerpoint/2010/main" val="26306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65190EB-E8C1-42AE-65D3-E801408D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Istorinio rašinio kūrimas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CD4F58A-9331-1E80-3BB5-0428BDBB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t-LT" sz="2400" dirty="0">
                <a:solidFill>
                  <a:schemeClr val="tx1"/>
                </a:solidFill>
              </a:rPr>
              <a:t>Temos aptarimas.</a:t>
            </a:r>
          </a:p>
          <a:p>
            <a:r>
              <a:rPr lang="lt-LT" sz="2400" dirty="0">
                <a:solidFill>
                  <a:schemeClr val="tx1"/>
                </a:solidFill>
              </a:rPr>
              <a:t>Perskaityti pateiktus šaltinius ir nustatyti:  kokią temą nagrinėja, kokie faktai minimi, kur vyko aprašomi įvykiai, kas autorius, kada parašytas, objektyvus ar šališkas...?</a:t>
            </a:r>
          </a:p>
          <a:p>
            <a:r>
              <a:rPr lang="lt-LT" sz="2400" dirty="0">
                <a:solidFill>
                  <a:schemeClr val="tx1"/>
                </a:solidFill>
              </a:rPr>
              <a:t>Šaltiniuose surasti argumentus temai pagrįsti (pasibraukti ar išsirašyti ir suklasifikuoti).</a:t>
            </a:r>
          </a:p>
          <a:p>
            <a:r>
              <a:rPr lang="lt-LT" sz="2400" dirty="0">
                <a:solidFill>
                  <a:schemeClr val="tx1"/>
                </a:solidFill>
              </a:rPr>
              <a:t>Apsispręsti ir pasirinkti, kurią problemą, tezę pagrįsite.</a:t>
            </a:r>
          </a:p>
          <a:p>
            <a:r>
              <a:rPr lang="lt-LT" sz="2400" dirty="0">
                <a:solidFill>
                  <a:schemeClr val="tx1"/>
                </a:solidFill>
              </a:rPr>
              <a:t>Sudaryti istorinio rašinio planą.</a:t>
            </a:r>
          </a:p>
          <a:p>
            <a:r>
              <a:rPr lang="lt-LT" sz="2400" dirty="0">
                <a:solidFill>
                  <a:schemeClr val="tx1"/>
                </a:solidFill>
              </a:rPr>
              <a:t>Parašyti rašinį.</a:t>
            </a:r>
          </a:p>
        </p:txBody>
      </p:sp>
    </p:spTree>
    <p:extLst>
      <p:ext uri="{BB962C8B-B14F-4D97-AF65-F5344CB8AC3E}">
        <p14:creationId xmlns:p14="http://schemas.microsoft.com/office/powerpoint/2010/main" val="371170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C38D87E-7CA3-51B7-98AD-99C1E8B5D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/>
              <a:t>A šaltinis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C9FECAD-99E7-791D-14E0-5FE3B573B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/>
              <a:t> </a:t>
            </a:r>
          </a:p>
          <a:p>
            <a:pPr marL="0" indent="0">
              <a:buNone/>
            </a:pPr>
            <a:r>
              <a:rPr lang="lt-LT" dirty="0"/>
              <a:t>Kai kurioms šalims prieš tautų valią buvo primesti totalitariniai režimai</a:t>
            </a:r>
            <a:r>
              <a:rPr lang="lt-LT" dirty="0">
                <a:highlight>
                  <a:srgbClr val="FFFF00"/>
                </a:highlight>
              </a:rPr>
              <a:t>. JAV vyriausybė ne kartą protestavo prieš bauginimą ir prievartą Lenkijoje, Rumunijoje ir Bulgarijoje, dėl Jaltos susitarimų pažeidimų. </a:t>
            </a:r>
            <a:r>
              <a:rPr lang="lt-LT" dirty="0"/>
              <a:t>Ir toliau esu </a:t>
            </a:r>
            <a:r>
              <a:rPr lang="lt-LT" dirty="0">
                <a:solidFill>
                  <a:srgbClr val="FF0000"/>
                </a:solidFill>
              </a:rPr>
              <a:t>priverstas konstatuoti</a:t>
            </a:r>
            <a:r>
              <a:rPr lang="lt-LT" dirty="0"/>
              <a:t>, kad ir kitose šalyse įvyko panašūs procesai. Prisimindama pasaulinės istorijos raidą, </a:t>
            </a:r>
            <a:r>
              <a:rPr lang="lt-LT" dirty="0">
                <a:solidFill>
                  <a:srgbClr val="FF0000"/>
                </a:solidFill>
              </a:rPr>
              <a:t>kiekviena nacija </a:t>
            </a:r>
            <a:r>
              <a:rPr lang="lt-LT" dirty="0"/>
              <a:t>turi demokratiškai pasirinkti </a:t>
            </a:r>
            <a:r>
              <a:rPr lang="lt-LT" dirty="0">
                <a:solidFill>
                  <a:srgbClr val="FF0000"/>
                </a:solidFill>
              </a:rPr>
              <a:t>gyvenimo būdą</a:t>
            </a:r>
            <a:r>
              <a:rPr lang="lt-LT" dirty="0"/>
              <a:t>. Betgi dažnai to laisvo pasirinkimo neturi. </a:t>
            </a:r>
            <a:r>
              <a:rPr lang="lt-LT" dirty="0">
                <a:solidFill>
                  <a:srgbClr val="FF0000"/>
                </a:solidFill>
              </a:rPr>
              <a:t>Gyvensena remiasi </a:t>
            </a:r>
            <a:r>
              <a:rPr lang="lt-LT" dirty="0"/>
              <a:t>daugumos nuomone ir </a:t>
            </a:r>
            <a:r>
              <a:rPr lang="lt-LT" dirty="0">
                <a:solidFill>
                  <a:srgbClr val="FF0000"/>
                </a:solidFill>
              </a:rPr>
              <a:t>pasireiškia savanorišku </a:t>
            </a:r>
            <a:r>
              <a:rPr lang="lt-LT" dirty="0"/>
              <a:t>valstybės kūrimu, laisvais rinkimais, individulių laisvių garantijomis ir politinėmis laisvėmis. Kai mažumos valiai pajungiama dauguma, įsigali teroras </a:t>
            </a:r>
            <a:r>
              <a:rPr lang="lt-LT" dirty="0">
                <a:highlight>
                  <a:srgbClr val="FFFF00"/>
                </a:highlight>
              </a:rPr>
              <a:t>ir priespauda, spaudos ir radijo kontrolė, </a:t>
            </a:r>
            <a:r>
              <a:rPr lang="lt-LT" dirty="0" err="1"/>
              <a:t>ka</a:t>
            </a:r>
            <a:r>
              <a:rPr lang="lt-LT" dirty="0"/>
              <a:t> </a:t>
            </a:r>
            <a:r>
              <a:rPr lang="lt-LT" dirty="0">
                <a:highlight>
                  <a:srgbClr val="FFFF00"/>
                </a:highlight>
              </a:rPr>
              <a:t>turi remti laisvas tautas</a:t>
            </a:r>
            <a:r>
              <a:rPr lang="lt-LT" dirty="0"/>
              <a:t>, kurias pavergė ginkluota mažuma arba agresoriai </a:t>
            </a:r>
            <a:r>
              <a:rPr lang="lt-LT" dirty="0">
                <a:solidFill>
                  <a:srgbClr val="FF0000"/>
                </a:solidFill>
              </a:rPr>
              <a:t>iš išorės. </a:t>
            </a:r>
            <a:r>
              <a:rPr lang="lt-LT" dirty="0"/>
              <a:t>Aš tikiu, </a:t>
            </a:r>
            <a:r>
              <a:rPr lang="lt-LT" dirty="0">
                <a:highlight>
                  <a:srgbClr val="FFFF00"/>
                </a:highlight>
              </a:rPr>
              <a:t>klastojami rinkimai ir suvaržoma asmens laisvė.  </a:t>
            </a:r>
            <a:r>
              <a:rPr lang="lt-LT" dirty="0"/>
              <a:t>Aš tikiu, kad </a:t>
            </a:r>
            <a:r>
              <a:rPr lang="lt-LT" dirty="0">
                <a:highlight>
                  <a:srgbClr val="FFFF00"/>
                </a:highlight>
              </a:rPr>
              <a:t>Jungtinės Valstijos</a:t>
            </a:r>
            <a:r>
              <a:rPr lang="lt-LT" dirty="0"/>
              <a:t> savo politika </a:t>
            </a:r>
            <a:r>
              <a:rPr lang="lt-LT" dirty="0">
                <a:highlight>
                  <a:srgbClr val="FFFF00"/>
                </a:highlight>
              </a:rPr>
              <a:t>mes privalome padėti laisvoms tautoms</a:t>
            </a:r>
            <a:r>
              <a:rPr lang="lt-LT" dirty="0"/>
              <a:t>, kad jos galėtų tvarkytis pagal savo apsisprendimą. Aš tikiu, kad </a:t>
            </a:r>
            <a:r>
              <a:rPr lang="lt-LT" dirty="0">
                <a:highlight>
                  <a:srgbClr val="FFFF00"/>
                </a:highlight>
              </a:rPr>
              <a:t>mūsų pagalba turi pasireikšti pirmiausia ekonomine ir finansine parama</a:t>
            </a:r>
            <a:r>
              <a:rPr lang="lt-LT" dirty="0"/>
              <a:t>, kuri padės stabilizuoti ekonominius ir </a:t>
            </a:r>
            <a:r>
              <a:rPr lang="lt-LT" dirty="0">
                <a:solidFill>
                  <a:srgbClr val="FF0000"/>
                </a:solidFill>
              </a:rPr>
              <a:t>politinius procesu</a:t>
            </a:r>
            <a:r>
              <a:rPr lang="lt-LT" dirty="0"/>
              <a:t>s. 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1084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FB1A6D1-9066-2721-EBEB-2C28F0D18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018" y="550606"/>
            <a:ext cx="8596668" cy="1320800"/>
          </a:xfrm>
        </p:spPr>
        <p:txBody>
          <a:bodyPr>
            <a:normAutofit/>
          </a:bodyPr>
          <a:lstStyle/>
          <a:p>
            <a:r>
              <a:rPr lang="lt-LT" sz="3200" b="1" dirty="0"/>
              <a:t>B šaltinis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48D8302-4F5B-9C00-FB28-352FA925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t-LT" dirty="0"/>
              <a:t>Vadinamoji </a:t>
            </a:r>
            <a:r>
              <a:rPr lang="lt-LT" dirty="0" err="1">
                <a:solidFill>
                  <a:srgbClr val="FF0000"/>
                </a:solidFill>
              </a:rPr>
              <a:t>Trumeno</a:t>
            </a:r>
            <a:r>
              <a:rPr lang="lt-LT" dirty="0">
                <a:solidFill>
                  <a:srgbClr val="FF0000"/>
                </a:solidFill>
              </a:rPr>
              <a:t> doktrina </a:t>
            </a:r>
            <a:r>
              <a:rPr lang="lt-LT" dirty="0"/>
              <a:t>yra ypač ryškus </a:t>
            </a:r>
            <a:r>
              <a:rPr lang="lt-LT" dirty="0">
                <a:solidFill>
                  <a:srgbClr val="FF0000"/>
                </a:solidFill>
              </a:rPr>
              <a:t>pavyzdys, kaip yra pažeidžiami Jungtinių Tautų principai </a:t>
            </a:r>
            <a:r>
              <a:rPr lang="lt-LT" dirty="0"/>
              <a:t>ir kaip yra ignoruojamos </a:t>
            </a:r>
            <a:r>
              <a:rPr lang="lt-LT" dirty="0">
                <a:highlight>
                  <a:srgbClr val="FFFF00"/>
                </a:highlight>
              </a:rPr>
              <a:t>Jungtinės Tautos</a:t>
            </a:r>
            <a:r>
              <a:rPr lang="lt-LT" dirty="0"/>
              <a:t>. Jungtinės Valstijos atsisakė tarptautinio bendradarbiavimo idėjos ir bendro didžiųjų valstybių veikimo. </a:t>
            </a:r>
            <a:r>
              <a:rPr lang="lt-LT" dirty="0">
                <a:solidFill>
                  <a:srgbClr val="00B0F0"/>
                </a:solidFill>
              </a:rPr>
              <a:t>Jos bandė primesti savo valią nepriklausomoms valstybėms </a:t>
            </a:r>
            <a:r>
              <a:rPr lang="lt-LT" dirty="0"/>
              <a:t>ir tuo pat metu </a:t>
            </a:r>
            <a:r>
              <a:rPr lang="lt-LT" dirty="0">
                <a:solidFill>
                  <a:srgbClr val="FF0000"/>
                </a:solidFill>
              </a:rPr>
              <a:t>akivaizdžiai naudoja pinigų skyrimą nepasiturinčioms šalims kaip paramą</a:t>
            </a:r>
            <a:r>
              <a:rPr lang="lt-LT" dirty="0"/>
              <a:t>, kuri yra </a:t>
            </a:r>
            <a:r>
              <a:rPr lang="lt-LT" dirty="0">
                <a:solidFill>
                  <a:srgbClr val="FF0000"/>
                </a:solidFill>
              </a:rPr>
              <a:t>politinio spaudimo priemonė</a:t>
            </a:r>
            <a:r>
              <a:rPr lang="lt-LT" dirty="0"/>
              <a:t>. Tai aiškiai įrodė Jungtinių Valstijų </a:t>
            </a:r>
            <a:r>
              <a:rPr lang="lt-LT" dirty="0">
                <a:highlight>
                  <a:srgbClr val="FFFF00"/>
                </a:highlight>
              </a:rPr>
              <a:t>vyriausybės priemonės </a:t>
            </a:r>
            <a:r>
              <a:rPr lang="lt-LT" dirty="0"/>
              <a:t>Graikijos ir Turkijos atžvilgiu, kurios ignoravo Jungtines Tautas. Ši politika smarkiai </a:t>
            </a:r>
            <a:r>
              <a:rPr lang="lt-LT" dirty="0">
                <a:solidFill>
                  <a:srgbClr val="FF0000"/>
                </a:solidFill>
              </a:rPr>
              <a:t>prieštarauja Generalinės asamblėjos 1946 m. gruodžio 11 d. rezoliucijos principui, </a:t>
            </a:r>
            <a:r>
              <a:rPr lang="lt-LT" dirty="0">
                <a:solidFill>
                  <a:srgbClr val="00B0F0"/>
                </a:solidFill>
              </a:rPr>
              <a:t>kuris deklaruoja, kad paramos teikimas </a:t>
            </a:r>
            <a:r>
              <a:rPr lang="lt-LT" dirty="0">
                <a:solidFill>
                  <a:srgbClr val="FF0000"/>
                </a:solidFill>
              </a:rPr>
              <a:t>kitoms šalims niekada neturėtų būti naudojamas kaip politinis ginklas</a:t>
            </a:r>
            <a:r>
              <a:rPr lang="lt-LT" dirty="0"/>
              <a:t>. Maršalo planas iš esmės yra tik </a:t>
            </a:r>
            <a:r>
              <a:rPr lang="lt-LT" dirty="0" err="1"/>
              <a:t>Trumeno</a:t>
            </a:r>
            <a:r>
              <a:rPr lang="lt-LT" dirty="0"/>
              <a:t> doktrinos variantas, pritaikytas pokario Europos sąlygoms. Visiems vis labiau aiškėja, kad </a:t>
            </a:r>
            <a:r>
              <a:rPr lang="lt-LT" dirty="0">
                <a:solidFill>
                  <a:srgbClr val="FF0000"/>
                </a:solidFill>
              </a:rPr>
              <a:t>Maršalo plano įgyvendinimas reikš, </a:t>
            </a:r>
            <a:r>
              <a:rPr lang="lt-LT" dirty="0">
                <a:solidFill>
                  <a:srgbClr val="00B0F0"/>
                </a:solidFill>
              </a:rPr>
              <a:t>kad Europos šalys pateks </a:t>
            </a:r>
            <a:r>
              <a:rPr lang="lt-LT" dirty="0">
                <a:solidFill>
                  <a:srgbClr val="FF0000"/>
                </a:solidFill>
              </a:rPr>
              <a:t>į Jungtinių Valstijų </a:t>
            </a:r>
            <a:r>
              <a:rPr lang="lt-LT" dirty="0">
                <a:solidFill>
                  <a:srgbClr val="00B0F0"/>
                </a:solidFill>
              </a:rPr>
              <a:t>ekonominę ir politinę kontrolę </a:t>
            </a:r>
            <a:r>
              <a:rPr lang="lt-LT" dirty="0"/>
              <a:t>bei </a:t>
            </a:r>
            <a:r>
              <a:rPr lang="lt-LT" dirty="0">
                <a:solidFill>
                  <a:srgbClr val="FF0000"/>
                </a:solidFill>
              </a:rPr>
              <a:t>tiesioginį jos kišimąsi </a:t>
            </a:r>
            <a:r>
              <a:rPr lang="lt-LT" dirty="0"/>
              <a:t>į tų šalių vidaus reikalus. Be to, šiuo planu yra </a:t>
            </a:r>
            <a:r>
              <a:rPr lang="lt-LT" dirty="0">
                <a:solidFill>
                  <a:srgbClr val="FF0000"/>
                </a:solidFill>
              </a:rPr>
              <a:t>bandoma Europą padalyti į dvi stovyklas </a:t>
            </a:r>
            <a:r>
              <a:rPr lang="lt-LT" dirty="0"/>
              <a:t>ir, padedant Jungtinei Karalystei ir Prancūzijai, baigti formuoti kelių valstybių bloką, priešišką demokratinių </a:t>
            </a:r>
            <a:r>
              <a:rPr lang="lt-LT" dirty="0">
                <a:highlight>
                  <a:srgbClr val="FFFF00"/>
                </a:highlight>
              </a:rPr>
              <a:t>Rytų Europos šalių interesams</a:t>
            </a:r>
            <a:r>
              <a:rPr lang="lt-LT" dirty="0"/>
              <a:t>, o ypač Sovietų Sąjungos interesams. </a:t>
            </a:r>
          </a:p>
        </p:txBody>
      </p:sp>
    </p:spTree>
    <p:extLst>
      <p:ext uri="{BB962C8B-B14F-4D97-AF65-F5344CB8AC3E}">
        <p14:creationId xmlns:p14="http://schemas.microsoft.com/office/powerpoint/2010/main" val="185311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Suskirstymas ir klasifikacija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sz="2000" b="1" dirty="0">
                <a:solidFill>
                  <a:schemeClr val="tx1"/>
                </a:solidFill>
              </a:rPr>
              <a:t>JAV atsakomybė:</a:t>
            </a:r>
          </a:p>
          <a:p>
            <a:pPr marL="0" indent="0">
              <a:buNone/>
            </a:pPr>
            <a:endParaRPr lang="lt-LT" sz="2000" b="1" dirty="0"/>
          </a:p>
          <a:p>
            <a:r>
              <a:rPr lang="lt-LT" sz="2000" dirty="0">
                <a:solidFill>
                  <a:srgbClr val="00B0F0"/>
                </a:solidFill>
              </a:rPr>
              <a:t>argumentas (politinis)</a:t>
            </a:r>
          </a:p>
          <a:p>
            <a:r>
              <a:rPr lang="lt-LT" sz="2000" dirty="0">
                <a:solidFill>
                  <a:srgbClr val="00B0F0"/>
                </a:solidFill>
              </a:rPr>
              <a:t>argumentas</a:t>
            </a:r>
          </a:p>
          <a:p>
            <a:r>
              <a:rPr lang="lt-LT" sz="2000" dirty="0">
                <a:solidFill>
                  <a:schemeClr val="tx1"/>
                </a:solidFill>
              </a:rPr>
              <a:t>argumentas (ekonominis)</a:t>
            </a:r>
          </a:p>
          <a:p>
            <a:r>
              <a:rPr lang="lt-LT" sz="2000" dirty="0">
                <a:solidFill>
                  <a:srgbClr val="FF0000"/>
                </a:solidFill>
              </a:rPr>
              <a:t>argumentas (kultūrinis)</a:t>
            </a:r>
          </a:p>
          <a:p>
            <a:r>
              <a:rPr lang="lt-LT" sz="2000" dirty="0">
                <a:solidFill>
                  <a:srgbClr val="002060"/>
                </a:solidFill>
              </a:rPr>
              <a:t>argumentas (religinis)</a:t>
            </a:r>
          </a:p>
          <a:p>
            <a:r>
              <a:rPr lang="lt-LT" sz="2000" dirty="0">
                <a:solidFill>
                  <a:srgbClr val="002060"/>
                </a:solidFill>
              </a:rPr>
              <a:t>argumentas</a:t>
            </a:r>
          </a:p>
          <a:p>
            <a:r>
              <a:rPr lang="lt-LT" sz="2000" dirty="0">
                <a:solidFill>
                  <a:srgbClr val="002060"/>
                </a:solidFill>
              </a:rPr>
              <a:t>...</a:t>
            </a:r>
          </a:p>
          <a:p>
            <a:endParaRPr lang="lt-LT" dirty="0">
              <a:solidFill>
                <a:srgbClr val="FF0000"/>
              </a:solidFill>
            </a:endParaRPr>
          </a:p>
          <a:p>
            <a:endParaRPr lang="lt-LT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2000" b="1" dirty="0">
                <a:solidFill>
                  <a:schemeClr val="tx1"/>
                </a:solidFill>
              </a:rPr>
              <a:t>SSRS atsakomybė:</a:t>
            </a:r>
          </a:p>
          <a:p>
            <a:pPr marL="0" indent="0">
              <a:buNone/>
            </a:pPr>
            <a:endParaRPr lang="lt-LT" sz="2000" b="1" dirty="0"/>
          </a:p>
          <a:p>
            <a:r>
              <a:rPr lang="lt-LT" sz="2000" dirty="0">
                <a:solidFill>
                  <a:schemeClr val="tx1"/>
                </a:solidFill>
              </a:rPr>
              <a:t>argumentas</a:t>
            </a:r>
          </a:p>
          <a:p>
            <a:r>
              <a:rPr lang="lt-LT" sz="2000" dirty="0">
                <a:solidFill>
                  <a:schemeClr val="tx1"/>
                </a:solidFill>
              </a:rPr>
              <a:t>argumentas</a:t>
            </a:r>
          </a:p>
          <a:p>
            <a:r>
              <a:rPr lang="lt-LT" sz="2000" dirty="0">
                <a:solidFill>
                  <a:schemeClr val="tx1"/>
                </a:solidFill>
              </a:rPr>
              <a:t>argumentas</a:t>
            </a:r>
          </a:p>
          <a:p>
            <a:r>
              <a:rPr lang="lt-LT" sz="2000" dirty="0">
                <a:solidFill>
                  <a:schemeClr val="tx1"/>
                </a:solidFill>
              </a:rPr>
              <a:t>argumentas</a:t>
            </a:r>
          </a:p>
          <a:p>
            <a:r>
              <a:rPr lang="lt-LT" sz="2000" dirty="0">
                <a:solidFill>
                  <a:schemeClr val="tx1"/>
                </a:solidFill>
              </a:rPr>
              <a:t>...</a:t>
            </a:r>
          </a:p>
          <a:p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172713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3B1DD0F-33CF-01AD-6EF4-82E95E1E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/>
              <a:t>Istorinio rašinio dalys</a:t>
            </a:r>
            <a:br>
              <a:rPr lang="lt-LT" b="1" dirty="0"/>
            </a:br>
            <a:r>
              <a:rPr lang="lt-LT" b="1" dirty="0"/>
              <a:t>ATMINTINĖ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AF4A34D8-3D2F-E301-B90C-BDB7786F9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50757"/>
            <a:ext cx="8596668" cy="38807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lt-LT" sz="3200" b="1" dirty="0"/>
              <a:t>1. </a:t>
            </a:r>
            <a:r>
              <a:rPr lang="lt-LT" sz="3800" b="1" dirty="0">
                <a:solidFill>
                  <a:schemeClr val="tx1"/>
                </a:solidFill>
              </a:rPr>
              <a:t>ĮŽANGA.</a:t>
            </a:r>
          </a:p>
          <a:p>
            <a:r>
              <a:rPr lang="lt-LT" sz="3800" dirty="0">
                <a:solidFill>
                  <a:schemeClr val="tx1"/>
                </a:solidFill>
              </a:rPr>
              <a:t>Savais žodžiais išreikšti, paaiškinti savo požiūrį į  vieną ar kitą problemą – 1 sakinys. </a:t>
            </a:r>
          </a:p>
          <a:p>
            <a:pPr marL="0" indent="0">
              <a:buNone/>
            </a:pPr>
            <a:r>
              <a:rPr lang="lt-LT" sz="3800" b="1" dirty="0">
                <a:solidFill>
                  <a:schemeClr val="tx1"/>
                </a:solidFill>
              </a:rPr>
              <a:t>2. DĖSTYMAS – faktai(tezės), paremti argumentais iš šaltinių:</a:t>
            </a:r>
          </a:p>
          <a:p>
            <a:r>
              <a:rPr lang="lt-LT" sz="3800" dirty="0">
                <a:solidFill>
                  <a:schemeClr val="tx1"/>
                </a:solidFill>
              </a:rPr>
              <a:t> </a:t>
            </a:r>
            <a:r>
              <a:rPr lang="lt-LT" sz="3800" b="1" dirty="0">
                <a:solidFill>
                  <a:schemeClr val="tx1"/>
                </a:solidFill>
              </a:rPr>
              <a:t>remtis  savo turimomis žiniomis </a:t>
            </a:r>
            <a:r>
              <a:rPr lang="lt-LT" sz="3800" dirty="0">
                <a:solidFill>
                  <a:schemeClr val="tx1"/>
                </a:solidFill>
              </a:rPr>
              <a:t>ir  pateikti pavyzdžių</a:t>
            </a:r>
          </a:p>
          <a:p>
            <a:r>
              <a:rPr lang="lt-LT" sz="3800" b="1" dirty="0">
                <a:solidFill>
                  <a:schemeClr val="tx1"/>
                </a:solidFill>
              </a:rPr>
              <a:t> sąvokas paaiškinti</a:t>
            </a:r>
            <a:r>
              <a:rPr lang="lt-LT" sz="3800" dirty="0">
                <a:solidFill>
                  <a:schemeClr val="tx1"/>
                </a:solidFill>
              </a:rPr>
              <a:t>, kai vartojate pirmą kartą</a:t>
            </a:r>
          </a:p>
          <a:p>
            <a:r>
              <a:rPr lang="lt-LT" sz="3800" dirty="0">
                <a:solidFill>
                  <a:schemeClr val="tx1"/>
                </a:solidFill>
              </a:rPr>
              <a:t> </a:t>
            </a:r>
            <a:r>
              <a:rPr lang="lt-LT" sz="3800" b="1" dirty="0">
                <a:solidFill>
                  <a:schemeClr val="tx1"/>
                </a:solidFill>
              </a:rPr>
              <a:t>apibūdinti</a:t>
            </a:r>
            <a:r>
              <a:rPr lang="lt-LT" sz="3800" dirty="0">
                <a:solidFill>
                  <a:schemeClr val="tx1"/>
                </a:solidFill>
              </a:rPr>
              <a:t> plačiau </a:t>
            </a:r>
            <a:r>
              <a:rPr lang="lt-LT" sz="3800" b="1" dirty="0">
                <a:solidFill>
                  <a:schemeClr val="tx1"/>
                </a:solidFill>
              </a:rPr>
              <a:t>asmenybes</a:t>
            </a:r>
            <a:r>
              <a:rPr lang="lt-LT" sz="3800" dirty="0">
                <a:solidFill>
                  <a:schemeClr val="tx1"/>
                </a:solidFill>
              </a:rPr>
              <a:t> ir jų veiklą</a:t>
            </a:r>
          </a:p>
          <a:p>
            <a:r>
              <a:rPr lang="lt-LT" sz="3800" dirty="0">
                <a:solidFill>
                  <a:schemeClr val="tx1"/>
                </a:solidFill>
              </a:rPr>
              <a:t> daryti </a:t>
            </a:r>
            <a:r>
              <a:rPr lang="lt-LT" sz="3800" b="1" dirty="0">
                <a:solidFill>
                  <a:schemeClr val="tx1"/>
                </a:solidFill>
              </a:rPr>
              <a:t>nuorodas į šaltinius (A –rašoma, B- mini,  A ir B –panašu, skiriasi...)</a:t>
            </a:r>
          </a:p>
          <a:p>
            <a:r>
              <a:rPr lang="lt-LT" sz="3800" dirty="0">
                <a:solidFill>
                  <a:schemeClr val="tx1"/>
                </a:solidFill>
              </a:rPr>
              <a:t>nurodykite įvykių, reiškinių </a:t>
            </a:r>
            <a:r>
              <a:rPr lang="lt-LT" sz="3800" b="1" dirty="0">
                <a:solidFill>
                  <a:schemeClr val="tx1"/>
                </a:solidFill>
              </a:rPr>
              <a:t>priežastis ir pasekmes</a:t>
            </a:r>
          </a:p>
          <a:p>
            <a:r>
              <a:rPr lang="lt-LT" sz="3800" b="1" dirty="0">
                <a:solidFill>
                  <a:schemeClr val="tx1"/>
                </a:solidFill>
              </a:rPr>
              <a:t>vertinti</a:t>
            </a:r>
            <a:r>
              <a:rPr lang="lt-LT" sz="3800" dirty="0">
                <a:solidFill>
                  <a:schemeClr val="tx1"/>
                </a:solidFill>
              </a:rPr>
              <a:t> ir interpretuoti (savo nuomonę pateikti)</a:t>
            </a:r>
          </a:p>
          <a:p>
            <a:r>
              <a:rPr lang="lt-LT" sz="3800" dirty="0">
                <a:solidFill>
                  <a:schemeClr val="tx1"/>
                </a:solidFill>
              </a:rPr>
              <a:t>galimos ir dalinės pastraipos </a:t>
            </a:r>
            <a:r>
              <a:rPr lang="lt-LT" sz="3800" b="1" dirty="0">
                <a:solidFill>
                  <a:schemeClr val="tx1"/>
                </a:solidFill>
              </a:rPr>
              <a:t>išvados</a:t>
            </a:r>
          </a:p>
          <a:p>
            <a:pPr marL="0" indent="0">
              <a:buNone/>
            </a:pPr>
            <a:r>
              <a:rPr lang="lt-LT" sz="3800" b="1" dirty="0">
                <a:solidFill>
                  <a:schemeClr val="tx1"/>
                </a:solidFill>
              </a:rPr>
              <a:t>3. APIBENDRINIMAS- išvada.</a:t>
            </a:r>
          </a:p>
          <a:p>
            <a:r>
              <a:rPr lang="lt-LT" sz="3800" dirty="0">
                <a:solidFill>
                  <a:schemeClr val="tx1"/>
                </a:solidFill>
              </a:rPr>
              <a:t>Dar kartą konstatuoja savo požiūrį į problemą (ką parašėte įžangoje). Tik tais teiginiais, kurie yra dėstymo </a:t>
            </a:r>
            <a:r>
              <a:rPr lang="lt-LT" sz="3800" dirty="0"/>
              <a:t>dal</a:t>
            </a:r>
            <a:r>
              <a:rPr lang="lt-LT" sz="3200" dirty="0"/>
              <a:t>yje.</a:t>
            </a:r>
          </a:p>
          <a:p>
            <a:pPr marL="0" indent="0">
              <a:buNone/>
            </a:pPr>
            <a:endParaRPr lang="lt-LT" dirty="0"/>
          </a:p>
          <a:p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75416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vadinima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PASTEBĖJIMAI:</a:t>
            </a:r>
          </a:p>
        </p:txBody>
      </p:sp>
      <p:sp>
        <p:nvSpPr>
          <p:cNvPr id="8" name="Turinio vietos rezervavimo ženklas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dirty="0">
                <a:solidFill>
                  <a:schemeClr val="tx1"/>
                </a:solidFill>
              </a:rPr>
              <a:t>Nėra istorijos rašinio rašymo/vertinimo įgūdžių.</a:t>
            </a:r>
          </a:p>
          <a:p>
            <a:r>
              <a:rPr lang="lt-LT" sz="2400" dirty="0">
                <a:solidFill>
                  <a:schemeClr val="tx1"/>
                </a:solidFill>
              </a:rPr>
              <a:t>Sunkumai naudojant šaltinius.</a:t>
            </a:r>
          </a:p>
          <a:p>
            <a:r>
              <a:rPr lang="lt-LT" sz="2400" dirty="0">
                <a:solidFill>
                  <a:schemeClr val="tx1"/>
                </a:solidFill>
              </a:rPr>
              <a:t>Istorijos žinių panaudojimo galimybės.</a:t>
            </a:r>
          </a:p>
          <a:p>
            <a:r>
              <a:rPr lang="lt-LT" sz="2400" dirty="0">
                <a:solidFill>
                  <a:schemeClr val="tx1"/>
                </a:solidFill>
              </a:rPr>
              <a:t>Gebėjimas analizuoti.</a:t>
            </a:r>
          </a:p>
          <a:p>
            <a:r>
              <a:rPr lang="lt-LT" sz="2400" dirty="0">
                <a:solidFill>
                  <a:schemeClr val="tx1"/>
                </a:solidFill>
              </a:rPr>
              <a:t>Rašinio struktūra.</a:t>
            </a:r>
          </a:p>
          <a:p>
            <a:r>
              <a:rPr lang="lt-LT" sz="2400" dirty="0">
                <a:solidFill>
                  <a:schemeClr val="tx1"/>
                </a:solidFill>
              </a:rPr>
              <a:t>Bendras raštingumas.</a:t>
            </a:r>
          </a:p>
          <a:p>
            <a:r>
              <a:rPr lang="lt-LT" sz="2400" dirty="0">
                <a:solidFill>
                  <a:schemeClr val="tx1"/>
                </a:solidFill>
              </a:rPr>
              <a:t>Laiko klausimas.</a:t>
            </a:r>
          </a:p>
        </p:txBody>
      </p:sp>
    </p:spTree>
    <p:extLst>
      <p:ext uri="{BB962C8B-B14F-4D97-AF65-F5344CB8AC3E}">
        <p14:creationId xmlns:p14="http://schemas.microsoft.com/office/powerpoint/2010/main" val="2860882835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1e4d8e-a8ab-46be-9694-e40af28e9c6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149875867A94D24C97D3673D8ECB2620" ma:contentTypeVersion="18" ma:contentTypeDescription="Kurkite naują dokumentą." ma:contentTypeScope="" ma:versionID="745c2d78d4ca6423475c7dff5963ae08">
  <xsd:schema xmlns:xsd="http://www.w3.org/2001/XMLSchema" xmlns:xs="http://www.w3.org/2001/XMLSchema" xmlns:p="http://schemas.microsoft.com/office/2006/metadata/properties" xmlns:ns3="bd2a18c2-06d4-44cd-af38-3237b532008a" xmlns:ns4="441e4d8e-a8ab-46be-9694-e40af28e9c61" targetNamespace="http://schemas.microsoft.com/office/2006/metadata/properties" ma:root="true" ma:fieldsID="ca3a2821a5f8c63dd4c14b5afaf8d0f8" ns3:_="" ns4:_="">
    <xsd:import namespace="bd2a18c2-06d4-44cd-af38-3237b532008a"/>
    <xsd:import namespace="441e4d8e-a8ab-46be-9694-e40af28e9c6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a18c2-06d4-44cd-af38-3237b53200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Bendrinimo užuominos maiš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1e4d8e-a8ab-46be-9694-e40af28e9c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F91D33-2BAC-46C8-995A-2E815E626B6B}">
  <ds:schemaRefs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d2a18c2-06d4-44cd-af38-3237b532008a"/>
    <ds:schemaRef ds:uri="http://schemas.microsoft.com/office/2006/documentManagement/types"/>
    <ds:schemaRef ds:uri="441e4d8e-a8ab-46be-9694-e40af28e9c6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4C73D4-3FB4-4151-B50C-00625101B9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083294-B02F-4846-9E43-8C98C0C24C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2a18c2-06d4-44cd-af38-3237b532008a"/>
    <ds:schemaRef ds:uri="441e4d8e-a8ab-46be-9694-e40af28e9c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</TotalTime>
  <Words>731</Words>
  <Application>Microsoft Office PowerPoint</Application>
  <PresentationFormat>Plačiaekranė</PresentationFormat>
  <Paragraphs>63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Briaunota</vt:lpstr>
      <vt:lpstr>Konsultacija 2024-11-26 Istorinis rašinys</vt:lpstr>
      <vt:lpstr>Temos</vt:lpstr>
      <vt:lpstr>Istorinio rašinio pavyzdys:</vt:lpstr>
      <vt:lpstr>Istorinio rašinio kūrimas</vt:lpstr>
      <vt:lpstr>A šaltinis</vt:lpstr>
      <vt:lpstr>B šaltinis</vt:lpstr>
      <vt:lpstr>Suskirstymas ir klasifikacija</vt:lpstr>
      <vt:lpstr>Istorinio rašinio dalys ATMINTINĖ</vt:lpstr>
      <vt:lpstr>PASTEBĖJIMAI: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Seminaras 2024-11-26 Istorinis rašinys</dc:title>
  <dc:creator>Jūratė Šačkutė</dc:creator>
  <cp:lastModifiedBy>Nijolė Selvestravičiūtė-Grybovienė</cp:lastModifiedBy>
  <cp:revision>16</cp:revision>
  <cp:lastPrinted>2024-11-25T05:24:14Z</cp:lastPrinted>
  <dcterms:created xsi:type="dcterms:W3CDTF">2024-11-22T04:45:30Z</dcterms:created>
  <dcterms:modified xsi:type="dcterms:W3CDTF">2024-12-12T12:13:31Z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0x010100149875867A94D24C97D3673D8ECB2620</vt:lpwstr>
  </property>
</Properties>
</file>