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2" r:id="rId10"/>
    <p:sldId id="269" r:id="rId11"/>
    <p:sldId id="268" r:id="rId12"/>
    <p:sldId id="261" r:id="rId13"/>
    <p:sldId id="264" r:id="rId14"/>
    <p:sldId id="263" r:id="rId15"/>
    <p:sldId id="265" r:id="rId16"/>
    <p:sldId id="266" r:id="rId17"/>
    <p:sldId id="267" r:id="rId18"/>
    <p:sldId id="270" r:id="rId19"/>
  </p:sldIdLst>
  <p:sldSz cx="12192000" cy="6858000"/>
  <p:notesSz cx="6761163" cy="9942513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jolė Selvestravičiūtė-Grybovienė" userId="39a7dd9e-217b-4036-9ceb-5ddcc50d09f7" providerId="ADAL" clId="{88258BD3-DEF0-4F20-9EE2-3003775B1389}"/>
    <pc:docChg chg="undo modSld">
      <pc:chgData name="Nijolė Selvestravičiūtė-Grybovienė" userId="39a7dd9e-217b-4036-9ceb-5ddcc50d09f7" providerId="ADAL" clId="{88258BD3-DEF0-4F20-9EE2-3003775B1389}" dt="2024-12-12T13:11:23.994" v="22" actId="14100"/>
      <pc:docMkLst>
        <pc:docMk/>
      </pc:docMkLst>
      <pc:sldChg chg="modSp">
        <pc:chgData name="Nijolė Selvestravičiūtė-Grybovienė" userId="39a7dd9e-217b-4036-9ceb-5ddcc50d09f7" providerId="ADAL" clId="{88258BD3-DEF0-4F20-9EE2-3003775B1389}" dt="2024-12-12T13:11:23.994" v="22" actId="14100"/>
        <pc:sldMkLst>
          <pc:docMk/>
          <pc:sldMk cId="1718583416" sldId="256"/>
        </pc:sldMkLst>
        <pc:spChg chg="mod">
          <ac:chgData name="Nijolė Selvestravičiūtė-Grybovienė" userId="39a7dd9e-217b-4036-9ceb-5ddcc50d09f7" providerId="ADAL" clId="{88258BD3-DEF0-4F20-9EE2-3003775B1389}" dt="2024-12-12T13:11:23.994" v="22" actId="14100"/>
          <ac:spMkLst>
            <pc:docMk/>
            <pc:sldMk cId="1718583416" sldId="256"/>
            <ac:spMk id="2" creationId="{00000000-0000-0000-0000-000000000000}"/>
          </ac:spMkLst>
        </pc:spChg>
        <pc:spChg chg="mod">
          <ac:chgData name="Nijolė Selvestravičiūtė-Grybovienė" userId="39a7dd9e-217b-4036-9ceb-5ddcc50d09f7" providerId="ADAL" clId="{88258BD3-DEF0-4F20-9EE2-3003775B1389}" dt="2024-12-12T12:14:24.335" v="2" actId="1076"/>
          <ac:spMkLst>
            <pc:docMk/>
            <pc:sldMk cId="1718583416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06548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6574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0510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38586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4287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76944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75137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4821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2991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8254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0533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4632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861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1856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1434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10579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E0288-6286-4630-BB94-3B7D5FCEEBAA}" type="datetimeFigureOut">
              <a:rPr lang="lt-LT" smtClean="0"/>
              <a:t>2024-12-12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B480A4-A5D7-4FED-BF23-C41C206BE33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91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07576" y="1652322"/>
            <a:ext cx="9067815" cy="2435584"/>
          </a:xfrm>
        </p:spPr>
        <p:txBody>
          <a:bodyPr/>
          <a:lstStyle/>
          <a:p>
            <a:r>
              <a:rPr lang="lt-LT" dirty="0"/>
              <a:t>Konsultacija 2024-12-11</a:t>
            </a:r>
            <a:br>
              <a:rPr lang="lt-LT" dirty="0"/>
            </a:br>
            <a:r>
              <a:rPr lang="lt-LT" dirty="0"/>
              <a:t>Mokinių rašinių vertinimas 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6607985" y="4382527"/>
            <a:ext cx="2285004" cy="1096899"/>
          </a:xfrm>
        </p:spPr>
        <p:txBody>
          <a:bodyPr>
            <a:normAutofit/>
          </a:bodyPr>
          <a:lstStyle/>
          <a:p>
            <a:pPr lvl="0" algn="l">
              <a:spcBef>
                <a:spcPts val="0"/>
              </a:spcBef>
              <a:buClrTx/>
              <a:buSzTx/>
            </a:pPr>
            <a:r>
              <a:rPr lang="lt-LT">
                <a:solidFill>
                  <a:srgbClr val="54A021">
                    <a:lumMod val="75000"/>
                  </a:srgbClr>
                </a:solidFill>
              </a:rPr>
              <a:t>Jūratė Šačkutė,</a:t>
            </a:r>
          </a:p>
          <a:p>
            <a:pPr lvl="0" algn="l">
              <a:spcBef>
                <a:spcPts val="0"/>
              </a:spcBef>
              <a:buClrTx/>
              <a:buSzTx/>
            </a:pPr>
            <a:r>
              <a:rPr lang="lt-LT">
                <a:solidFill>
                  <a:srgbClr val="54A021">
                    <a:lumMod val="75000"/>
                  </a:srgbClr>
                </a:solidFill>
              </a:rPr>
              <a:t>mokytoja ekspertė</a:t>
            </a:r>
            <a:endParaRPr lang="lt-LT" dirty="0">
              <a:solidFill>
                <a:srgbClr val="54A021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583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Analizė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sz="2800" dirty="0">
                <a:solidFill>
                  <a:schemeClr val="tx1"/>
                </a:solidFill>
              </a:rPr>
              <a:t>Išsamus </a:t>
            </a:r>
            <a:r>
              <a:rPr lang="lt-LT" sz="2800" dirty="0">
                <a:solidFill>
                  <a:srgbClr val="FF0000"/>
                </a:solidFill>
              </a:rPr>
              <a:t>priežasties ir pasekmės </a:t>
            </a:r>
            <a:r>
              <a:rPr lang="lt-LT" sz="2800" dirty="0">
                <a:solidFill>
                  <a:schemeClr val="tx1"/>
                </a:solidFill>
              </a:rPr>
              <a:t>ryšių, aplinkybių ir kitų istorinių </a:t>
            </a:r>
            <a:r>
              <a:rPr lang="lt-LT" sz="2800" dirty="0">
                <a:solidFill>
                  <a:srgbClr val="FF0000"/>
                </a:solidFill>
              </a:rPr>
              <a:t>sąsajų nustatymas </a:t>
            </a:r>
            <a:r>
              <a:rPr lang="lt-LT" sz="2800" dirty="0">
                <a:solidFill>
                  <a:schemeClr val="tx1"/>
                </a:solidFill>
              </a:rPr>
              <a:t>bei paaiškinimas; </a:t>
            </a:r>
            <a:r>
              <a:rPr lang="lt-LT" sz="2800" dirty="0" err="1">
                <a:solidFill>
                  <a:srgbClr val="FF0000"/>
                </a:solidFill>
              </a:rPr>
              <a:t>panašumų</a:t>
            </a:r>
            <a:r>
              <a:rPr lang="lt-LT" sz="2800" dirty="0">
                <a:solidFill>
                  <a:srgbClr val="FF0000"/>
                </a:solidFill>
              </a:rPr>
              <a:t> ir skirtumų </a:t>
            </a:r>
            <a:r>
              <a:rPr lang="lt-LT" sz="2800" dirty="0">
                <a:solidFill>
                  <a:schemeClr val="tx1"/>
                </a:solidFill>
              </a:rPr>
              <a:t>paaiškinimas; </a:t>
            </a:r>
            <a:r>
              <a:rPr lang="lt-LT" sz="2800" dirty="0">
                <a:solidFill>
                  <a:srgbClr val="FF0000"/>
                </a:solidFill>
              </a:rPr>
              <a:t>šaltinių teiginių tikslingas integravimas </a:t>
            </a:r>
            <a:r>
              <a:rPr lang="lt-LT" sz="2800" dirty="0">
                <a:solidFill>
                  <a:schemeClr val="tx1"/>
                </a:solidFill>
              </a:rPr>
              <a:t>į istorinį kontekstą; </a:t>
            </a:r>
            <a:r>
              <a:rPr lang="lt-LT" sz="2800" dirty="0">
                <a:solidFill>
                  <a:srgbClr val="FF0000"/>
                </a:solidFill>
              </a:rPr>
              <a:t>tezės</a:t>
            </a:r>
            <a:r>
              <a:rPr lang="lt-LT" sz="2800" dirty="0">
                <a:solidFill>
                  <a:schemeClr val="tx1"/>
                </a:solidFill>
              </a:rPr>
              <a:t> ir savo </a:t>
            </a:r>
            <a:r>
              <a:rPr lang="lt-LT" sz="2800" dirty="0">
                <a:solidFill>
                  <a:srgbClr val="FF0000"/>
                </a:solidFill>
              </a:rPr>
              <a:t>požiūrio pagrindimas </a:t>
            </a:r>
            <a:r>
              <a:rPr lang="lt-LT" sz="2800" dirty="0">
                <a:solidFill>
                  <a:schemeClr val="tx1"/>
                </a:solidFill>
              </a:rPr>
              <a:t>įtikinamais argumentais ir samprotavimu; nagrinėjamo klausimo </a:t>
            </a:r>
            <a:r>
              <a:rPr lang="lt-LT" sz="2800" dirty="0">
                <a:solidFill>
                  <a:srgbClr val="FF0000"/>
                </a:solidFill>
              </a:rPr>
              <a:t>tikslingas struktūravimas ir dalinių išvadų pateikimas</a:t>
            </a:r>
          </a:p>
        </p:txBody>
      </p:sp>
    </p:spTree>
    <p:extLst>
      <p:ext uri="{BB962C8B-B14F-4D97-AF65-F5344CB8AC3E}">
        <p14:creationId xmlns:p14="http://schemas.microsoft.com/office/powerpoint/2010/main" val="2878258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673"/>
          </a:xfrm>
        </p:spPr>
        <p:txBody>
          <a:bodyPr/>
          <a:lstStyle/>
          <a:p>
            <a:r>
              <a:rPr lang="lt-LT" b="1" dirty="0"/>
              <a:t>Analizė mokinių darbuose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670086"/>
              </p:ext>
            </p:extLst>
          </p:nvPr>
        </p:nvGraphicFramePr>
        <p:xfrm>
          <a:off x="677863" y="1339850"/>
          <a:ext cx="8596311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756836269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3155209398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99937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 1 darbas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2 darbas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3 darbas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775535"/>
                  </a:ext>
                </a:extLst>
              </a:tr>
              <a:tr h="1627421">
                <a:tc>
                  <a:txBody>
                    <a:bodyPr/>
                    <a:lstStyle/>
                    <a:p>
                      <a:r>
                        <a:rPr lang="lt-LT" sz="1600" b="1" dirty="0"/>
                        <a:t>Vokietija:</a:t>
                      </a:r>
                    </a:p>
                    <a:p>
                      <a:r>
                        <a:rPr lang="lt-LT" sz="1600" b="0" dirty="0"/>
                        <a:t>Aiškina priežastis kodėl</a:t>
                      </a:r>
                      <a:r>
                        <a:rPr lang="lt-LT" sz="1600" b="0" baseline="0" dirty="0"/>
                        <a:t> reikia būti lojaliems?</a:t>
                      </a:r>
                    </a:p>
                    <a:p>
                      <a:r>
                        <a:rPr lang="lt-LT" sz="1600" b="0" baseline="0" dirty="0"/>
                        <a:t>Kodėl nėra meno laisvės? Kodėl žydai neturi kūrybos laisvės?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b="1" dirty="0"/>
                        <a:t>Vokietija:</a:t>
                      </a:r>
                    </a:p>
                    <a:p>
                      <a:r>
                        <a:rPr lang="lt-LT" sz="1600" b="0" dirty="0"/>
                        <a:t>Kodėl</a:t>
                      </a:r>
                      <a:r>
                        <a:rPr lang="lt-LT" sz="1600" b="0" baseline="0" dirty="0"/>
                        <a:t> diktatūrai svarbi </a:t>
                      </a:r>
                      <a:r>
                        <a:rPr lang="lt-LT" sz="1600" b="0" dirty="0"/>
                        <a:t>propaganda?</a:t>
                      </a:r>
                    </a:p>
                    <a:p>
                      <a:r>
                        <a:rPr lang="lt-LT" sz="1600" b="0" dirty="0"/>
                        <a:t>Kodėl</a:t>
                      </a:r>
                      <a:r>
                        <a:rPr lang="lt-LT" sz="1600" b="0" baseline="0" dirty="0"/>
                        <a:t> nusistatymas prieš </a:t>
                      </a:r>
                      <a:r>
                        <a:rPr lang="lt-LT" sz="1600" b="0" dirty="0"/>
                        <a:t>žydus?</a:t>
                      </a:r>
                    </a:p>
                    <a:p>
                      <a:r>
                        <a:rPr lang="lt-LT" sz="1600" b="0" dirty="0"/>
                        <a:t>Palygina Vokietijos</a:t>
                      </a:r>
                      <a:r>
                        <a:rPr lang="lt-LT" sz="1600" b="0" baseline="0" dirty="0"/>
                        <a:t> ir SSRS cenzūrą - panašumas</a:t>
                      </a:r>
                      <a:endParaRPr lang="lt-LT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b="1" dirty="0"/>
                        <a:t>Vokietija:</a:t>
                      </a:r>
                    </a:p>
                    <a:p>
                      <a:r>
                        <a:rPr lang="lt-LT" sz="1600" b="0" dirty="0"/>
                        <a:t>Kas yra lojalus?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600" b="0" dirty="0"/>
                        <a:t>Kodėl</a:t>
                      </a:r>
                      <a:r>
                        <a:rPr lang="lt-LT" sz="1600" b="0" baseline="0" dirty="0"/>
                        <a:t> netinka</a:t>
                      </a:r>
                      <a:r>
                        <a:rPr lang="lt-LT" sz="1600" b="0" dirty="0"/>
                        <a:t> žydai?</a:t>
                      </a:r>
                    </a:p>
                    <a:p>
                      <a:r>
                        <a:rPr lang="lt-LT" sz="1600" b="0" dirty="0"/>
                        <a:t>Panašu – abi totalitarinės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259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b="1" dirty="0"/>
                        <a:t>Sovietinė</a:t>
                      </a:r>
                      <a:r>
                        <a:rPr lang="lt-LT" sz="1600" b="1" baseline="0" dirty="0"/>
                        <a:t> Lietuva</a:t>
                      </a:r>
                      <a:r>
                        <a:rPr lang="lt-LT" sz="1600" b="1" dirty="0"/>
                        <a:t>:</a:t>
                      </a:r>
                    </a:p>
                    <a:p>
                      <a:r>
                        <a:rPr lang="lt-LT" sz="1600" b="0" dirty="0"/>
                        <a:t>Kodėl trėmė?</a:t>
                      </a:r>
                    </a:p>
                    <a:p>
                      <a:r>
                        <a:rPr lang="lt-LT" sz="1600" b="0" dirty="0"/>
                        <a:t>Kodėl nespausdino kūrinių? Kodėl negalima užsienio valstybių</a:t>
                      </a:r>
                      <a:r>
                        <a:rPr lang="lt-LT" sz="1600" b="0" baseline="0" dirty="0"/>
                        <a:t> minėti?</a:t>
                      </a:r>
                      <a:endParaRPr lang="lt-LT" sz="1600" b="0" dirty="0"/>
                    </a:p>
                    <a:p>
                      <a:r>
                        <a:rPr lang="lt-LT" sz="1600" b="0" dirty="0"/>
                        <a:t>SSRS ir Vokietijos cenzūros skirtumas.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b="1" dirty="0"/>
                        <a:t>Sovietinė</a:t>
                      </a:r>
                      <a:r>
                        <a:rPr lang="lt-LT" sz="1600" b="1" baseline="0" dirty="0"/>
                        <a:t> Lietuva</a:t>
                      </a:r>
                      <a:r>
                        <a:rPr lang="lt-LT" sz="1600" dirty="0"/>
                        <a:t>:</a:t>
                      </a:r>
                    </a:p>
                    <a:p>
                      <a:r>
                        <a:rPr lang="lt-LT" sz="1600" dirty="0"/>
                        <a:t>Kaip</a:t>
                      </a:r>
                      <a:r>
                        <a:rPr lang="lt-LT" sz="1600" baseline="0" dirty="0"/>
                        <a:t> ir kodėl</a:t>
                      </a:r>
                      <a:r>
                        <a:rPr lang="lt-LT" sz="1600" dirty="0"/>
                        <a:t> okupacija susijusi</a:t>
                      </a:r>
                      <a:r>
                        <a:rPr lang="lt-LT" sz="1600" baseline="0" dirty="0"/>
                        <a:t> su cenzūra?</a:t>
                      </a:r>
                    </a:p>
                    <a:p>
                      <a:r>
                        <a:rPr lang="lt-LT" sz="1600" baseline="0" dirty="0"/>
                        <a:t>Kaip socialistinis realizmas veikė kūrybą?</a:t>
                      </a:r>
                    </a:p>
                    <a:p>
                      <a:r>
                        <a:rPr lang="lt-LT" sz="1600" baseline="0" dirty="0"/>
                        <a:t>Kodėl nacionalinė literatūra ypač cenzūruota?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b="1" dirty="0"/>
                        <a:t>Sovietinė</a:t>
                      </a:r>
                      <a:r>
                        <a:rPr lang="lt-LT" sz="1600" b="1" baseline="0" dirty="0"/>
                        <a:t> Lietuva</a:t>
                      </a:r>
                      <a:r>
                        <a:rPr lang="lt-LT" sz="1600" b="1" dirty="0"/>
                        <a:t>:</a:t>
                      </a:r>
                    </a:p>
                    <a:p>
                      <a:r>
                        <a:rPr lang="lt-LT" sz="1600" b="0" dirty="0"/>
                        <a:t>Kodėl komunizmas</a:t>
                      </a:r>
                      <a:r>
                        <a:rPr lang="lt-LT" sz="1600" b="0" baseline="0" dirty="0"/>
                        <a:t> </a:t>
                      </a:r>
                      <a:r>
                        <a:rPr lang="lt-LT" sz="1600" b="0" dirty="0"/>
                        <a:t>pranašesnis</a:t>
                      </a:r>
                      <a:r>
                        <a:rPr lang="lt-LT" sz="1600" b="0" baseline="0" dirty="0"/>
                        <a:t> prieš buvusias santvarkas?</a:t>
                      </a:r>
                      <a:endParaRPr lang="lt-LT" sz="1600" b="0" dirty="0"/>
                    </a:p>
                    <a:p>
                      <a:r>
                        <a:rPr lang="lt-LT" sz="1600" b="0" dirty="0"/>
                        <a:t>Pateikia</a:t>
                      </a:r>
                      <a:r>
                        <a:rPr lang="lt-LT" sz="1600" b="0" baseline="0" dirty="0"/>
                        <a:t> savo nuomonę – (maža dalis kūrinių).</a:t>
                      </a:r>
                      <a:endParaRPr lang="lt-LT" sz="1600" b="0" dirty="0"/>
                    </a:p>
                    <a:p>
                      <a:endParaRPr lang="lt-LT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980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b="1" dirty="0"/>
                        <a:t>Išvada: </a:t>
                      </a:r>
                      <a:r>
                        <a:rPr lang="lt-LT" sz="1600" b="0" dirty="0"/>
                        <a:t> tinkama, neišryškinti skirtumai ir panašumas,</a:t>
                      </a:r>
                      <a:r>
                        <a:rPr lang="lt-LT" sz="1600" b="0" baseline="0" dirty="0"/>
                        <a:t> nėra pasekmių.</a:t>
                      </a:r>
                      <a:endParaRPr lang="lt-LT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b="1" dirty="0"/>
                        <a:t>Išvada: </a:t>
                      </a:r>
                      <a:r>
                        <a:rPr lang="lt-LT" sz="1600" b="0" dirty="0"/>
                        <a:t>tinkama, neišryškinti skirtumai ir panašumas,</a:t>
                      </a:r>
                      <a:r>
                        <a:rPr lang="lt-LT" sz="1600" b="0" baseline="0" dirty="0"/>
                        <a:t> nėra pasekmių.</a:t>
                      </a:r>
                      <a:endParaRPr lang="lt-LT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b="1" dirty="0"/>
                        <a:t>Išvada: </a:t>
                      </a:r>
                      <a:r>
                        <a:rPr lang="lt-LT" sz="1600" b="0" dirty="0"/>
                        <a:t>tinkama neišryškinti skirtumai ir panašumas, nėra pasekmių.</a:t>
                      </a:r>
                      <a:endParaRPr lang="lt-LT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933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546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Rašinio struktūra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sz="3200" dirty="0">
                <a:solidFill>
                  <a:srgbClr val="FF0000"/>
                </a:solidFill>
              </a:rPr>
              <a:t>Įvade </a:t>
            </a:r>
            <a:r>
              <a:rPr lang="lt-LT" sz="3200" dirty="0">
                <a:solidFill>
                  <a:schemeClr val="tx1"/>
                </a:solidFill>
              </a:rPr>
              <a:t>pateikta aiški ir konkreti </a:t>
            </a:r>
            <a:r>
              <a:rPr lang="lt-LT" sz="3200" dirty="0">
                <a:solidFill>
                  <a:srgbClr val="FF0000"/>
                </a:solidFill>
              </a:rPr>
              <a:t>pagrindinė tezė</a:t>
            </a:r>
            <a:r>
              <a:rPr lang="lt-LT" sz="3200" dirty="0"/>
              <a:t>; </a:t>
            </a:r>
            <a:r>
              <a:rPr lang="lt-LT" sz="3200" dirty="0">
                <a:solidFill>
                  <a:srgbClr val="FF0000"/>
                </a:solidFill>
              </a:rPr>
              <a:t>dėstymo dalis planinga</a:t>
            </a:r>
            <a:r>
              <a:rPr lang="lt-LT" sz="3200" dirty="0"/>
              <a:t>, tinkamas </a:t>
            </a:r>
            <a:r>
              <a:rPr lang="lt-LT" sz="3200" dirty="0">
                <a:solidFill>
                  <a:srgbClr val="FF0000"/>
                </a:solidFill>
              </a:rPr>
              <a:t>skaidymas pastraipomis </a:t>
            </a:r>
            <a:r>
              <a:rPr lang="lt-LT" sz="3200" dirty="0"/>
              <a:t>, užtikrintas </a:t>
            </a:r>
            <a:r>
              <a:rPr lang="lt-LT" sz="3200" dirty="0">
                <a:solidFill>
                  <a:srgbClr val="FF0000"/>
                </a:solidFill>
              </a:rPr>
              <a:t>vientisumas</a:t>
            </a:r>
            <a:r>
              <a:rPr lang="lt-LT" sz="3200" dirty="0"/>
              <a:t>; baigiamojoje dalyje </a:t>
            </a:r>
            <a:r>
              <a:rPr lang="lt-LT" sz="3200" dirty="0">
                <a:solidFill>
                  <a:srgbClr val="FF0000"/>
                </a:solidFill>
              </a:rPr>
              <a:t>apibendrinimas dera su pagrindine teze </a:t>
            </a:r>
            <a:r>
              <a:rPr lang="lt-LT" sz="3200" dirty="0"/>
              <a:t>ir dalinėmis išvadomis. </a:t>
            </a:r>
            <a:r>
              <a:rPr lang="lt-LT" sz="3200" dirty="0">
                <a:solidFill>
                  <a:srgbClr val="FF0000"/>
                </a:solidFill>
              </a:rPr>
              <a:t>Įskaitomas, tvarkingas raštas.</a:t>
            </a:r>
          </a:p>
        </p:txBody>
      </p:sp>
    </p:spTree>
    <p:extLst>
      <p:ext uri="{BB962C8B-B14F-4D97-AF65-F5344CB8AC3E}">
        <p14:creationId xmlns:p14="http://schemas.microsoft.com/office/powerpoint/2010/main" val="471803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Rašinio struk</a:t>
            </a:r>
            <a:r>
              <a:rPr lang="lt-LT" dirty="0"/>
              <a:t>tūra</a:t>
            </a:r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1932951"/>
              </p:ext>
            </p:extLst>
          </p:nvPr>
        </p:nvGraphicFramePr>
        <p:xfrm>
          <a:off x="677334" y="1311563"/>
          <a:ext cx="8596311" cy="4468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4105862231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2070417276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2648498271"/>
                    </a:ext>
                  </a:extLst>
                </a:gridCol>
              </a:tblGrid>
              <a:tr h="441717">
                <a:tc>
                  <a:txBody>
                    <a:bodyPr/>
                    <a:lstStyle/>
                    <a:p>
                      <a:r>
                        <a:rPr lang="lt-LT" dirty="0"/>
                        <a:t>1 darbas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2 darbas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3 darbas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486475"/>
                  </a:ext>
                </a:extLst>
              </a:tr>
              <a:tr h="978903">
                <a:tc>
                  <a:txBody>
                    <a:bodyPr/>
                    <a:lstStyle/>
                    <a:p>
                      <a:r>
                        <a:rPr lang="lt-LT" sz="1400" b="1" dirty="0"/>
                        <a:t>Įvadas:</a:t>
                      </a:r>
                    </a:p>
                    <a:p>
                      <a:r>
                        <a:rPr lang="lt-LT" sz="1400" b="0" dirty="0"/>
                        <a:t>Aiški ir konkreti-</a:t>
                      </a:r>
                      <a:r>
                        <a:rPr lang="lt-LT" sz="1400" b="0" baseline="0" dirty="0"/>
                        <a:t> diktatūroje yra cenzūra, bet skiriasi dėl ideologijos.</a:t>
                      </a:r>
                      <a:endParaRPr lang="lt-LT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/>
                        <a:t>Įvadas:</a:t>
                      </a:r>
                    </a:p>
                    <a:p>
                      <a:r>
                        <a:rPr lang="lt-LT" sz="1400" b="0" dirty="0"/>
                        <a:t>Aiški ir konkreti</a:t>
                      </a:r>
                      <a:r>
                        <a:rPr lang="lt-LT" sz="1400" b="0" baseline="0" dirty="0"/>
                        <a:t> –sutinku su teiginiu.</a:t>
                      </a:r>
                      <a:endParaRPr lang="lt-LT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/>
                        <a:t>Įvadas:</a:t>
                      </a:r>
                    </a:p>
                    <a:p>
                      <a:r>
                        <a:rPr lang="lt-LT" sz="1400" b="0" dirty="0"/>
                        <a:t>Aiški ir</a:t>
                      </a:r>
                      <a:r>
                        <a:rPr lang="lt-LT" sz="1400" b="0" baseline="0" dirty="0"/>
                        <a:t> konkreti – tai matyti iš pateiktų šaltinių turinio.</a:t>
                      </a:r>
                      <a:endParaRPr lang="lt-LT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646738"/>
                  </a:ext>
                </a:extLst>
              </a:tr>
              <a:tr h="1299990">
                <a:tc>
                  <a:txBody>
                    <a:bodyPr/>
                    <a:lstStyle/>
                    <a:p>
                      <a:r>
                        <a:rPr lang="lt-LT" sz="1400" b="1" dirty="0"/>
                        <a:t>Dėstymas:</a:t>
                      </a:r>
                    </a:p>
                    <a:p>
                      <a:r>
                        <a:rPr lang="lt-LT" sz="1400" b="0" dirty="0"/>
                        <a:t>Planingas</a:t>
                      </a:r>
                      <a:r>
                        <a:rPr lang="lt-LT" sz="1400" b="0" baseline="0" dirty="0"/>
                        <a:t> –nacių politika: antisemitizmo aspektas ir lojalumo ir talentingumo.</a:t>
                      </a:r>
                    </a:p>
                    <a:p>
                      <a:r>
                        <a:rPr lang="lt-LT" sz="1400" b="0" baseline="0" dirty="0"/>
                        <a:t>SSRS cenzūros pobūdis(neišskirtas dalimis)</a:t>
                      </a:r>
                      <a:endParaRPr lang="lt-LT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/>
                        <a:t>Dėstymas:</a:t>
                      </a:r>
                    </a:p>
                    <a:p>
                      <a:r>
                        <a:rPr lang="lt-LT" sz="1400" b="0" dirty="0"/>
                        <a:t>Dvi dalys: Sovietinėje</a:t>
                      </a:r>
                      <a:r>
                        <a:rPr lang="lt-LT" sz="1400" b="0" baseline="0" dirty="0"/>
                        <a:t> Lietuvoje</a:t>
                      </a:r>
                      <a:r>
                        <a:rPr lang="lt-LT" sz="1400" b="0" dirty="0"/>
                        <a:t> </a:t>
                      </a:r>
                      <a:r>
                        <a:rPr lang="lt-LT" sz="1400" b="0" baseline="0" dirty="0"/>
                        <a:t> ir Vokietijos  cenzūros aspektai.</a:t>
                      </a:r>
                      <a:endParaRPr lang="lt-LT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/>
                        <a:t>Dėstymas: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dirty="0"/>
                        <a:t>Dvi dalys: Vokietijos </a:t>
                      </a:r>
                      <a:r>
                        <a:rPr lang="lt-LT" sz="1400" b="0" baseline="0" dirty="0"/>
                        <a:t> ir SSRS  cenzūros aspektai.</a:t>
                      </a:r>
                      <a:endParaRPr lang="lt-LT" sz="1400" b="0" dirty="0"/>
                    </a:p>
                    <a:p>
                      <a:endParaRPr lang="lt-LT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178498"/>
                  </a:ext>
                </a:extLst>
              </a:tr>
              <a:tr h="441717">
                <a:tc>
                  <a:txBody>
                    <a:bodyPr/>
                    <a:lstStyle/>
                    <a:p>
                      <a:r>
                        <a:rPr lang="lt-LT" sz="1400" b="1" dirty="0"/>
                        <a:t>Apibendrinimas:</a:t>
                      </a:r>
                    </a:p>
                    <a:p>
                      <a:r>
                        <a:rPr lang="lt-LT" sz="1400" b="0" baseline="0" dirty="0"/>
                        <a:t> iš dalies teisingas</a:t>
                      </a:r>
                      <a:endParaRPr lang="lt-LT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/>
                        <a:t>Apibendrinimas:</a:t>
                      </a:r>
                      <a:r>
                        <a:rPr lang="lt-LT" sz="1400" b="0" baseline="0" dirty="0"/>
                        <a:t> dera su pagrindine teze.</a:t>
                      </a:r>
                      <a:endParaRPr lang="lt-LT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/>
                        <a:t>Apibendrinimas:</a:t>
                      </a:r>
                      <a:r>
                        <a:rPr lang="lt-LT" sz="1400" b="0" baseline="0" dirty="0"/>
                        <a:t> dera su pagrindine teze.</a:t>
                      </a:r>
                      <a:endParaRPr lang="lt-L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322280"/>
                  </a:ext>
                </a:extLst>
              </a:tr>
              <a:tr h="441717">
                <a:tc>
                  <a:txBody>
                    <a:bodyPr/>
                    <a:lstStyle/>
                    <a:p>
                      <a:r>
                        <a:rPr lang="lt-LT" sz="1400" b="1" dirty="0"/>
                        <a:t>Išvada: </a:t>
                      </a:r>
                      <a:r>
                        <a:rPr lang="lt-LT" sz="1400" b="0" dirty="0"/>
                        <a:t>visos dalys yra, skaidymas pastraipomis tik pagal principą SSRS ar Vokietija. Apibendrinimas iš</a:t>
                      </a:r>
                      <a:r>
                        <a:rPr lang="lt-LT" sz="1400" b="0" baseline="0" dirty="0"/>
                        <a:t> dalies teisingas.</a:t>
                      </a:r>
                      <a:endParaRPr lang="lt-LT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/>
                        <a:t>Išvada: </a:t>
                      </a:r>
                      <a:r>
                        <a:rPr lang="lt-LT" sz="1400" b="0" dirty="0"/>
                        <a:t>visos dalys yra, skaidymas pastraipomis tik pagal principą Sovietinė</a:t>
                      </a:r>
                      <a:r>
                        <a:rPr lang="lt-LT" sz="1400" b="0" baseline="0" dirty="0"/>
                        <a:t> Lietuva</a:t>
                      </a:r>
                      <a:r>
                        <a:rPr lang="lt-LT" sz="1400" b="0" dirty="0"/>
                        <a:t> ar Vokietija. Apibendrinimas</a:t>
                      </a:r>
                      <a:r>
                        <a:rPr lang="lt-LT" sz="1400" b="0" baseline="0" dirty="0"/>
                        <a:t> dera su pagrindine teze.</a:t>
                      </a:r>
                      <a:endParaRPr lang="lt-LT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1" dirty="0"/>
                        <a:t>Išvada: </a:t>
                      </a:r>
                      <a:r>
                        <a:rPr lang="lt-LT" sz="1400" b="0" dirty="0"/>
                        <a:t>visos dalys yra, skaidymas pastraipomis tik pagal principą SSRS ar Vokietija. Apibendrinimas dera su pagrindine teze.</a:t>
                      </a:r>
                      <a:endParaRPr lang="lt-LT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026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806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Mokinių rašinių vertinimo lentelė</a:t>
            </a:r>
            <a:endParaRPr lang="lt-LT" dirty="0"/>
          </a:p>
        </p:txBody>
      </p:sp>
      <p:graphicFrame>
        <p:nvGraphicFramePr>
          <p:cNvPr id="8" name="Turinio vietos rezervavimo ženklas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361351"/>
              </p:ext>
            </p:extLst>
          </p:nvPr>
        </p:nvGraphicFramePr>
        <p:xfrm>
          <a:off x="677863" y="1293093"/>
          <a:ext cx="8596314" cy="4352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2719">
                  <a:extLst>
                    <a:ext uri="{9D8B030D-6E8A-4147-A177-3AD203B41FA5}">
                      <a16:colId xmlns:a16="http://schemas.microsoft.com/office/drawing/2014/main" val="2834789674"/>
                    </a:ext>
                  </a:extLst>
                </a:gridCol>
                <a:gridCol w="1432719">
                  <a:extLst>
                    <a:ext uri="{9D8B030D-6E8A-4147-A177-3AD203B41FA5}">
                      <a16:colId xmlns:a16="http://schemas.microsoft.com/office/drawing/2014/main" val="4235258299"/>
                    </a:ext>
                  </a:extLst>
                </a:gridCol>
                <a:gridCol w="1432719">
                  <a:extLst>
                    <a:ext uri="{9D8B030D-6E8A-4147-A177-3AD203B41FA5}">
                      <a16:colId xmlns:a16="http://schemas.microsoft.com/office/drawing/2014/main" val="2627669671"/>
                    </a:ext>
                  </a:extLst>
                </a:gridCol>
                <a:gridCol w="1432719">
                  <a:extLst>
                    <a:ext uri="{9D8B030D-6E8A-4147-A177-3AD203B41FA5}">
                      <a16:colId xmlns:a16="http://schemas.microsoft.com/office/drawing/2014/main" val="2729051056"/>
                    </a:ext>
                  </a:extLst>
                </a:gridCol>
                <a:gridCol w="1432719">
                  <a:extLst>
                    <a:ext uri="{9D8B030D-6E8A-4147-A177-3AD203B41FA5}">
                      <a16:colId xmlns:a16="http://schemas.microsoft.com/office/drawing/2014/main" val="2967131645"/>
                    </a:ext>
                  </a:extLst>
                </a:gridCol>
                <a:gridCol w="1432719">
                  <a:extLst>
                    <a:ext uri="{9D8B030D-6E8A-4147-A177-3AD203B41FA5}">
                      <a16:colId xmlns:a16="http://schemas.microsoft.com/office/drawing/2014/main" val="2868158127"/>
                    </a:ext>
                  </a:extLst>
                </a:gridCol>
              </a:tblGrid>
              <a:tr h="752414">
                <a:tc>
                  <a:txBody>
                    <a:bodyPr/>
                    <a:lstStyle/>
                    <a:p>
                      <a:r>
                        <a:rPr lang="lt-LT" dirty="0"/>
                        <a:t>Rašiniai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Šaltinių naudojimas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Istorijos žinios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Analizė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Rašinio struktūra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Balai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625055"/>
                  </a:ext>
                </a:extLst>
              </a:tr>
              <a:tr h="1131802">
                <a:tc>
                  <a:txBody>
                    <a:bodyPr/>
                    <a:lstStyle/>
                    <a:p>
                      <a:r>
                        <a:rPr lang="lt-LT" sz="1400" dirty="0"/>
                        <a:t>1 darbas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="0" dirty="0">
                          <a:solidFill>
                            <a:schemeClr val="tx1"/>
                          </a:solidFill>
                        </a:rPr>
                        <a:t>Fragmentiškas naudojimas-2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/>
                        <a:t>Fragmentiškos</a:t>
                      </a:r>
                      <a:r>
                        <a:rPr lang="lt-LT" sz="1400" baseline="0" dirty="0"/>
                        <a:t> </a:t>
                      </a:r>
                      <a:r>
                        <a:rPr lang="lt-LT" sz="1400" dirty="0"/>
                        <a:t>žinios-2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/>
                        <a:t>Tinkama analizė-4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baseline="0" dirty="0"/>
                        <a:t>T</a:t>
                      </a:r>
                      <a:r>
                        <a:rPr lang="lt-LT" sz="1400" dirty="0"/>
                        <a:t>inkamas</a:t>
                      </a:r>
                      <a:r>
                        <a:rPr lang="lt-LT" sz="1400" baseline="0" dirty="0"/>
                        <a:t> </a:t>
                      </a:r>
                      <a:r>
                        <a:rPr lang="lt-LT" sz="1400" dirty="0"/>
                        <a:t>struktūravimas - 3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/>
                        <a:t>11</a:t>
                      </a:r>
                      <a:r>
                        <a:rPr lang="lt-LT" sz="1400" baseline="0" dirty="0"/>
                        <a:t> (11,9)</a:t>
                      </a:r>
                      <a:endParaRPr lang="lt-L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578823"/>
                  </a:ext>
                </a:extLst>
              </a:tr>
              <a:tr h="812224">
                <a:tc>
                  <a:txBody>
                    <a:bodyPr/>
                    <a:lstStyle/>
                    <a:p>
                      <a:r>
                        <a:rPr lang="lt-LT" sz="1400" dirty="0"/>
                        <a:t>2 darbas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/>
                        <a:t>Tinkamas naudojimas-3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b="0" baseline="0" dirty="0"/>
                        <a:t>Pakankamos žinios-4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/>
                        <a:t>Tinkama analizė-4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/>
                        <a:t>Tinkamas struktūravimas- 4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/>
                        <a:t>15 (17,5)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450270"/>
                  </a:ext>
                </a:extLst>
              </a:tr>
              <a:tr h="1656446">
                <a:tc>
                  <a:txBody>
                    <a:bodyPr/>
                    <a:lstStyle/>
                    <a:p>
                      <a:r>
                        <a:rPr lang="lt-LT" sz="1400" dirty="0"/>
                        <a:t>3 darbas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400" dirty="0"/>
                        <a:t>Tinkamas naudojimas-3</a:t>
                      </a:r>
                    </a:p>
                    <a:p>
                      <a:pPr algn="l"/>
                      <a:endParaRPr lang="lt-L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/>
                        <a:t>Fragmentiškos</a:t>
                      </a:r>
                      <a:r>
                        <a:rPr lang="lt-LT" sz="1400" baseline="0" dirty="0"/>
                        <a:t> </a:t>
                      </a:r>
                      <a:r>
                        <a:rPr lang="lt-LT" sz="1400" dirty="0"/>
                        <a:t>žinios - 2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/>
                        <a:t>Tinkama analizė- 4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/>
                        <a:t>Tinkamas struktūravimas 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/>
                        <a:t>13 (15,3)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751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828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BB572A5-F848-E686-0B76-4AF9F30D5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5400" b="1" dirty="0"/>
              <a:t>Pastebėjimai...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1836E84-92ED-D541-9CDA-50840495A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200" dirty="0"/>
              <a:t>Neturiu istorinio rašinio vertinimo įgūdžių.</a:t>
            </a:r>
          </a:p>
          <a:p>
            <a:r>
              <a:rPr lang="lt-LT" sz="3200" dirty="0"/>
              <a:t>Ar visi vienodai suprantame vertinimo kriterijus?</a:t>
            </a:r>
          </a:p>
          <a:p>
            <a:r>
              <a:rPr lang="lt-LT" sz="3200" dirty="0"/>
              <a:t>Reikia taškų </a:t>
            </a:r>
            <a:r>
              <a:rPr lang="lt-LT" sz="3200"/>
              <a:t>paskirstymo instrukcijos.</a:t>
            </a:r>
            <a:endParaRPr lang="lt-LT" sz="3200" dirty="0"/>
          </a:p>
          <a:p>
            <a:r>
              <a:rPr lang="lt-LT" sz="3200" dirty="0"/>
              <a:t>Reikalinga ir dalyko žinių vertinimo instrukcija.</a:t>
            </a:r>
          </a:p>
        </p:txBody>
      </p:sp>
    </p:spTree>
    <p:extLst>
      <p:ext uri="{BB962C8B-B14F-4D97-AF65-F5344CB8AC3E}">
        <p14:creationId xmlns:p14="http://schemas.microsoft.com/office/powerpoint/2010/main" val="338202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b="1" dirty="0"/>
              <a:t>Mokinių rašinių vertinimo lentelė: bendras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118692"/>
              </p:ext>
            </p:extLst>
          </p:nvPr>
        </p:nvGraphicFramePr>
        <p:xfrm>
          <a:off x="677863" y="2160588"/>
          <a:ext cx="8596315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8045">
                  <a:extLst>
                    <a:ext uri="{9D8B030D-6E8A-4147-A177-3AD203B41FA5}">
                      <a16:colId xmlns:a16="http://schemas.microsoft.com/office/drawing/2014/main" val="4031216461"/>
                    </a:ext>
                  </a:extLst>
                </a:gridCol>
                <a:gridCol w="1228045">
                  <a:extLst>
                    <a:ext uri="{9D8B030D-6E8A-4147-A177-3AD203B41FA5}">
                      <a16:colId xmlns:a16="http://schemas.microsoft.com/office/drawing/2014/main" val="3595819567"/>
                    </a:ext>
                  </a:extLst>
                </a:gridCol>
                <a:gridCol w="1228045">
                  <a:extLst>
                    <a:ext uri="{9D8B030D-6E8A-4147-A177-3AD203B41FA5}">
                      <a16:colId xmlns:a16="http://schemas.microsoft.com/office/drawing/2014/main" val="2391078507"/>
                    </a:ext>
                  </a:extLst>
                </a:gridCol>
                <a:gridCol w="1228045">
                  <a:extLst>
                    <a:ext uri="{9D8B030D-6E8A-4147-A177-3AD203B41FA5}">
                      <a16:colId xmlns:a16="http://schemas.microsoft.com/office/drawing/2014/main" val="1424602801"/>
                    </a:ext>
                  </a:extLst>
                </a:gridCol>
                <a:gridCol w="1228045">
                  <a:extLst>
                    <a:ext uri="{9D8B030D-6E8A-4147-A177-3AD203B41FA5}">
                      <a16:colId xmlns:a16="http://schemas.microsoft.com/office/drawing/2014/main" val="3596498597"/>
                    </a:ext>
                  </a:extLst>
                </a:gridCol>
                <a:gridCol w="1228045">
                  <a:extLst>
                    <a:ext uri="{9D8B030D-6E8A-4147-A177-3AD203B41FA5}">
                      <a16:colId xmlns:a16="http://schemas.microsoft.com/office/drawing/2014/main" val="352228917"/>
                    </a:ext>
                  </a:extLst>
                </a:gridCol>
                <a:gridCol w="1228045">
                  <a:extLst>
                    <a:ext uri="{9D8B030D-6E8A-4147-A177-3AD203B41FA5}">
                      <a16:colId xmlns:a16="http://schemas.microsoft.com/office/drawing/2014/main" val="37684622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Rašiniai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400" dirty="0"/>
                        <a:t>Šaltinių naudojimas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Istorijos žinios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Analizė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Rašinio struktūra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Galutis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Vidurkis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634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1 rašinys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1-5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1-5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1-5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1-5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4-19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11,9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820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2 rašinys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3-5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3-5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3-5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3-5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16-20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17,5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949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3 rašinys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3-5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0-5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0-5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3-5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7-19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15,3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8922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073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Vertintojas - žino atsakymus.</a:t>
            </a:r>
            <a:br>
              <a:rPr lang="lt-LT" b="1" dirty="0"/>
            </a:br>
            <a:r>
              <a:rPr lang="lt-LT" b="1" dirty="0"/>
              <a:t>Argumentai...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dirty="0"/>
              <a:t>Vokietijoje:</a:t>
            </a:r>
          </a:p>
          <a:p>
            <a:r>
              <a:rPr lang="lt-LT" dirty="0"/>
              <a:t>Lojalus nacistiniam režimui</a:t>
            </a:r>
          </a:p>
          <a:p>
            <a:r>
              <a:rPr lang="lt-LT" dirty="0"/>
              <a:t>Talentingas</a:t>
            </a:r>
          </a:p>
          <a:p>
            <a:r>
              <a:rPr lang="lt-LT" dirty="0"/>
              <a:t>Žmogus-ne žydas</a:t>
            </a:r>
          </a:p>
          <a:p>
            <a:r>
              <a:rPr lang="lt-LT" dirty="0"/>
              <a:t>J. </a:t>
            </a:r>
            <a:r>
              <a:rPr lang="lt-LT" dirty="0" err="1"/>
              <a:t>Gebelsas</a:t>
            </a:r>
            <a:r>
              <a:rPr lang="lt-LT" dirty="0"/>
              <a:t> neleidžia dainuoti...</a:t>
            </a:r>
          </a:p>
          <a:p>
            <a:r>
              <a:rPr lang="lt-LT" dirty="0" err="1"/>
              <a:t>A.Hitlerio</a:t>
            </a:r>
            <a:r>
              <a:rPr lang="lt-LT" dirty="0"/>
              <a:t> kalba</a:t>
            </a:r>
          </a:p>
        </p:txBody>
      </p:sp>
      <p:sp>
        <p:nvSpPr>
          <p:cNvPr id="5" name="Turinio vietos rezervavimo ženklas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 dirty="0"/>
              <a:t>Sovietinėje Lietuvoje:</a:t>
            </a:r>
          </a:p>
          <a:p>
            <a:r>
              <a:rPr lang="lt-LT" dirty="0"/>
              <a:t>Leidyklos darbuotojai dreba...</a:t>
            </a:r>
          </a:p>
          <a:p>
            <a:r>
              <a:rPr lang="lt-LT" dirty="0"/>
              <a:t>Duoti nurodymai...</a:t>
            </a:r>
          </a:p>
          <a:p>
            <a:r>
              <a:rPr lang="lt-LT" dirty="0">
                <a:solidFill>
                  <a:srgbClr val="FF0000"/>
                </a:solidFill>
              </a:rPr>
              <a:t>Neišleido knygų...</a:t>
            </a:r>
          </a:p>
          <a:p>
            <a:r>
              <a:rPr lang="lt-LT" dirty="0">
                <a:solidFill>
                  <a:srgbClr val="FF0000"/>
                </a:solidFill>
              </a:rPr>
              <a:t>Išėmė straipsnius...</a:t>
            </a:r>
          </a:p>
          <a:p>
            <a:r>
              <a:rPr lang="lt-LT" dirty="0">
                <a:solidFill>
                  <a:srgbClr val="FF0000"/>
                </a:solidFill>
              </a:rPr>
              <a:t>Išbraukė informaciją...</a:t>
            </a:r>
          </a:p>
          <a:p>
            <a:r>
              <a:rPr lang="lt-LT" dirty="0"/>
              <a:t>J. Baltušis dienoraštis</a:t>
            </a:r>
          </a:p>
          <a:p>
            <a:r>
              <a:rPr lang="lt-LT" dirty="0" err="1"/>
              <a:t>Glavlitas</a:t>
            </a:r>
            <a:r>
              <a:rPr lang="lt-LT" dirty="0"/>
              <a:t> Lietuvoje</a:t>
            </a:r>
          </a:p>
        </p:txBody>
      </p:sp>
    </p:spTree>
    <p:extLst>
      <p:ext uri="{BB962C8B-B14F-4D97-AF65-F5344CB8AC3E}">
        <p14:creationId xmlns:p14="http://schemas.microsoft.com/office/powerpoint/2010/main" val="1937229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Šaltinių naudojimas</a:t>
            </a:r>
          </a:p>
        </p:txBody>
      </p:sp>
      <p:sp>
        <p:nvSpPr>
          <p:cNvPr id="5" name="Turinio vietos rezervavimo ženklas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sz="3200" dirty="0"/>
              <a:t>Visų pateiktų </a:t>
            </a:r>
            <a:r>
              <a:rPr lang="lt-LT" sz="3200" dirty="0">
                <a:solidFill>
                  <a:srgbClr val="FF0000"/>
                </a:solidFill>
              </a:rPr>
              <a:t>šaltinių visi teiginiai </a:t>
            </a:r>
            <a:r>
              <a:rPr lang="lt-LT" sz="3200" dirty="0"/>
              <a:t>, </a:t>
            </a:r>
            <a:r>
              <a:rPr lang="lt-LT" sz="3200" dirty="0">
                <a:solidFill>
                  <a:srgbClr val="FF0000"/>
                </a:solidFill>
              </a:rPr>
              <a:t>įskaitant ir detales</a:t>
            </a:r>
            <a:r>
              <a:rPr lang="lt-LT" sz="3200" dirty="0"/>
              <a:t>, tinkamai ir reikšmingai naudojami nagrinėjamo klausimo kontekste ; atsižvelgta į </a:t>
            </a:r>
            <a:r>
              <a:rPr lang="lt-LT" sz="3200" dirty="0">
                <a:solidFill>
                  <a:schemeClr val="tx1"/>
                </a:solidFill>
              </a:rPr>
              <a:t>šaltiniuose</a:t>
            </a:r>
            <a:r>
              <a:rPr lang="lt-LT" sz="3200" dirty="0">
                <a:solidFill>
                  <a:srgbClr val="FF0000"/>
                </a:solidFill>
              </a:rPr>
              <a:t> esančius požiūrių </a:t>
            </a:r>
            <a:r>
              <a:rPr lang="lt-LT" sz="3200" dirty="0" err="1">
                <a:solidFill>
                  <a:srgbClr val="FF0000"/>
                </a:solidFill>
              </a:rPr>
              <a:t>panašumus</a:t>
            </a:r>
            <a:r>
              <a:rPr lang="lt-LT" sz="3200" dirty="0">
                <a:solidFill>
                  <a:srgbClr val="FF0000"/>
                </a:solidFill>
              </a:rPr>
              <a:t> ir skirtumus</a:t>
            </a:r>
            <a:r>
              <a:rPr lang="lt-LT" sz="3200" dirty="0"/>
              <a:t>; </a:t>
            </a:r>
            <a:r>
              <a:rPr lang="lt-LT" sz="3200" dirty="0">
                <a:solidFill>
                  <a:srgbClr val="FF0000"/>
                </a:solidFill>
              </a:rPr>
              <a:t>nurodyta </a:t>
            </a:r>
            <a:r>
              <a:rPr lang="lt-LT" sz="3200" dirty="0">
                <a:solidFill>
                  <a:schemeClr val="tx1"/>
                </a:solidFill>
              </a:rPr>
              <a:t>šaltinių </a:t>
            </a:r>
            <a:r>
              <a:rPr lang="lt-LT" sz="3200" dirty="0">
                <a:solidFill>
                  <a:srgbClr val="FF0000"/>
                </a:solidFill>
              </a:rPr>
              <a:t>paskirtis, </a:t>
            </a:r>
            <a:r>
              <a:rPr lang="lt-LT" sz="3200" dirty="0">
                <a:solidFill>
                  <a:schemeClr val="tx1"/>
                </a:solidFill>
              </a:rPr>
              <a:t>jų teikiamos informacijos </a:t>
            </a:r>
            <a:r>
              <a:rPr lang="lt-LT" sz="3200" dirty="0">
                <a:solidFill>
                  <a:srgbClr val="FF0000"/>
                </a:solidFill>
              </a:rPr>
              <a:t>objektyvumas.</a:t>
            </a:r>
          </a:p>
        </p:txBody>
      </p:sp>
    </p:spTree>
    <p:extLst>
      <p:ext uri="{BB962C8B-B14F-4D97-AF65-F5344CB8AC3E}">
        <p14:creationId xmlns:p14="http://schemas.microsoft.com/office/powerpoint/2010/main" val="323375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517236"/>
          </a:xfrm>
        </p:spPr>
        <p:txBody>
          <a:bodyPr>
            <a:normAutofit fontScale="90000"/>
          </a:bodyPr>
          <a:lstStyle/>
          <a:p>
            <a:r>
              <a:rPr lang="lt-LT" dirty="0"/>
              <a:t>Šaltinių naudojimas mokinių darbuose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568216"/>
              </p:ext>
            </p:extLst>
          </p:nvPr>
        </p:nvGraphicFramePr>
        <p:xfrm>
          <a:off x="677863" y="1126838"/>
          <a:ext cx="8596311" cy="4566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3833408561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376217404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2434749122"/>
                    </a:ext>
                  </a:extLst>
                </a:gridCol>
              </a:tblGrid>
              <a:tr h="445317">
                <a:tc>
                  <a:txBody>
                    <a:bodyPr/>
                    <a:lstStyle/>
                    <a:p>
                      <a:r>
                        <a:rPr lang="lt-LT" dirty="0"/>
                        <a:t>1 darbas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2 darbas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3 darbas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443697"/>
                  </a:ext>
                </a:extLst>
              </a:tr>
              <a:tr h="1126978">
                <a:tc>
                  <a:txBody>
                    <a:bodyPr/>
                    <a:lstStyle/>
                    <a:p>
                      <a:pPr algn="l"/>
                      <a:r>
                        <a:rPr lang="lt-LT" sz="1200" b="1" dirty="0"/>
                        <a:t>Vokietijoje</a:t>
                      </a:r>
                      <a:r>
                        <a:rPr lang="lt-LT" sz="1200" dirty="0"/>
                        <a:t>: </a:t>
                      </a:r>
                    </a:p>
                    <a:p>
                      <a:pPr algn="l"/>
                      <a:r>
                        <a:rPr lang="lt-LT" sz="1200" dirty="0"/>
                        <a:t>žydų žeminimas, lojalus valdžiai, dainininkė</a:t>
                      </a:r>
                      <a:r>
                        <a:rPr lang="lt-LT" sz="1200" baseline="0" dirty="0"/>
                        <a:t> negali dainuoti apie tai ką norėjo.</a:t>
                      </a:r>
                    </a:p>
                    <a:p>
                      <a:pPr algn="l"/>
                      <a:r>
                        <a:rPr lang="lt-LT" sz="1200" baseline="0" dirty="0"/>
                        <a:t>A. Hitleris teigė-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t-LT" sz="1200" b="1" dirty="0"/>
                        <a:t>Vokietijoje:</a:t>
                      </a:r>
                    </a:p>
                    <a:p>
                      <a:pPr algn="l"/>
                      <a:r>
                        <a:rPr lang="lt-LT" sz="1200" dirty="0"/>
                        <a:t>Žydų žeminimas, lojalumas, talentingas, A.</a:t>
                      </a:r>
                      <a:r>
                        <a:rPr lang="lt-LT" sz="1200" baseline="0" dirty="0"/>
                        <a:t> Hitleris, J. </a:t>
                      </a:r>
                      <a:r>
                        <a:rPr lang="lt-LT" sz="1200" baseline="0" dirty="0" err="1"/>
                        <a:t>Gebelsas</a:t>
                      </a:r>
                      <a:endParaRPr lang="lt-LT" sz="1200" baseline="0" dirty="0"/>
                    </a:p>
                    <a:p>
                      <a:pPr algn="l"/>
                      <a:r>
                        <a:rPr lang="lt-LT" sz="1200" baseline="0" dirty="0"/>
                        <a:t>Šaltinyje A</a:t>
                      </a:r>
                      <a:endParaRPr lang="lt-L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200" b="1" dirty="0"/>
                        <a:t>Vokietijoje:</a:t>
                      </a:r>
                    </a:p>
                    <a:p>
                      <a:pPr marL="0" indent="0">
                        <a:buNone/>
                      </a:pPr>
                      <a:r>
                        <a:rPr lang="lt-LT" sz="1200" b="0" dirty="0" err="1"/>
                        <a:t>A.Hitleris</a:t>
                      </a:r>
                      <a:r>
                        <a:rPr lang="lt-LT" sz="1200" b="0" dirty="0"/>
                        <a:t>, profesionalumas, lojalumas, antisemitizmas. Šaltinis A</a:t>
                      </a:r>
                      <a:r>
                        <a:rPr lang="lt-LT" sz="1200" b="0" baseline="0" dirty="0"/>
                        <a:t> </a:t>
                      </a:r>
                      <a:endParaRPr lang="lt-LT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290723"/>
                  </a:ext>
                </a:extLst>
              </a:tr>
              <a:tr h="1597445">
                <a:tc>
                  <a:txBody>
                    <a:bodyPr/>
                    <a:lstStyle/>
                    <a:p>
                      <a:r>
                        <a:rPr lang="lt-LT" sz="1200" b="1" dirty="0"/>
                        <a:t>Sovietinėje</a:t>
                      </a:r>
                      <a:r>
                        <a:rPr lang="lt-LT" sz="1200" b="1" baseline="0" dirty="0"/>
                        <a:t> Lietuvoje</a:t>
                      </a:r>
                      <a:r>
                        <a:rPr lang="lt-LT" sz="1200" b="1" dirty="0"/>
                        <a:t>:</a:t>
                      </a:r>
                      <a:r>
                        <a:rPr lang="lt-LT" sz="1200" dirty="0"/>
                        <a:t> </a:t>
                      </a:r>
                    </a:p>
                    <a:p>
                      <a:r>
                        <a:rPr lang="lt-LT" sz="1200" dirty="0"/>
                        <a:t>trėmimai, nieko blogo ir kritikos  apie komunizmą,</a:t>
                      </a:r>
                      <a:r>
                        <a:rPr lang="lt-LT" sz="1200" baseline="0" dirty="0"/>
                        <a:t> </a:t>
                      </a:r>
                      <a:r>
                        <a:rPr lang="lt-LT" sz="1200" dirty="0" err="1"/>
                        <a:t>Glavlitas</a:t>
                      </a:r>
                      <a:r>
                        <a:rPr lang="lt-LT" sz="1200" dirty="0"/>
                        <a:t>,</a:t>
                      </a:r>
                      <a:r>
                        <a:rPr lang="lt-LT" sz="1200" baseline="0" dirty="0"/>
                        <a:t> </a:t>
                      </a:r>
                      <a:r>
                        <a:rPr lang="lt-LT" sz="1200" dirty="0"/>
                        <a:t>užsienio gyvenimas tik neigiamai, kolūkis – gerai</a:t>
                      </a:r>
                      <a:r>
                        <a:rPr lang="lt-LT" sz="1200" baseline="0" dirty="0"/>
                        <a:t>, buvusių laikų prieš sovietinius neigimas...</a:t>
                      </a:r>
                      <a:endParaRPr lang="lt-L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200" b="1" dirty="0"/>
                        <a:t>Sovietinėje</a:t>
                      </a:r>
                      <a:r>
                        <a:rPr lang="lt-LT" sz="1200" b="1" baseline="0" dirty="0"/>
                        <a:t> Lietuvoje</a:t>
                      </a:r>
                      <a:r>
                        <a:rPr lang="lt-LT" sz="1200" b="1" dirty="0"/>
                        <a:t>:</a:t>
                      </a:r>
                    </a:p>
                    <a:p>
                      <a:r>
                        <a:rPr lang="lt-LT" sz="1200" b="0" dirty="0"/>
                        <a:t> </a:t>
                      </a:r>
                      <a:r>
                        <a:rPr lang="lt-LT" sz="1200" b="0" dirty="0" err="1"/>
                        <a:t>Glavlitas</a:t>
                      </a:r>
                      <a:r>
                        <a:rPr lang="lt-LT" sz="1200" b="0" dirty="0"/>
                        <a:t>,</a:t>
                      </a:r>
                      <a:r>
                        <a:rPr lang="lt-LT" sz="1200" b="0" baseline="0" dirty="0"/>
                        <a:t> socialistinio gyvenimo būdo teigiamas propagavimas, nacionalinė literatūra, trėmimai...</a:t>
                      </a:r>
                    </a:p>
                    <a:p>
                      <a:r>
                        <a:rPr lang="lt-LT" sz="1200" b="0" baseline="0" dirty="0"/>
                        <a:t>Šaltinyje D, C</a:t>
                      </a:r>
                      <a:endParaRPr lang="lt-LT" sz="1200" b="0" dirty="0"/>
                    </a:p>
                    <a:p>
                      <a:endParaRPr lang="lt-LT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200" b="1" dirty="0"/>
                        <a:t>Sovietinėje</a:t>
                      </a:r>
                      <a:r>
                        <a:rPr lang="lt-LT" sz="1200" b="1" baseline="0" dirty="0"/>
                        <a:t> Lietuvoje</a:t>
                      </a:r>
                      <a:r>
                        <a:rPr lang="lt-LT" sz="1200" b="1" dirty="0"/>
                        <a:t>:</a:t>
                      </a:r>
                    </a:p>
                    <a:p>
                      <a:r>
                        <a:rPr lang="lt-LT" sz="1200" b="0" dirty="0"/>
                        <a:t>Nurodymai iš viršaus,</a:t>
                      </a:r>
                    </a:p>
                    <a:p>
                      <a:r>
                        <a:rPr lang="lt-LT" sz="1200" b="0" dirty="0"/>
                        <a:t>iki</a:t>
                      </a:r>
                      <a:r>
                        <a:rPr lang="lt-LT" sz="1200" b="0" baseline="0" dirty="0"/>
                        <a:t> komunistinės santvarkos neigimas,</a:t>
                      </a:r>
                    </a:p>
                    <a:p>
                      <a:r>
                        <a:rPr lang="lt-LT" sz="1200" b="0" baseline="0" dirty="0"/>
                        <a:t>trėmimai, kolektyvizacija, komunizmas-šventas...</a:t>
                      </a:r>
                    </a:p>
                    <a:p>
                      <a:r>
                        <a:rPr lang="lt-LT" sz="1200" b="0" baseline="0" dirty="0"/>
                        <a:t>Šaltinis C, D</a:t>
                      </a:r>
                      <a:endParaRPr lang="lt-LT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257154"/>
                  </a:ext>
                </a:extLst>
              </a:tr>
              <a:tr h="1396562">
                <a:tc>
                  <a:txBody>
                    <a:bodyPr/>
                    <a:lstStyle/>
                    <a:p>
                      <a:r>
                        <a:rPr lang="lt-LT" sz="1200" b="1" dirty="0"/>
                        <a:t>Išvada:</a:t>
                      </a:r>
                    </a:p>
                    <a:p>
                      <a:r>
                        <a:rPr lang="lt-LT" sz="1200" b="0" dirty="0"/>
                        <a:t>Neįvardija šaltinių- B,C,D</a:t>
                      </a:r>
                    </a:p>
                    <a:p>
                      <a:r>
                        <a:rPr lang="lt-LT" sz="1200" b="0" dirty="0"/>
                        <a:t>Šaltinių objektyvumas</a:t>
                      </a:r>
                    </a:p>
                    <a:p>
                      <a:r>
                        <a:rPr lang="lt-LT" sz="1200" b="0" dirty="0"/>
                        <a:t>Panašumas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200" b="1" dirty="0"/>
                        <a:t>Išvada:</a:t>
                      </a:r>
                    </a:p>
                    <a:p>
                      <a:r>
                        <a:rPr lang="lt-LT" sz="1200" b="0" dirty="0"/>
                        <a:t>Neįvardija -B</a:t>
                      </a:r>
                    </a:p>
                    <a:p>
                      <a:r>
                        <a:rPr lang="lt-LT" sz="1200" b="0" dirty="0"/>
                        <a:t>Šaltinių objektyvumas</a:t>
                      </a:r>
                    </a:p>
                    <a:p>
                      <a:r>
                        <a:rPr lang="lt-LT" sz="1200" b="0" dirty="0"/>
                        <a:t>Skirtumas</a:t>
                      </a:r>
                    </a:p>
                    <a:p>
                      <a:endParaRPr lang="lt-LT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200" b="1" dirty="0"/>
                        <a:t>Išvada: </a:t>
                      </a:r>
                      <a:endParaRPr lang="lt-LT" sz="1200" b="0" dirty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200" b="0" baseline="0" dirty="0"/>
                        <a:t>Neįvardija –B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200" b="0" dirty="0"/>
                        <a:t>Šaltinių objektyvumas</a:t>
                      </a:r>
                      <a:endParaRPr lang="lt-LT" sz="1200" b="0" baseline="0" dirty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200" b="0" baseline="0" dirty="0"/>
                        <a:t>Skirtumas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200" b="0" baseline="0" dirty="0"/>
                        <a:t>p</a:t>
                      </a:r>
                      <a:r>
                        <a:rPr lang="lt-LT" sz="1200" b="0" dirty="0"/>
                        <a:t>amini</a:t>
                      </a:r>
                      <a:r>
                        <a:rPr lang="lt-LT" sz="1200" b="0" baseline="0" dirty="0"/>
                        <a:t> daugiausiai teiginių iš šaltinių</a:t>
                      </a:r>
                      <a:endParaRPr lang="lt-LT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861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961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Istorijos žinios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sz="3200" dirty="0"/>
              <a:t>Pateikti </a:t>
            </a:r>
            <a:r>
              <a:rPr lang="lt-LT" sz="3200" dirty="0">
                <a:solidFill>
                  <a:srgbClr val="FF0000"/>
                </a:solidFill>
              </a:rPr>
              <a:t>visi istorijos faktai </a:t>
            </a:r>
            <a:r>
              <a:rPr lang="lt-LT" sz="3200" dirty="0"/>
              <a:t>yra tinkami ir reikšmingi, </a:t>
            </a:r>
            <a:r>
              <a:rPr lang="lt-LT" sz="3200" dirty="0">
                <a:solidFill>
                  <a:schemeClr val="tx1"/>
                </a:solidFill>
              </a:rPr>
              <a:t>papildo</a:t>
            </a:r>
            <a:r>
              <a:rPr lang="lt-LT" sz="3200" dirty="0"/>
              <a:t> nagrinėjamo klausimo kontekstą; </a:t>
            </a:r>
            <a:r>
              <a:rPr lang="lt-LT" sz="3200" dirty="0">
                <a:solidFill>
                  <a:srgbClr val="FF0000"/>
                </a:solidFill>
              </a:rPr>
              <a:t>jų yra užtektinai</a:t>
            </a:r>
            <a:r>
              <a:rPr lang="lt-LT" sz="3200" dirty="0"/>
              <a:t>, kad visapusiškai atskleistų nagrinėjamą klausimą; </a:t>
            </a:r>
            <a:r>
              <a:rPr lang="lt-LT" sz="3200" dirty="0">
                <a:solidFill>
                  <a:srgbClr val="FF0000"/>
                </a:solidFill>
              </a:rPr>
              <a:t>nėra klaidų</a:t>
            </a:r>
            <a:r>
              <a:rPr lang="lt-LT" sz="3200" dirty="0"/>
              <a:t>, pateikiant istorijos faktus; sistemingai ir </a:t>
            </a:r>
            <a:r>
              <a:rPr lang="lt-LT" sz="3200" dirty="0">
                <a:solidFill>
                  <a:srgbClr val="FF0000"/>
                </a:solidFill>
              </a:rPr>
              <a:t>tinkamai vartojamos visos istorijos sąvokos </a:t>
            </a:r>
            <a:r>
              <a:rPr lang="lt-LT" sz="3200" dirty="0"/>
              <a:t>nagrinėjamo klausimo kontekste.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066287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1B03303-613D-5190-6031-46B48AF36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8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lt-LT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Valstybės santykis su visuomene ir individu XX a.: demokratija, autoritarizmas, totalitarizmas.</a:t>
            </a:r>
            <a:br>
              <a:rPr lang="lt-LT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		  </a:t>
            </a:r>
            <a:r>
              <a:rPr lang="lt-LT" sz="16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lt-LT" sz="1800" i="1" kern="1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Bendrosios programos)</a:t>
            </a:r>
            <a:br>
              <a:rPr lang="lt-LT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sz="2800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C0C307E-B2B2-12B7-ED56-33AE010EB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Nagrinėjami tarpukario demokratinės valstybės principai ir iššūkiai. Aptariama autoritarinių režimų atsiradimo prielaidos ir veikimo modelis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Analizuojama totalitarinio režimo anatomija: ideologija ir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propaganda.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Atskleidžiama totalitarinės valstybės realybė: žmonių naikinimas socialiniu ir rasiniu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pagrindu.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Nagrinėjamas Adolfo Hitlerio,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Vladimiro Lenino, </a:t>
            </a:r>
            <a:r>
              <a:rPr lang="lt-LT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Mao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Dzedongo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t-LT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Tomašo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Garigo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Masariko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t-LT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Benito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Musolinio, Juzefo Pilsudskio, Franklino Ruzvelto,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Josifo Stalino istorinis vaidmuo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XX a. pirmojoje pusėje. Aiškinamasi autoritarizmo,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cenzūros,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fašizmo,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genocido,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GULAG,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Holodomoro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Holokausto, karinės diktatūros,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komunizmo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koncentracijos stovyklos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liaudies fronto, liberalios demokratijos,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nacionalsocializmo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parlamentarizmo, pasaulio tautų teisuolių,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propagandos, teroro, totalitarinės valstybės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valdžių atskyrimo principo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sąvokų reikšmė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analizuojamos temos kontekste. Nagrinėjami reikšmingi įvykiai, sudarę sąlygas totalitarinių režimų įsigalėjimui XX a.: Spalio perversmas ir bolševikų atėjimas į valdžią Rusijoje (1917 m.), fašistų žygis į Romą ir </a:t>
            </a:r>
            <a:r>
              <a:rPr lang="lt-LT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Benito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Musolinio paskyrimas ministru pirmininku,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Adolfo Hitlerio paskyrimas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kancleriu (1933 m.)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komunistų atėjimas į valdžią ir Kinijos liaudies respublikos įkūrimas (1949 m.).</a:t>
            </a:r>
            <a:endParaRPr lang="lt-L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46065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F9DF8C9-EC15-E141-34C6-445B2C9A9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8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lt-LT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Kultūra ir menininko (ne)laisvė XX a. totalitarinėse santvarkose.</a:t>
            </a:r>
            <a:br>
              <a:rPr lang="lt-LT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</a:t>
            </a:r>
            <a:r>
              <a:rPr lang="lt-LT" sz="18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lt-LT" sz="1800" i="1" kern="1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Bendrosios programos)</a:t>
            </a:r>
            <a:br>
              <a:rPr lang="lt-LT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lt-LT" sz="1800" kern="1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t-LT" sz="1800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022FC59-A41A-0052-CF16-559495500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Nagrinėjamas kultūros ideologizavimas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tarp kūrėjų priverstinės emigracijos, „išsigimusio meno“ ir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knygų deginimo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Įvertinama kūrėjo pasirinkimo (laisvos valios) sudėtingumas ir reikšmė: Borisas Pasternakas, Česlovas Milošas, Aleksandras Solženicynas.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Aptariamas menininko vaidmuo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valstybės ar ideologijos tarnyboje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Sergejus </a:t>
            </a:r>
            <a:r>
              <a:rPr lang="lt-LT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Eizenšteinas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lt-LT" sz="1800" kern="1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Leni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Ryfenštal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Aptariama Jozefo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Gebelso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vaidmuo ir sprendimai, ideologizuojant kultūrą totalitarinėje sistemoje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Aiškinamasi </a:t>
            </a:r>
            <a:r>
              <a:rPr lang="lt-LT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chunveibinų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„išsigimusio meno“, kultūros ideologizavimo, </a:t>
            </a:r>
            <a:r>
              <a:rPr lang="lt-LT" sz="1800" kern="1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socrealizmo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sąvokų reikšmė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siekiant suvokti analizuojamą temą.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Analizuojami reikšmingi įvykiai kultūros ideologizavimui totalitarinėse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santvarkose XX a.: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„Filosofų laivas“ Sovietų Sąjungoje,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sz="1800" kern="1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knygų deginimas Vokietijoje</a:t>
            </a:r>
            <a:r>
              <a:rPr lang="lt-LT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Kultūrinė revoliucija Kinijoje.</a:t>
            </a:r>
            <a:endParaRPr lang="lt-L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30742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6545"/>
          </a:xfrm>
        </p:spPr>
        <p:txBody>
          <a:bodyPr/>
          <a:lstStyle/>
          <a:p>
            <a:r>
              <a:rPr lang="lt-LT" b="1" dirty="0"/>
              <a:t>Istorijos žinios mokinių darbuos</a:t>
            </a:r>
            <a:r>
              <a:rPr lang="lt-LT" dirty="0"/>
              <a:t>e</a:t>
            </a: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3421075"/>
              </p:ext>
            </p:extLst>
          </p:nvPr>
        </p:nvGraphicFramePr>
        <p:xfrm>
          <a:off x="677863" y="1376363"/>
          <a:ext cx="8596311" cy="381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437">
                  <a:extLst>
                    <a:ext uri="{9D8B030D-6E8A-4147-A177-3AD203B41FA5}">
                      <a16:colId xmlns:a16="http://schemas.microsoft.com/office/drawing/2014/main" val="3675247477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3177913771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911238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/>
                        <a:t>1 darbas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2</a:t>
                      </a:r>
                      <a:r>
                        <a:rPr lang="lt-LT" baseline="0" dirty="0"/>
                        <a:t> darbas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3 darbas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674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b="1" dirty="0"/>
                        <a:t>Vokietija</a:t>
                      </a:r>
                      <a:r>
                        <a:rPr lang="lt-LT" sz="1600" dirty="0"/>
                        <a:t>:</a:t>
                      </a:r>
                    </a:p>
                    <a:p>
                      <a:r>
                        <a:rPr lang="lt-LT" sz="1600" dirty="0"/>
                        <a:t>1933 nacių atėjimas</a:t>
                      </a:r>
                      <a:r>
                        <a:rPr lang="lt-LT" sz="1600" baseline="0" dirty="0"/>
                        <a:t> į valdžią</a:t>
                      </a:r>
                    </a:p>
                    <a:p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b="1" dirty="0"/>
                        <a:t>Vokietija:</a:t>
                      </a:r>
                    </a:p>
                    <a:p>
                      <a:r>
                        <a:rPr lang="lt-LT" sz="1600" b="0" dirty="0"/>
                        <a:t>Kino</a:t>
                      </a:r>
                      <a:r>
                        <a:rPr lang="lt-LT" sz="1600" b="0" baseline="0" dirty="0"/>
                        <a:t> reikšmė propagandai, </a:t>
                      </a:r>
                      <a:r>
                        <a:rPr lang="lt-LT" sz="1600" b="0" baseline="0" dirty="0" err="1"/>
                        <a:t>Leni</a:t>
                      </a:r>
                      <a:r>
                        <a:rPr lang="lt-LT" sz="1600" b="0" baseline="0" dirty="0"/>
                        <a:t> </a:t>
                      </a:r>
                      <a:r>
                        <a:rPr lang="lt-LT" sz="1600" b="0" baseline="0" dirty="0" err="1"/>
                        <a:t>Ryfenštal</a:t>
                      </a:r>
                      <a:r>
                        <a:rPr lang="lt-LT" sz="1600" b="0" baseline="0" dirty="0"/>
                        <a:t>, arijai, </a:t>
                      </a:r>
                    </a:p>
                    <a:p>
                      <a:r>
                        <a:rPr lang="lt-LT" sz="1600" b="0" baseline="0" dirty="0"/>
                        <a:t>J. </a:t>
                      </a:r>
                      <a:r>
                        <a:rPr lang="lt-LT" sz="1600" b="0" baseline="0" dirty="0" err="1"/>
                        <a:t>Gebelso</a:t>
                      </a:r>
                      <a:r>
                        <a:rPr lang="lt-LT" sz="1600" b="0" baseline="0" dirty="0"/>
                        <a:t> veikla. </a:t>
                      </a:r>
                      <a:endParaRPr lang="lt-LT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b="1" dirty="0"/>
                        <a:t>Vokietija:</a:t>
                      </a:r>
                    </a:p>
                    <a:p>
                      <a:r>
                        <a:rPr lang="lt-LT" sz="1600" b="0" dirty="0"/>
                        <a:t>Kas</a:t>
                      </a:r>
                      <a:r>
                        <a:rPr lang="lt-LT" sz="1600" b="0" baseline="0" dirty="0"/>
                        <a:t> buvo A. Hitleris (klaida),</a:t>
                      </a:r>
                    </a:p>
                    <a:p>
                      <a:r>
                        <a:rPr lang="lt-LT" sz="1600" b="0" baseline="0" dirty="0"/>
                        <a:t>knygų deginimas </a:t>
                      </a:r>
                      <a:endParaRPr lang="lt-LT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383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b="1" dirty="0"/>
                        <a:t>Sovietinė</a:t>
                      </a:r>
                      <a:r>
                        <a:rPr lang="lt-LT" sz="1600" b="1" baseline="0" dirty="0"/>
                        <a:t> Lietuva</a:t>
                      </a:r>
                      <a:r>
                        <a:rPr lang="lt-LT" sz="1600" b="1" dirty="0"/>
                        <a:t>:</a:t>
                      </a:r>
                    </a:p>
                    <a:p>
                      <a:r>
                        <a:rPr lang="lt-LT" sz="1600" b="0" dirty="0"/>
                        <a:t>Stalino trėmimai</a:t>
                      </a:r>
                      <a:r>
                        <a:rPr lang="lt-LT" sz="1600" b="0" baseline="0" dirty="0"/>
                        <a:t> ir tremties sąlygos, </a:t>
                      </a:r>
                      <a:r>
                        <a:rPr lang="lt-LT" sz="1600" b="0" baseline="0" dirty="0" err="1"/>
                        <a:t>Glavlitas</a:t>
                      </a:r>
                      <a:endParaRPr lang="lt-LT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b="1" dirty="0"/>
                        <a:t>Sovietinė</a:t>
                      </a:r>
                      <a:r>
                        <a:rPr lang="lt-LT" sz="1600" b="1" baseline="0" dirty="0"/>
                        <a:t> Lietuva</a:t>
                      </a:r>
                      <a:r>
                        <a:rPr lang="lt-LT" sz="1600" b="1" dirty="0"/>
                        <a:t>:</a:t>
                      </a:r>
                    </a:p>
                    <a:p>
                      <a:r>
                        <a:rPr lang="lt-LT" sz="1600" b="0" dirty="0"/>
                        <a:t>I ir II sovietinės okupacijos Lietuvoje datos, socialistinio realizmo metodas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b="1" dirty="0"/>
                        <a:t>Sovietinė</a:t>
                      </a:r>
                      <a:r>
                        <a:rPr lang="lt-LT" sz="1600" b="1" baseline="0" dirty="0"/>
                        <a:t> Lietuva</a:t>
                      </a:r>
                      <a:r>
                        <a:rPr lang="lt-LT" sz="1600" b="1" dirty="0"/>
                        <a:t>:</a:t>
                      </a:r>
                    </a:p>
                    <a:p>
                      <a:r>
                        <a:rPr lang="lt-LT" sz="1600" b="0" dirty="0"/>
                        <a:t>1941 m trėmimai iš Lietuvos</a:t>
                      </a:r>
                      <a:r>
                        <a:rPr lang="lt-LT" sz="1600" b="0" baseline="0" dirty="0"/>
                        <a:t>  </a:t>
                      </a:r>
                      <a:endParaRPr lang="lt-LT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68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sz="1600" b="1" dirty="0"/>
                        <a:t>Išvada:</a:t>
                      </a:r>
                      <a:r>
                        <a:rPr lang="lt-LT" sz="1600" dirty="0"/>
                        <a:t> fragmentiškos, sąvokos</a:t>
                      </a:r>
                      <a:r>
                        <a:rPr lang="lt-LT" sz="1600" baseline="0" dirty="0"/>
                        <a:t> be paaiškinimo (trėmimai, kolūkis, cenzūra, arijai)</a:t>
                      </a:r>
                      <a:endParaRPr lang="lt-L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b="1" dirty="0"/>
                        <a:t>Išvada: </a:t>
                      </a:r>
                      <a:r>
                        <a:rPr lang="lt-LT" sz="1600" b="0" dirty="0"/>
                        <a:t>papildomų</a:t>
                      </a:r>
                      <a:r>
                        <a:rPr lang="lt-LT" sz="1600" b="0" baseline="0" dirty="0"/>
                        <a:t> žinių yra, bet nedaug, sąvokos be paaiškinimo (arijai, trėmimai, cenzūra)</a:t>
                      </a:r>
                      <a:endParaRPr lang="lt-LT" sz="1600" b="0" dirty="0"/>
                    </a:p>
                    <a:p>
                      <a:endParaRPr lang="lt-LT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600" b="1" dirty="0"/>
                        <a:t>Išvada:</a:t>
                      </a:r>
                      <a:r>
                        <a:rPr lang="lt-LT" sz="1600" dirty="0"/>
                        <a:t> žinios</a:t>
                      </a:r>
                      <a:r>
                        <a:rPr lang="lt-LT" sz="1600" baseline="0" dirty="0"/>
                        <a:t> minimalios, yra klaidų, sąvokos be paaiškinimo( cenzūra, kolūkis, buržuazija).</a:t>
                      </a:r>
                      <a:endParaRPr lang="lt-LT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619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495540"/>
      </p:ext>
    </p:extLst>
  </p:cSld>
  <p:clrMapOvr>
    <a:masterClrMapping/>
  </p:clrMapOvr>
</p:sld>
</file>

<file path=ppt/theme/theme1.xml><?xml version="1.0" encoding="utf-8"?>
<a:theme xmlns:a="http://schemas.openxmlformats.org/drawingml/2006/main" name="Briaunota">
  <a:themeElements>
    <a:clrScheme name="Briauno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riauno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auno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as" ma:contentTypeID="0x010100149875867A94D24C97D3673D8ECB2620" ma:contentTypeVersion="18" ma:contentTypeDescription="Kurkite naują dokumentą." ma:contentTypeScope="" ma:versionID="745c2d78d4ca6423475c7dff5963ae08">
  <xsd:schema xmlns:xsd="http://www.w3.org/2001/XMLSchema" xmlns:xs="http://www.w3.org/2001/XMLSchema" xmlns:p="http://schemas.microsoft.com/office/2006/metadata/properties" xmlns:ns3="bd2a18c2-06d4-44cd-af38-3237b532008a" xmlns:ns4="441e4d8e-a8ab-46be-9694-e40af28e9c61" targetNamespace="http://schemas.microsoft.com/office/2006/metadata/properties" ma:root="true" ma:fieldsID="ca3a2821a5f8c63dd4c14b5afaf8d0f8" ns3:_="" ns4:_="">
    <xsd:import namespace="bd2a18c2-06d4-44cd-af38-3237b532008a"/>
    <xsd:import namespace="441e4d8e-a8ab-46be-9694-e40af28e9c6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2a18c2-06d4-44cd-af38-3237b53200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Bendrinama s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Bendrinta su išsamia informacija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Bendrinimo užuominos maiša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1e4d8e-a8ab-46be-9694-e40af28e9c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urinio tipas"/>
        <xsd:element ref="dc:title" minOccurs="0" maxOccurs="1" ma:index="4" ma:displayName="Antraštė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41e4d8e-a8ab-46be-9694-e40af28e9c61" xsi:nil="true"/>
  </documentManagement>
</p:properties>
</file>

<file path=customXml/itemProps1.xml><?xml version="1.0" encoding="utf-8"?>
<ds:datastoreItem xmlns:ds="http://schemas.openxmlformats.org/officeDocument/2006/customXml" ds:itemID="{E107A466-565F-41E9-A4DC-2E705FD859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2a18c2-06d4-44cd-af38-3237b532008a"/>
    <ds:schemaRef ds:uri="441e4d8e-a8ab-46be-9694-e40af28e9c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E7B1E5-F79C-4FDF-BEAD-EB2BDF2009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6E0640-5D50-40DB-8763-8949E826ADE0}">
  <ds:schemaRefs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441e4d8e-a8ab-46be-9694-e40af28e9c61"/>
    <ds:schemaRef ds:uri="bd2a18c2-06d4-44cd-af38-3237b532008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501</TotalTime>
  <Words>1345</Words>
  <Application>Microsoft Office PowerPoint</Application>
  <PresentationFormat>Plačiaekranė</PresentationFormat>
  <Paragraphs>198</Paragraphs>
  <Slides>15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 3</vt:lpstr>
      <vt:lpstr>Briaunota</vt:lpstr>
      <vt:lpstr>Konsultacija 2024-12-11 Mokinių rašinių vertinimas </vt:lpstr>
      <vt:lpstr>Mokinių rašinių vertinimo lentelė: bendras</vt:lpstr>
      <vt:lpstr>Vertintojas - žino atsakymus. Argumentai...</vt:lpstr>
      <vt:lpstr>Šaltinių naudojimas</vt:lpstr>
      <vt:lpstr>Šaltinių naudojimas mokinių darbuose</vt:lpstr>
      <vt:lpstr>Istorijos žinios</vt:lpstr>
      <vt:lpstr>TEMA: Valstybės santykis su visuomene ir individu XX a.: demokratija, autoritarizmas, totalitarizmas.               (Bendrosios programos) </vt:lpstr>
      <vt:lpstr>TEMA: Kultūra ir menininko (ne)laisvė XX a. totalitarinėse santvarkose.           (Bendrosios programos)  </vt:lpstr>
      <vt:lpstr>Istorijos žinios mokinių darbuose</vt:lpstr>
      <vt:lpstr>Analizė</vt:lpstr>
      <vt:lpstr>Analizė mokinių darbuose</vt:lpstr>
      <vt:lpstr>Rašinio struktūra</vt:lpstr>
      <vt:lpstr>Rašinio struktūra</vt:lpstr>
      <vt:lpstr>Mokinių rašinių vertinimo lentelė</vt:lpstr>
      <vt:lpstr>Pastebėjimai...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Seminaras 2024-12-11</dc:title>
  <dc:creator>Jūratė</dc:creator>
  <cp:lastModifiedBy>Nijolė Selvestravičiūtė-Grybovienė</cp:lastModifiedBy>
  <cp:revision>46</cp:revision>
  <cp:lastPrinted>2024-12-09T13:14:30Z</cp:lastPrinted>
  <dcterms:created xsi:type="dcterms:W3CDTF">2024-12-08T09:12:53Z</dcterms:created>
  <dcterms:modified xsi:type="dcterms:W3CDTF">2024-12-12T13:11:27Z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0x010100149875867A94D24C97D3673D8ECB2620</vt:lpwstr>
  </property>
</Properties>
</file>