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62" r:id="rId6"/>
    <p:sldId id="301" r:id="rId7"/>
    <p:sldId id="28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82" r:id="rId26"/>
    <p:sldId id="302" r:id="rId27"/>
    <p:sldId id="263" r:id="rId28"/>
    <p:sldId id="304" r:id="rId29"/>
    <p:sldId id="305" r:id="rId30"/>
    <p:sldId id="258" r:id="rId31"/>
    <p:sldId id="264" r:id="rId32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1"/>
    <p:restoredTop sz="94712"/>
  </p:normalViewPr>
  <p:slideViewPr>
    <p:cSldViewPr snapToGrid="0" showGuides="1">
      <p:cViewPr varScale="1">
        <p:scale>
          <a:sx n="105" d="100"/>
          <a:sy n="105" d="100"/>
        </p:scale>
        <p:origin x="11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56445" cy="3564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8D770-406F-584B-A225-49FB2E2E7A10}" type="datetimeFigureOut">
              <a:rPr lang="lt-LT" smtClean="0"/>
              <a:t>2025-12-02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35047-CF37-F74E-9CB3-2F99D4828B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459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11" Type="http://schemas.openxmlformats.org/officeDocument/2006/relationships/image" Target="../media/image29.sv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27.svg"/><Relationship Id="rId14" Type="http://schemas.openxmlformats.org/officeDocument/2006/relationships/image" Target="../media/image3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Titulin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3375257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kyriaus pava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Skyriaus</a:t>
            </a:r>
            <a:br>
              <a:rPr lang="lt-LT" dirty="0"/>
            </a:br>
            <a:r>
              <a:rPr lang="lt-LT" dirty="0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kyriaus pav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Skyriaus</a:t>
            </a:r>
            <a:br>
              <a:rPr lang="lt-LT" dirty="0"/>
            </a:br>
            <a:r>
              <a:rPr lang="lt-LT" dirty="0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6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422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 dirty="0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1699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 dirty="0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6896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4035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Galinė skaidr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K</a:t>
            </a:r>
            <a:r>
              <a:rPr lang="lt-LT" dirty="0"/>
              <a:t>. Kalinausko </a:t>
            </a:r>
            <a:r>
              <a:rPr lang="lt-LT" dirty="0" err="1"/>
              <a:t>g</a:t>
            </a:r>
            <a:r>
              <a:rPr lang="lt-LT" dirty="0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Ačiū už dėmesį!</a:t>
            </a:r>
          </a:p>
        </p:txBody>
      </p:sp>
      <p:pic>
        <p:nvPicPr>
          <p:cNvPr id="2" name="Graphic 1">
            <a:hlinkClick r:id="rId4"/>
            <a:extLst>
              <a:ext uri="{FF2B5EF4-FFF2-40B4-BE49-F238E27FC236}">
                <a16:creationId xmlns:a16="http://schemas.microsoft.com/office/drawing/2014/main" id="{0708A1F8-1418-4AA2-AB3B-48C2243768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3" name="Graphic 2">
            <a:hlinkClick r:id="rId7"/>
            <a:extLst>
              <a:ext uri="{FF2B5EF4-FFF2-40B4-BE49-F238E27FC236}">
                <a16:creationId xmlns:a16="http://schemas.microsoft.com/office/drawing/2014/main" id="{734F392C-3DF2-044D-3884-BA3CB950FF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561817-6387-C6F1-5449-EB759E014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5" name="Graphic 4">
            <a:hlinkClick r:id="rId12"/>
            <a:extLst>
              <a:ext uri="{FF2B5EF4-FFF2-40B4-BE49-F238E27FC236}">
                <a16:creationId xmlns:a16="http://schemas.microsoft.com/office/drawing/2014/main" id="{7C8C1F45-FAF7-1640-3213-01B705FB73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Skyriaus pava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Skyriaus</a:t>
            </a:r>
            <a:br>
              <a:rPr lang="lt-LT" dirty="0"/>
            </a:br>
            <a:r>
              <a:rPr lang="lt-LT" dirty="0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57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Skyriaus pav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Skyriaus</a:t>
            </a:r>
            <a:br>
              <a:rPr lang="lt-LT" dirty="0"/>
            </a:br>
            <a:r>
              <a:rPr lang="lt-LT" dirty="0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0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343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 dirty="0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3530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 dirty="0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807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1781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. Galinė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K</a:t>
            </a:r>
            <a:r>
              <a:rPr lang="lt-LT" dirty="0"/>
              <a:t>. Kalinausko </a:t>
            </a:r>
            <a:r>
              <a:rPr lang="lt-LT" dirty="0" err="1"/>
              <a:t>g</a:t>
            </a:r>
            <a:r>
              <a:rPr lang="lt-LT" dirty="0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Ačiū už dėmesį!</a:t>
            </a:r>
          </a:p>
        </p:txBody>
      </p:sp>
      <p:pic>
        <p:nvPicPr>
          <p:cNvPr id="6" name="Graphic 5">
            <a:hlinkClick r:id="rId4"/>
            <a:extLst>
              <a:ext uri="{FF2B5EF4-FFF2-40B4-BE49-F238E27FC236}">
                <a16:creationId xmlns:a16="http://schemas.microsoft.com/office/drawing/2014/main" id="{2E548A7D-520E-EB02-5349-A06FC517F6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7" name="Graphic 6">
            <a:hlinkClick r:id="rId7"/>
            <a:extLst>
              <a:ext uri="{FF2B5EF4-FFF2-40B4-BE49-F238E27FC236}">
                <a16:creationId xmlns:a16="http://schemas.microsoft.com/office/drawing/2014/main" id="{5369E908-3C07-DB6B-FD3B-D5F4AAD14D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791CC26-A952-6EB0-F7D2-8A47BDD2E9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9" name="Graphic 8">
            <a:hlinkClick r:id="rId12"/>
            <a:extLst>
              <a:ext uri="{FF2B5EF4-FFF2-40B4-BE49-F238E27FC236}">
                <a16:creationId xmlns:a16="http://schemas.microsoft.com/office/drawing/2014/main" id="{4F8C9507-7E25-3441-8195-DC24A09DA3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5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 Titulin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2477900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40FE2-144E-E13D-AF95-0E3FEB1A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lt-LT" noProof="0" dirty="0" err="1"/>
              <a:t>Click</a:t>
            </a:r>
            <a:r>
              <a:rPr lang="lt-LT" noProof="0" dirty="0"/>
              <a:t> to </a:t>
            </a:r>
            <a:r>
              <a:rPr lang="lt-LT" noProof="0" dirty="0" err="1"/>
              <a:t>edit</a:t>
            </a:r>
            <a:r>
              <a:rPr lang="lt-LT" noProof="0" dirty="0"/>
              <a:t> </a:t>
            </a:r>
            <a:r>
              <a:rPr lang="lt-LT" noProof="0" dirty="0" err="1"/>
              <a:t>Master</a:t>
            </a:r>
            <a:r>
              <a:rPr lang="lt-LT" noProof="0" dirty="0"/>
              <a:t> </a:t>
            </a:r>
            <a:r>
              <a:rPr lang="lt-LT" noProof="0" dirty="0" err="1"/>
              <a:t>title</a:t>
            </a:r>
            <a:r>
              <a:rPr lang="lt-LT" noProof="0" dirty="0"/>
              <a:t> </a:t>
            </a:r>
            <a:r>
              <a:rPr lang="lt-LT" noProof="0" dirty="0" err="1"/>
              <a:t>style</a:t>
            </a:r>
            <a:endParaRPr lang="lt-LT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BD2AB-C292-2927-76C2-3A88F640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t-LT" noProof="0" dirty="0" err="1"/>
              <a:t>Click</a:t>
            </a:r>
            <a:r>
              <a:rPr lang="lt-LT" noProof="0" dirty="0"/>
              <a:t> to </a:t>
            </a:r>
            <a:r>
              <a:rPr lang="lt-LT" noProof="0" dirty="0" err="1"/>
              <a:t>edit</a:t>
            </a:r>
            <a:r>
              <a:rPr lang="lt-LT" noProof="0" dirty="0"/>
              <a:t> </a:t>
            </a:r>
            <a:r>
              <a:rPr lang="lt-LT" noProof="0" dirty="0" err="1"/>
              <a:t>Master</a:t>
            </a:r>
            <a:r>
              <a:rPr lang="lt-LT" noProof="0" dirty="0"/>
              <a:t> </a:t>
            </a:r>
            <a:r>
              <a:rPr lang="lt-LT" noProof="0" dirty="0" err="1"/>
              <a:t>text</a:t>
            </a:r>
            <a:r>
              <a:rPr lang="lt-LT" noProof="0" dirty="0"/>
              <a:t> </a:t>
            </a:r>
            <a:r>
              <a:rPr lang="lt-LT" noProof="0" dirty="0" err="1"/>
              <a:t>styles</a:t>
            </a:r>
            <a:endParaRPr lang="lt-LT" noProof="0" dirty="0"/>
          </a:p>
          <a:p>
            <a:pPr lvl="1"/>
            <a:r>
              <a:rPr lang="lt-LT" noProof="0" dirty="0" err="1"/>
              <a:t>Second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  <a:p>
            <a:pPr lvl="2"/>
            <a:r>
              <a:rPr lang="lt-LT" noProof="0" dirty="0" err="1"/>
              <a:t>Third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  <a:p>
            <a:pPr lvl="3"/>
            <a:r>
              <a:rPr lang="lt-LT" noProof="0" dirty="0" err="1"/>
              <a:t>Fourth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  <a:p>
            <a:pPr lvl="4"/>
            <a:r>
              <a:rPr lang="lt-LT" noProof="0" dirty="0" err="1"/>
              <a:t>Fifth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C2E1B-DC5A-5128-3AB0-F3F6E2BD9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t-LT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36F4-BD3E-E3E9-A921-60AB686B8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noProof="0"/>
              <a:t>Prezentacijos pavadinimas</a:t>
            </a:r>
            <a:endParaRPr lang="lt-LT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E545-BFE0-226F-F0C0-EB443F51B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01A177-7C7F-8D4A-B39C-2DAF903038D6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2252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5F22937-C3F0-B652-FA87-958AD2840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544" y="5344313"/>
            <a:ext cx="3520440" cy="751395"/>
          </a:xfrm>
        </p:spPr>
        <p:txBody>
          <a:bodyPr>
            <a:normAutofit fontScale="77500" lnSpcReduction="20000"/>
          </a:bodyPr>
          <a:lstStyle/>
          <a:p>
            <a:r>
              <a:rPr lang="lt-LT" dirty="0"/>
              <a:t>Rasa Žemaitaitienė </a:t>
            </a:r>
          </a:p>
          <a:p>
            <a:r>
              <a:rPr lang="lt-LT" dirty="0"/>
              <a:t>Artūras Katelnikovas</a:t>
            </a:r>
          </a:p>
          <a:p>
            <a:r>
              <a:rPr lang="lt-LT" dirty="0"/>
              <a:t>Miglė Parachnevičienė</a:t>
            </a:r>
          </a:p>
          <a:p>
            <a:endParaRPr lang="lt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40CBDF-116E-B5FC-B0F1-37C285F5D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4336" y="5266945"/>
            <a:ext cx="5480305" cy="896112"/>
          </a:xfrm>
        </p:spPr>
        <p:txBody>
          <a:bodyPr>
            <a:normAutofit/>
          </a:bodyPr>
          <a:lstStyle/>
          <a:p>
            <a:r>
              <a:rPr lang="lt-LT" sz="1500" dirty="0"/>
              <a:t>Vilniaus licėjaus chemijos mokytoja ekspertė </a:t>
            </a:r>
          </a:p>
          <a:p>
            <a:r>
              <a:rPr lang="lt-LT" sz="1500" dirty="0"/>
              <a:t>VU Chemijos ir geomokslų fakulteto profesorius</a:t>
            </a:r>
          </a:p>
          <a:p>
            <a:r>
              <a:rPr lang="lt-LT" sz="1500" dirty="0"/>
              <a:t>NŠA Ugdymo turinio skyriaus specialistė</a:t>
            </a:r>
          </a:p>
          <a:p>
            <a:endParaRPr lang="lt-L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002462-FB43-6DF8-F71F-3D7B89E2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1719072"/>
            <a:ext cx="8193024" cy="2560701"/>
          </a:xfrm>
        </p:spPr>
        <p:txBody>
          <a:bodyPr>
            <a:normAutofit fontScale="90000"/>
          </a:bodyPr>
          <a:lstStyle/>
          <a:p>
            <a:br>
              <a:rPr lang="lt-LT" dirty="0"/>
            </a:br>
            <a:br>
              <a:rPr lang="lt-LT" dirty="0"/>
            </a:br>
            <a:br>
              <a:rPr lang="lt-LT" dirty="0"/>
            </a:br>
            <a:br>
              <a:rPr lang="lt-LT" dirty="0"/>
            </a:br>
            <a:br>
              <a:rPr lang="lt-LT" dirty="0"/>
            </a:br>
            <a:br>
              <a:rPr lang="lt-LT" dirty="0"/>
            </a:br>
            <a:r>
              <a:rPr lang="lt-LT" dirty="0"/>
              <a:t>Metodinė medžiaga „Cheminių medžiagų naudojimas mokykloje“</a:t>
            </a:r>
          </a:p>
        </p:txBody>
      </p:sp>
      <p:pic>
        <p:nvPicPr>
          <p:cNvPr id="8" name="Picture 7" descr="A blue and green logo with a green flask and a book&#10;&#10;AI-generated content may be incorrect.">
            <a:extLst>
              <a:ext uri="{FF2B5EF4-FFF2-40B4-BE49-F238E27FC236}">
                <a16:creationId xmlns:a16="http://schemas.microsoft.com/office/drawing/2014/main" id="{C07EF600-774D-FC1E-AAA1-5706CAC4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985" y="1971510"/>
            <a:ext cx="2373312" cy="2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A1E62-7C6A-BAB7-6F7D-B9DE169C0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4AF20B-D366-D4E9-C551-7CFB9A78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E2BF76-7CAF-932F-3074-78395C2A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AF72A-60A9-E1B6-C1A3-081871E679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(8)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R</a:t>
            </a:r>
            <a:r>
              <a:rPr lang="lt-LT" sz="1800" dirty="0">
                <a:latin typeface="+mj-lt"/>
              </a:rPr>
              <a:t>eikalavimai medžiagų etiketėms bei jų pavyzdžiai 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36D09-A931-A59D-B8C7-F7F37329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767" y="1321993"/>
            <a:ext cx="6679847" cy="961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0F136-6BC1-D7CE-7124-C74735AE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580" y="2443963"/>
            <a:ext cx="6801609" cy="1654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47B9F-278D-B752-73EC-F867F826F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517" y="4146298"/>
            <a:ext cx="3532721" cy="1791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C7CEA1-A9D0-568E-DD25-F6A21AFDC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339" y="4270803"/>
            <a:ext cx="4252580" cy="16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AA83-371D-CF58-A553-F76A4886B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23FF7F0-53A2-5601-DE98-7D39F6F8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D6BF-3004-C94F-401E-FE48D194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DB85F-898B-320D-75B4-6157FCEE94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(9)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S</a:t>
            </a:r>
            <a:r>
              <a:rPr lang="lt-LT" sz="1800" dirty="0">
                <a:latin typeface="+mj-lt"/>
              </a:rPr>
              <a:t>augaus elgesio, traukos spintos naudojimo, saugos priemonių taikymo ir pirmosios pagalbos chemijos klasėje ir kabinete taisyklės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F6577-6DA0-8E96-0CF0-190D403E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662" y="3270846"/>
            <a:ext cx="6170069" cy="677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140297-9AEF-D325-CC48-461112EE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84" y="3907456"/>
            <a:ext cx="6652198" cy="998238"/>
          </a:xfrm>
          <a:prstGeom prst="rect">
            <a:avLst/>
          </a:prstGeom>
        </p:spPr>
      </p:pic>
      <p:pic>
        <p:nvPicPr>
          <p:cNvPr id="11" name="Picture 10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72D9B931-8745-E665-7FD0-95BB189A7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76" y="1497984"/>
            <a:ext cx="6097520" cy="1664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6F4487-1180-16C5-E494-BEA10AFE1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328" y="4749208"/>
            <a:ext cx="6265410" cy="14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8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E79FD-4BA0-6D4B-E55F-3A77CA99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71FCE4E-AC0C-54EB-C4F5-0138EA96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B2783-FCE3-22B8-C19C-02112F3B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91B25-34B2-8B51-796E-40EC7ADFE0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(10)</a:t>
            </a:r>
            <a:endParaRPr lang="lt-LT" sz="1800" dirty="0"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M</a:t>
            </a:r>
            <a:r>
              <a:rPr lang="lt-LT" sz="1800" dirty="0">
                <a:latin typeface="+mj-lt"/>
              </a:rPr>
              <a:t>okymosi turinio ir rekomenduojamų praktinių užduočių sąrašai, skirti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800" dirty="0">
                <a:latin typeface="+mj-lt"/>
              </a:rPr>
              <a:t>8 kl. (6 užd.),  9 (I gimnazijos) kl. (17 užd.), 10 (II gimnazijos) kl. (7 užd.), ir III gimnazijos klasėms (17 užd.), IV gimnazijos klasėms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800" dirty="0">
                <a:latin typeface="+mj-lt"/>
              </a:rPr>
              <a:t>(17 užd.).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65FC9-47B2-4285-0B2E-55E2585BE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573" y="2022831"/>
            <a:ext cx="6680027" cy="2135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3FAECE-FB64-B56C-670E-6577D16A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9" y="4276272"/>
            <a:ext cx="5750392" cy="1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1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4F8D8-D8AF-B5C9-FAC5-B69559FDE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0C5A858-E1DD-6924-7158-84DA4F5A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C50FD-4110-4AB9-E7E8-7A9A8364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39548-3052-70D5-9D73-33C2A7DDFA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(11)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R</a:t>
            </a:r>
            <a:r>
              <a:rPr lang="lt-LT" sz="1800" dirty="0">
                <a:latin typeface="+mj-lt"/>
              </a:rPr>
              <a:t>ekomenduojamoms praktinėms užduotims atlikti reikalingų cheminių medžiagų ir mišinių kiekiai, laboratorinių priemonių ir cheminių indų skaičius vienai klasei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BC639-EC1E-ECCF-8DB1-E3C9F10E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17" y="1874630"/>
            <a:ext cx="6918547" cy="34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3807B-CD9E-8EDB-1BC5-599637ED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C327CED-608F-3EDD-24CB-70A442A8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B9F19-5262-20CB-BCBB-71D8ED30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FB5BB-AFAE-36FE-611D-28B413EB92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(12)</a:t>
            </a: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58 cheminių medžiagų tirpumo vandenyje duomenys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473C1-EA64-11F2-2BE4-F479F9345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425" y="1355048"/>
            <a:ext cx="6034056" cy="41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7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F8F3E-5A1C-DD2D-4CDD-C34E1F43D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DD2F00F-D023-F372-D820-8FBCD751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23719-4C68-7607-3D33-5FDEAE86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2FA1F-81D8-A8A2-95F2-A69D70BFD1B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(13)</a:t>
            </a: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58 cheminių medžiagų tirpumo kreivės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9D89E-C4BE-0805-C8E9-A8D90D0C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514" y="1408175"/>
            <a:ext cx="3583098" cy="3854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B1154-1DDB-BE75-1D2C-D80777E59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537" y="1338352"/>
            <a:ext cx="3420332" cy="272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073FB-A732-4B38-7CF7-73B9182B3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233" y="4066593"/>
            <a:ext cx="2726263" cy="22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708BB-2C25-748A-C0ED-9574386F0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FE5DAFF-AFCD-8184-D742-5BE42816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651AF-50B3-6E60-04D7-33DDFC50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4090-8DCF-EEA6-8595-E060804596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(14)</a:t>
            </a: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21 gamtinės aminorūgšties tirpumo vandenyje duomenys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0AF88-47C9-3CAA-5E01-623E627E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75" y="1606819"/>
            <a:ext cx="6918196" cy="34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2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96A59-7858-E137-BD91-DE2AFEA8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39453F2-6E4A-2B16-3254-A1C51004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2D979-EEC0-ED33-5883-7A622EFF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96AB2-213A-4BED-F516-C054ED5542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(15)</a:t>
            </a: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Aukštos raiškos pavojingumo piktogramos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4B0E7-9861-4207-4124-14E35A646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87" y="2852568"/>
            <a:ext cx="7054832" cy="18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1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08C9-ABF0-3CDC-AAA3-25D465368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695B3C8-6FD0-A50C-FCF6-65F149C9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FF8D1-0C61-734B-CA03-A1975CB0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5720A-119F-C58B-173D-079A5DEF20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(16)</a:t>
            </a: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Įvairių organinių rūgščių disociacijos konstantos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D942CA-ACD3-7531-DFD2-F63994E92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592" y="1286325"/>
            <a:ext cx="5290644" cy="9909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19FC96-087F-1FBD-222F-BAC5152B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92" y="2137514"/>
            <a:ext cx="5923820" cy="11467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3CBF40-8368-5960-00B8-672F3692B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153" y="3035821"/>
            <a:ext cx="5807944" cy="8347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8014D6-E154-625E-619C-4129D2243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85" y="3952997"/>
            <a:ext cx="5175503" cy="10797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78077F-FBF1-F4C4-88BB-85D23A5BF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813" y="3744715"/>
            <a:ext cx="5068027" cy="9887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E90081-B65F-167C-E96F-922B0987B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483" y="4821577"/>
            <a:ext cx="4836614" cy="13059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8D1E88-BBA5-ED6C-388E-E235EFAD60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02" y="5066074"/>
            <a:ext cx="5364234" cy="11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1C875-74C5-64C7-FE1D-282E23CC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741F687-436A-12F7-A104-26A010A1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2C4E0-A84F-787C-95DC-38E71388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6EC99-A3D2-F805-AFB5-158C803D27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(17)</a:t>
            </a: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Įvairių organinių bazių disociacijos konstantos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617D9-27A6-5870-30C6-553F0F6E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87" y="1299022"/>
            <a:ext cx="6000192" cy="44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4906343-EDA6-838B-2BA6-0A26ED90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8"/>
            <a:ext cx="3293824" cy="800898"/>
          </a:xfrm>
        </p:spPr>
        <p:txBody>
          <a:bodyPr/>
          <a:lstStyle/>
          <a:p>
            <a:r>
              <a:rPr lang="lt-LT" dirty="0"/>
              <a:t>Padėka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239FA-595D-72EF-E64A-B36D7B36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2CEEB4A-4C53-01AC-9BBC-969EFB1BC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1764792"/>
            <a:ext cx="4398264" cy="3493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VU Chemijos ir geomokslų fakulteto Didaktikos centro specialistei dr. Agnei Kizalaitei</a:t>
            </a: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VU </a:t>
            </a:r>
            <a:r>
              <a:rPr lang="en-US" sz="1800" dirty="0" err="1">
                <a:latin typeface="+mj-lt"/>
              </a:rPr>
              <a:t>Metodinio</a:t>
            </a:r>
            <a:r>
              <a:rPr lang="en-US" sz="1800" dirty="0">
                <a:latin typeface="+mj-lt"/>
              </a:rPr>
              <a:t> STEAM </a:t>
            </a:r>
            <a:r>
              <a:rPr lang="en-US" sz="1800" dirty="0" err="1">
                <a:latin typeface="+mj-lt"/>
              </a:rPr>
              <a:t>ugdymo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centro</a:t>
            </a:r>
            <a:r>
              <a:rPr lang="en-US" sz="1800" dirty="0">
                <a:latin typeface="+mj-lt"/>
              </a:rPr>
              <a:t> </a:t>
            </a:r>
            <a:endParaRPr lang="lt-LT" sz="18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t-LT" sz="1800" dirty="0">
                <a:latin typeface="+mj-lt"/>
              </a:rPr>
              <a:t>vadovui dr. </a:t>
            </a:r>
            <a:r>
              <a:rPr lang="en-US" sz="1800" dirty="0" err="1">
                <a:latin typeface="+mj-lt"/>
              </a:rPr>
              <a:t>Pauliu</a:t>
            </a:r>
            <a:r>
              <a:rPr lang="lt-LT" sz="1800" dirty="0">
                <a:latin typeface="+mj-lt"/>
              </a:rPr>
              <a:t>i</a:t>
            </a:r>
            <a:r>
              <a:rPr lang="en-US" sz="1800" dirty="0">
                <a:latin typeface="+mj-lt"/>
              </a:rPr>
              <a:t> L.</a:t>
            </a:r>
            <a:r>
              <a:rPr lang="lt-LT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Tamošiūn</a:t>
            </a:r>
            <a:r>
              <a:rPr lang="lt-LT" sz="1800" dirty="0">
                <a:latin typeface="+mj-lt"/>
              </a:rPr>
              <a:t>ui</a:t>
            </a:r>
          </a:p>
          <a:p>
            <a:pPr marL="0" indent="0">
              <a:spcBef>
                <a:spcPts val="0"/>
              </a:spcBef>
              <a:buNone/>
            </a:pPr>
            <a:endParaRPr lang="lt-LT" sz="18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t-LT" sz="1800" dirty="0">
                <a:latin typeface="+mj-lt"/>
              </a:rPr>
              <a:t>Nacionalinio visuomenės sveikatos centro Vilniaus departamento produktų vertinimo skyriaus vedėjui Sauliui Majui</a:t>
            </a:r>
          </a:p>
          <a:p>
            <a:pPr marL="0" indent="0">
              <a:spcBef>
                <a:spcPts val="0"/>
              </a:spcBef>
              <a:buNone/>
            </a:pPr>
            <a:endParaRPr lang="lt-LT" sz="18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</p:txBody>
      </p:sp>
      <p:pic>
        <p:nvPicPr>
          <p:cNvPr id="11" name="Picture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9C6802-4813-F12F-C4DB-939E2821B24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137443" y="1307592"/>
            <a:ext cx="6480005" cy="4050002"/>
          </a:xfrm>
          <a:noFill/>
        </p:spPr>
      </p:pic>
    </p:spTree>
    <p:extLst>
      <p:ext uri="{BB962C8B-B14F-4D97-AF65-F5344CB8AC3E}">
        <p14:creationId xmlns:p14="http://schemas.microsoft.com/office/powerpoint/2010/main" val="226614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2FFFC-905B-5933-4BD1-389892F92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2C5079C-24D3-9C04-BB31-6F1C7EA5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66602-93AC-D47E-20B7-8F998CFB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915A7-B3E7-C050-7DF0-F471E558E5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(18)</a:t>
            </a: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Įvairių neorganinių rūgščių disociacijos konstantos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0E0F9-4F7C-FDCF-8B97-7FF8E0E68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87" y="1324105"/>
            <a:ext cx="5695783" cy="38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3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9B726-AB6C-F848-C897-76DCCB7DB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4637CE4-A463-BE75-E188-67A4F9C9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E732C-35EE-C6A5-1F2E-3CE6082C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BEE7D-6632-A268-28FA-F920046DBF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(19)</a:t>
            </a:r>
          </a:p>
          <a:p>
            <a:pPr marL="0" indent="0">
              <a:buNone/>
            </a:pPr>
            <a:r>
              <a:rPr lang="lt-LT" sz="1800" dirty="0">
                <a:latin typeface="+mj-lt"/>
              </a:rPr>
              <a:t>Nuodingųjų augalų, draudžiamų sodinti ir auginti mokyklos sklype bei patalpose, sąrašas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6EBAB-9232-0937-564D-F3A64D2D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73" y="1526318"/>
            <a:ext cx="3453464" cy="423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05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0E00F-7369-BA7D-BBA6-1EC86CBDE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47FB205-3059-81DE-09B1-DC8D14F3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861648"/>
            <a:ext cx="3351277" cy="90314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lt-LT" dirty="0"/>
              <a:t>Naudoti literatūros šaltiniai (I)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75A2D-2BFB-815E-1F03-147CDB89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5DD2225-42E9-ED05-B7E4-E522D644DD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1764792"/>
            <a:ext cx="4398264" cy="2898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804EC-F5BF-C014-7DB2-68B21AEBC7E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1. Dėl priešmokyklinio, pradinio, pagrindinio ir vidurinio ugdymo bendrųjų programų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patvirtinimo. Patvirtinta Lietuvos Respublikos švietimo, mokslo ir sporto ministro 2022 m.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rugpjūčio 24 d. įsakymu Nr. V-964. TAR, 2022-08-24, Nr. 17452. 24 priedas.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https://www.e-tar.lt/portal/lt/legalAct/1a764050239511edb4cae1b158f98ea5/asr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2. Lietuvos higienos norma HN 21:2017 "Mokykla, vykdanti bendrojo ugdymo programas.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Bendrieji sveikatos saugos reikalavimai". Patvirtinta Lietuvos Respublikos sveikatos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apsaugos ministro 2017 m. kovo 13 d. įsakymo Nr. V-284 redakcija. TAR, 2017-03-14,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Nr. 4264. https://www.e-tar.lt/portal/lt/legalAct/ff02b070087d11e79ba1ee3112ade9bc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3. Ikimokyklinio, priešmokyklinio ir bendrojo ugdymo programas įgyvendinančių mokyklų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švietimo aprūpinimo standartas. Patvirtinta Lietuvos Respublikos švietimo, mokslo ir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sporto ministro 2024 gruodžio 4 d. įsakymu Nr. V-1374. TAR, 2024-12-04, Nr. 21419.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https://www.e-tar.lt/portal/lt/legalAct/57905ab0b20a11ef88c08519262548c4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4. 2008 m. gruodžio 16 d. Europos Parlamento ir Tarybos reglamentas (EB) Nr. 1272/2008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dėl cheminių medžiagų ir mišinių klasifikavimo, ženklinimo ir pakavimo, iš dalies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keičiantis ir panaikinantis direktyvas 67/548/EEB bei 1999/45/EB ir iš dalies keičiantis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Reglamentą (EB) Nr. 1907/2006. https://eur-lex.europa.eu/eli/reg/2008/1272/oj/lit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5. 2006 m. gruodžio 18 d. Europos Parlamento ir Tarybos reglamentas (EB) Nr. 1907/2006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dėl cheminių medžiagų registracijos, įvertinimo, autorizacijos ir apribojimų (REACH),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įsteigiantis Europos cheminių medžiagų agentūrą, iš dalies keičiantis Direktyvą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1999/45/EB bei panaikinantis Tarybos reglamentą (EEB) Nr. 793/93, Komisijos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reglamentą (EB) Nr. 1488/94, Tarybos direktyvą 76/769/EEB ir Komisijos direktyvas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91/155/EEB, 93/67/EEB, 93/105/EB bei 2000/21/EB.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https://eur-lex.europa.eu/eli/reg/2006/1907/oj/lit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6. 2012 m. gegužės 22 d. Europos Parlamento ir Tarybos reglamentas (ES) Nr. 528/2012 dėl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1400" dirty="0">
                <a:latin typeface="+mj-lt"/>
              </a:rPr>
              <a:t>biocidinių produktų tiekimo rinkai ir jų naudojimo. https://eur-lex.europa.eu/eli/reg/2012/528/oj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140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B4E6D-C90C-E3E6-0D09-2DC4E30E3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15CEC5B-1D55-5C40-0D3E-44092B63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861648"/>
            <a:ext cx="3351277" cy="90314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lt-LT" dirty="0"/>
              <a:t>Naudoti literatūros šaltiniai (II)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6DDB0-0877-6BF5-8D61-2272FDAE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25483D1-A2D2-5020-7F37-EB468637EF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1764792"/>
            <a:ext cx="4398264" cy="2898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  <a:p>
            <a:pPr marL="0" indent="0">
              <a:buNone/>
            </a:pPr>
            <a:endParaRPr lang="lt-LT" sz="20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0C95-920A-DBD0-C795-2678DE75E21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07408" y="581025"/>
            <a:ext cx="7213089" cy="38355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7. Raudonis, R., Chemija. Vadovėlis IV gimnazijos klasei. Baltos lankos Klett, Vilnius,Lietuva: 2024.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8. Haynes, W. M., CRC Handbook of Chemistry and Physics 97th Edition. CRC Press, Taylor&amp; Francis Group, Boca Raton, FL, USA: 2017.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9. Dean, J. A., Lange's Handbook of Chemistry, 15th Edition. McGraw-Hill, Inc., New York,NY, USA: 1999.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10. Apelblat, A.; Manzurola, E., Solubilities of magnesium, calcium, barium, cobalt, nickel,copper, and zinc acetates in water from T = (278.15 to 348.15) K. The Journal of ChemicalThermodynamics 1999, 31 (10), 1347-1357.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11. Fleck, M.; Petrosyan, A. M., Salts of Amino Acids: Crystallization, Structure and Properties. Springer, Cham, Switzerland: 2014.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12. Stumm, W.; Morgan, J. J., Aquatic Chemistry: Chemical Equilibria and Rates in Natural Waters, 3rd Edition. John Wiley &amp; Sons, Inc., New York, NY, USA: 1996.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13. Trummal, A.; Lipping, L.; Kaljurand, I.; Koppel, I. A.; Leito, I., Acidity of Strong Acids in Water and Dimethyl Sulfoxide. The Journal of Physical Chemistry A 2016, 120 (20),3663-3669.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100" dirty="0">
                <a:latin typeface="+mj-lt"/>
              </a:rPr>
              <a:t>14. monokarboksirūgštys. Visuotinė Lietuvių Enciklopedija.https://www.vle.lt/straipsnis/monokarboksirugstys/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15. dikarboksirūgštys. Visuotinė Lietuvių Enciklopedija.https://www.vle.lt/straipsnis/dikarboksirugstys/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16. Portanova, R.; Lajunen, L. H. J.; Tolazzi, M.; Piispanen, J., Critical evaluation of stability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constants for </a:t>
            </a:r>
            <a:r>
              <a:rPr lang="el-GR" sz="1200" dirty="0">
                <a:latin typeface="+mj-lt"/>
              </a:rPr>
              <a:t>α-</a:t>
            </a:r>
            <a:r>
              <a:rPr lang="lt-LT" sz="1200" dirty="0">
                <a:latin typeface="+mj-lt"/>
              </a:rPr>
              <a:t>hydroxycarboxylic acid complexes with protons and metal ions and the accompanying enthalpy changes part II. Aliphatic 2-hydroxycarboxylic acids. Pure Appl. Chem. 2003, 75 (4), 495-540.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17. fumaro rūgštis. Visuotinė Lietuvių Enciklopedija. https://www.vle.lt/straipsnis/fumaro-rugstis/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18. maleino rūgštis. Visuotinė Lietuvių Enciklopedija. https://www.vle.lt/straipsnis/maleino-rugstis/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19. obuolių rūgštis. Visuotinė Lietuvių Enciklopedija. https://www.vle.lt/straipsnis/obuoliu-rugstis/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20. vyno rūgštys. Visuotinė Lietuvių Enciklopedija. https://www.vle.lt/straipsnis/vyno-rugstys/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200" dirty="0">
                <a:latin typeface="+mj-lt"/>
              </a:rPr>
              <a:t>21. citrinų rūgštis. Visuotinė Lietuvių Enciklopedija. https://www.vle.lt/straipsnis/citrinu-rugstis/</a:t>
            </a:r>
            <a:endParaRPr lang="en-US" sz="1200" dirty="0">
              <a:solidFill>
                <a:schemeClr val="accent6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541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F12EB3-02A7-EFE1-F768-2E0DF855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A</a:t>
            </a:r>
            <a:br>
              <a:rPr lang="lt-LT" dirty="0"/>
            </a:br>
            <a:r>
              <a:rPr lang="lt-LT" dirty="0"/>
              <a:t>Kaip surasti leidinį?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BA3D7-C00C-5070-4D24-F4497A5F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6" y="6419088"/>
            <a:ext cx="4344927" cy="320675"/>
          </a:xfrm>
        </p:spPr>
        <p:txBody>
          <a:bodyPr/>
          <a:lstStyle/>
          <a:p>
            <a:endParaRPr lang="lt-LT" dirty="0"/>
          </a:p>
          <a:p>
            <a:r>
              <a:rPr lang="lt-LT" dirty="0"/>
              <a:t>Metodinė medžiaga „Cheminių medžiagų naudojimas mokykloje“</a:t>
            </a:r>
          </a:p>
          <a:p>
            <a:endParaRPr lang="lt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DE3473-2CD6-79FD-C2C3-94476B9AA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D1A956-5B91-FE7A-3555-89B0CFC65CD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063405" y="581025"/>
            <a:ext cx="5921228" cy="5183188"/>
          </a:xfrm>
          <a:noFill/>
        </p:spPr>
      </p:pic>
    </p:spTree>
    <p:extLst>
      <p:ext uri="{BB962C8B-B14F-4D97-AF65-F5344CB8AC3E}">
        <p14:creationId xmlns:p14="http://schemas.microsoft.com/office/powerpoint/2010/main" val="3527885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7C003-63A1-2408-5EA4-5F8062001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B116BE-C192-4491-A1DF-A7D9041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B</a:t>
            </a:r>
            <a:br>
              <a:rPr lang="lt-LT" dirty="0"/>
            </a:br>
            <a:r>
              <a:rPr lang="lt-LT" dirty="0"/>
              <a:t>Kaip surasti leidinį?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53D41-6508-D628-9E07-AEB4FF98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  <a:p>
            <a:r>
              <a:rPr lang="lt-LT" dirty="0"/>
              <a:t>Metodinė medžiaga „Cheminių medžiagų naudojimas mokykloje“</a:t>
            </a:r>
          </a:p>
          <a:p>
            <a:endParaRPr lang="lt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4B7F15-23CD-D174-EF16-BC376E6A8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FA3D7E-9D99-A33B-08DB-04C4A57B5AD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290808" y="581025"/>
            <a:ext cx="5466422" cy="5183188"/>
          </a:xfrm>
        </p:spPr>
      </p:pic>
    </p:spTree>
    <p:extLst>
      <p:ext uri="{BB962C8B-B14F-4D97-AF65-F5344CB8AC3E}">
        <p14:creationId xmlns:p14="http://schemas.microsoft.com/office/powerpoint/2010/main" val="125111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CD8A0-BBAF-89F4-978A-0B5048C1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F69A0B-CBCF-FB3A-D104-7E5D6A2B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C</a:t>
            </a:r>
            <a:br>
              <a:rPr lang="lt-LT" dirty="0"/>
            </a:br>
            <a:r>
              <a:rPr lang="lt-LT" dirty="0"/>
              <a:t>281psl.!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66D20-CC36-BC0B-E2AF-2CBFCECC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6" y="6419088"/>
            <a:ext cx="4308351" cy="320675"/>
          </a:xfrm>
        </p:spPr>
        <p:txBody>
          <a:bodyPr/>
          <a:lstStyle/>
          <a:p>
            <a:endParaRPr lang="lt-LT" dirty="0"/>
          </a:p>
          <a:p>
            <a:r>
              <a:rPr lang="lt-LT" dirty="0"/>
              <a:t>Metodinė medžiaga „Cheminių medžiagų naudojimas mokykloje“</a:t>
            </a:r>
          </a:p>
          <a:p>
            <a:endParaRPr lang="lt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7D7892-9595-ED60-DD6F-816EAAF4A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" name="Content Placeholder 12" descr="A blue and green logo with a green flask and a book&#10;&#10;AI-generated content may be incorrect.">
            <a:extLst>
              <a:ext uri="{FF2B5EF4-FFF2-40B4-BE49-F238E27FC236}">
                <a16:creationId xmlns:a16="http://schemas.microsoft.com/office/drawing/2014/main" id="{F78B5537-E4A7-2014-E800-5706D1934F48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837363" y="2071745"/>
            <a:ext cx="2373312" cy="220174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3B9DF1-0BC4-04FC-5331-359AEBE39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63" y="861647"/>
            <a:ext cx="3583934" cy="47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01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FFB49-DB5C-25F6-BB0A-7F7AB12CD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4" y="687758"/>
            <a:ext cx="11030712" cy="3050562"/>
          </a:xfrm>
        </p:spPr>
        <p:txBody>
          <a:bodyPr>
            <a:noAutofit/>
          </a:bodyPr>
          <a:lstStyle/>
          <a:p>
            <a:br>
              <a:rPr lang="lt-LT" sz="9600" dirty="0"/>
            </a:br>
            <a:r>
              <a:rPr lang="lt-LT" sz="9600" dirty="0"/>
              <a:t>        ?</a:t>
            </a:r>
          </a:p>
        </p:txBody>
      </p:sp>
      <p:pic>
        <p:nvPicPr>
          <p:cNvPr id="6" name="Picture 5" descr="A blue and green logo with a green flask and a book&#10;&#10;AI-generated content may be incorrect.">
            <a:extLst>
              <a:ext uri="{FF2B5EF4-FFF2-40B4-BE49-F238E27FC236}">
                <a16:creationId xmlns:a16="http://schemas.microsoft.com/office/drawing/2014/main" id="{1F5EE59C-61F7-FBEE-FB7B-18C9B6E27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520" y="2328126"/>
            <a:ext cx="2373312" cy="2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2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0F2C72-09BD-7EB5-30D8-BD7F55418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K. Kalinausko g. 7, Vilnius, LT-003106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A44B40-48BF-32E4-6B5D-05A6AA379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Dėkojame už dėmesį !</a:t>
            </a:r>
          </a:p>
        </p:txBody>
      </p:sp>
      <p:pic>
        <p:nvPicPr>
          <p:cNvPr id="3" name="Picture 2" descr="A blue and green logo with a green flask and a book&#10;&#10;AI-generated content may be incorrect.">
            <a:extLst>
              <a:ext uri="{FF2B5EF4-FFF2-40B4-BE49-F238E27FC236}">
                <a16:creationId xmlns:a16="http://schemas.microsoft.com/office/drawing/2014/main" id="{B888AA3F-DC10-FD6B-169B-1EB8A41C9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448" y="1953222"/>
            <a:ext cx="2373312" cy="2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2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49FA3-F5D3-D680-F1AA-5B29257B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2614C88-E0A3-63B2-7A84-F6C4FC73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FA945-82E3-EE59-3648-C2AFB8A3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B0308-62F2-2390-270D-A0E227CD9A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dirty="0">
                <a:latin typeface="+mj-lt"/>
              </a:rPr>
              <a:t>*</a:t>
            </a:r>
            <a:r>
              <a:rPr lang="lt-LT" sz="1800" b="1" dirty="0">
                <a:latin typeface="+mj-lt"/>
              </a:rPr>
              <a:t>Aktuali informacija (1)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G</a:t>
            </a:r>
            <a:r>
              <a:rPr lang="lt-LT" sz="1800" dirty="0">
                <a:latin typeface="+mj-lt"/>
              </a:rPr>
              <a:t>aliojančių teisės aktų (22 vnt.), reglamentuojančių cheminių medžiagų ir jų mišinių naudojimą mokyklose, vykdančiose bendrojo ugdymo programas, nuorodos</a:t>
            </a:r>
          </a:p>
          <a:p>
            <a:pPr marL="0" indent="0">
              <a:spcBef>
                <a:spcPts val="0"/>
              </a:spcBef>
              <a:buNone/>
            </a:pPr>
            <a:endParaRPr lang="lt-LT" sz="1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19" name="Content Placeholder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30A1C7-0F84-D4D9-C0FD-02EEC91E9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38" y="1871636"/>
            <a:ext cx="5942012" cy="916883"/>
          </a:xfrm>
          <a:prstGeom prst="rect">
            <a:avLst/>
          </a:prstGeom>
        </p:spPr>
      </p:pic>
      <p:pic>
        <p:nvPicPr>
          <p:cNvPr id="25" name="Picture 2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00EC4B-1602-FBC5-A253-A348A6F1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138" y="2961670"/>
            <a:ext cx="6252353" cy="14073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33BEEDD-C8A4-26D9-B970-4A03FC86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138" y="4542177"/>
            <a:ext cx="6252353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1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36ED0-5C77-38A2-8EB3-E93E1EBE1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FC44CD0-DFAB-3F39-C05E-1E699012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4F261-27F0-A5DC-E12C-9DC6FABA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66714-3062-0D72-7DA3-60B1A8D7BBF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81145" y="581025"/>
            <a:ext cx="7039352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(2)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C</a:t>
            </a:r>
            <a:r>
              <a:rPr lang="lt-LT" sz="1800" dirty="0">
                <a:latin typeface="+mj-lt"/>
              </a:rPr>
              <a:t>hemijos klasėms ir chemijos kabinetams taikomų reikalavimų palyginimas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83B6A-A534-5B70-FCEC-6D008B0DA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736" y="1602249"/>
            <a:ext cx="6807304" cy="33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3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AC0AA-8132-C2B6-95DE-85E6993F8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549E421-B2C3-7154-3577-68C654A1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3034E-BA76-DA87-4CCD-7DD7917C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0A362-F8BD-D475-DF02-724420CD29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(3)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C</a:t>
            </a:r>
            <a:r>
              <a:rPr lang="lt-LT" sz="1800" dirty="0">
                <a:latin typeface="+mj-lt"/>
              </a:rPr>
              <a:t>hemijos klasės ir (ar) chemijos kabineto įrengimo pavyzdžiai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8303D-DC13-9620-1E8F-480BA373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174" y="1391968"/>
            <a:ext cx="6193033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8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B97C3-860A-1065-66EE-361CDD5E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705CA3E-395D-0229-AC84-AB6BF241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DC25A-0788-1EF2-0BED-8B658858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E5850-C392-2623-7DAF-AE36BBF562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(4)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R</a:t>
            </a:r>
            <a:r>
              <a:rPr lang="lt-LT" sz="1800" dirty="0">
                <a:latin typeface="+mj-lt"/>
              </a:rPr>
              <a:t>ekomenduojamų naudoti cheminių indų ir laboratorinių priemonių sąrašai, skirti 5–8, 9–10 (I-II gimnazijos) ir III-IV gimnazijos klasėms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50104-7ED9-2D01-F120-F8C835ED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96" y="3150446"/>
            <a:ext cx="5060069" cy="1514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5F4A86-A25C-65F2-1F0F-8113E3DB5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294" y="1509411"/>
            <a:ext cx="4515660" cy="1744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7E7A47-A836-CDE1-790F-D09257B9B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19704"/>
            <a:ext cx="4567702" cy="14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D3C16-4D41-5DE6-5BFB-DA46D481C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FBAFE79-A895-DB91-87DC-0EDCE17E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DC6CA-D104-FB62-D4B2-54BBB4B0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70A44-33C6-3E56-A7CF-318CDE9CC68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(5)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C</a:t>
            </a:r>
            <a:r>
              <a:rPr lang="lt-LT" sz="1800" dirty="0">
                <a:latin typeface="+mj-lt"/>
              </a:rPr>
              <a:t>heminių medžiagų ir jų mišinių sąrašai, reikalingų 5–8 (28 medž.), 9–10 (I-II gimnazijos) (62 medž.) ir III-IV gimnazijos (83 medž.) klasėms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B5DFD5-5C18-8697-2B5D-A349547BD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87" y="1726285"/>
            <a:ext cx="6911540" cy="2717700"/>
          </a:xfrm>
          <a:prstGeom prst="rect">
            <a:avLst/>
          </a:prstGeom>
        </p:spPr>
      </p:pic>
      <p:pic>
        <p:nvPicPr>
          <p:cNvPr id="7" name="Picture 6" descr="A white grid with black numbers and letters&#10;&#10;AI-generated content may be incorrect.">
            <a:extLst>
              <a:ext uri="{FF2B5EF4-FFF2-40B4-BE49-F238E27FC236}">
                <a16:creationId xmlns:a16="http://schemas.microsoft.com/office/drawing/2014/main" id="{3DB968F4-9E67-4A6B-613C-F34020C3F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15" y="4700016"/>
            <a:ext cx="6522376" cy="12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1C13-AF14-BBF8-F793-1C6D5F40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2C0FB75-42C8-49FC-6A99-43B5BCDA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8409C-1DCD-D7FB-10E1-4061FEC2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CAC00-30A3-287B-B7C5-488B9B1C84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(6)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S</a:t>
            </a:r>
            <a:r>
              <a:rPr lang="lt-LT" sz="1800" dirty="0">
                <a:latin typeface="+mj-lt"/>
              </a:rPr>
              <a:t>augos duomenų lapai cheminių medžiagų ir jų mišinių, įtrauktų į 5–8, 9–10 (I-II gimnazijos) ir III-IV gimnazijos klasių sąrašai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 descr="A white grid with black text&#10;&#10;AI-generated content may be incorrect.">
            <a:extLst>
              <a:ext uri="{FF2B5EF4-FFF2-40B4-BE49-F238E27FC236}">
                <a16:creationId xmlns:a16="http://schemas.microsoft.com/office/drawing/2014/main" id="{339E9C05-83EB-A74C-7CB7-4AD56FEA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87" y="1557930"/>
            <a:ext cx="7254087" cy="1332630"/>
          </a:xfrm>
          <a:prstGeom prst="rect">
            <a:avLst/>
          </a:prstGeom>
        </p:spPr>
      </p:pic>
      <p:pic>
        <p:nvPicPr>
          <p:cNvPr id="7" name="Picture 6" descr="A screenshot of a document&#10;&#10;AI-generated content may be incorrect.">
            <a:extLst>
              <a:ext uri="{FF2B5EF4-FFF2-40B4-BE49-F238E27FC236}">
                <a16:creationId xmlns:a16="http://schemas.microsoft.com/office/drawing/2014/main" id="{C51232E8-9D8A-15CB-CB60-BB10D6C9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075" y="3101934"/>
            <a:ext cx="3197413" cy="2990050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287A33-7556-81CE-ED1D-5CDFB085B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8" y="4845319"/>
            <a:ext cx="6006952" cy="1151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9C269A-9745-509E-0A36-66EAE8361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736" y="3015122"/>
            <a:ext cx="3613339" cy="16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5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307A2-E85F-8A39-D6B1-0AA3B7C63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D726772-C360-81DB-1FB5-83FBCD21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861648"/>
            <a:ext cx="4123943" cy="4057824"/>
          </a:xfrm>
        </p:spPr>
        <p:txBody>
          <a:bodyPr>
            <a:normAutofit fontScale="90000"/>
          </a:bodyPr>
          <a:lstStyle/>
          <a:p>
            <a:r>
              <a:rPr lang="lt-LT" sz="3100" b="0" dirty="0"/>
              <a:t>Leidinio tikslas – suteikti chemijos mokytojui </a:t>
            </a:r>
            <a:r>
              <a:rPr lang="lt-LT" sz="3100" dirty="0"/>
              <a:t>aktualios informacijos* </a:t>
            </a:r>
            <a:r>
              <a:rPr lang="lt-LT" sz="3100" b="0" dirty="0"/>
              <a:t>apie tai, kaip saugiai ir atsakingai naudoti chemines medžiagas bei jų mišinius, įgyvendinant Chemijos BP bendrojo ugdymo mokyklose.</a:t>
            </a:r>
            <a:br>
              <a:rPr lang="en-US" sz="4800" dirty="0"/>
            </a:br>
            <a:br>
              <a:rPr lang="lt-LT" sz="2000" dirty="0"/>
            </a:b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7D94B-466E-678E-AF3D-73BB2F43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/>
              <a:t>Metodinė medžiaga „Cheminių medžiagų naudojimas mokykloje“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D11E9-27C8-B170-2C25-D33C9D61D76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887" y="581025"/>
            <a:ext cx="6801609" cy="518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>
                <a:latin typeface="+mj-lt"/>
              </a:rPr>
              <a:t>*Aktuali informacija (7)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I</a:t>
            </a:r>
            <a:r>
              <a:rPr lang="lt-LT" sz="1800" dirty="0">
                <a:latin typeface="+mj-lt"/>
              </a:rPr>
              <a:t>nstrukcija, kaip nustatyti, ar cheminė medžiaga priskiriama nuodingosioms medžiagoms</a:t>
            </a: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  <a:p>
            <a:pPr marL="0" indent="0">
              <a:buNone/>
            </a:pPr>
            <a:endParaRPr lang="lt-LT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4052A-0E91-7747-3CDF-F9EE8F93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238" y="1530109"/>
            <a:ext cx="6507258" cy="1642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5ADF0-3A9B-2240-B71F-2C8A6C9D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" y="4330224"/>
            <a:ext cx="5469987" cy="1610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B1B16-F171-C43D-57A2-D091555B8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999" y="3600139"/>
            <a:ext cx="4273441" cy="228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ŠA">
      <a:dk1>
        <a:srgbClr val="322C23"/>
      </a:dk1>
      <a:lt1>
        <a:srgbClr val="FFFFFF"/>
      </a:lt1>
      <a:dk2>
        <a:srgbClr val="322C23"/>
      </a:dk2>
      <a:lt2>
        <a:srgbClr val="FFFFFF"/>
      </a:lt2>
      <a:accent1>
        <a:srgbClr val="286151"/>
      </a:accent1>
      <a:accent2>
        <a:srgbClr val="7198F8"/>
      </a:accent2>
      <a:accent3>
        <a:srgbClr val="DAD2FB"/>
      </a:accent3>
      <a:accent4>
        <a:srgbClr val="D8FE51"/>
      </a:accent4>
      <a:accent5>
        <a:srgbClr val="DAD2FB"/>
      </a:accent5>
      <a:accent6>
        <a:srgbClr val="7098F7"/>
      </a:accent6>
      <a:hlink>
        <a:srgbClr val="322C23"/>
      </a:hlink>
      <a:folHlink>
        <a:srgbClr val="322C23"/>
      </a:folHlink>
    </a:clrScheme>
    <a:fontScheme name="NŠV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360A5AE058E48B608F8E82876A3B4" ma:contentTypeVersion="18" ma:contentTypeDescription="Create a new document." ma:contentTypeScope="" ma:versionID="d04f42d55e0f88d43467f44ba2332c7f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570ae53fb25cdd4c822402854c2c2a41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610AD8CD-6C37-4183-8A38-8174A8779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32561A-05C7-438A-A6E0-4DDA7E776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5fa40d-cb69-404e-8f04-41199545fccc"/>
    <ds:schemaRef ds:uri="13393c10-a869-462d-8718-85d3f21a3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5C9DDE-CF72-4CA4-A48F-3F78E2C1D67F}">
  <ds:schemaRefs>
    <ds:schemaRef ds:uri="http://schemas.microsoft.com/office/2006/metadata/properties"/>
    <ds:schemaRef ds:uri="http://schemas.microsoft.com/office/infopath/2007/PartnerControls"/>
    <ds:schemaRef ds:uri="395fa40d-cb69-404e-8f04-41199545fccc"/>
    <ds:schemaRef ds:uri="13393c10-a869-462d-8718-85d3f21a3c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2194</Words>
  <Application>Microsoft Office PowerPoint</Application>
  <PresentationFormat>Widescreen</PresentationFormat>
  <Paragraphs>187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Arial</vt:lpstr>
      <vt:lpstr>Times New Roman</vt:lpstr>
      <vt:lpstr>Office Theme</vt:lpstr>
      <vt:lpstr>      Metodinė medžiaga „Cheminių medžiagų naudojimas mokykloje“</vt:lpstr>
      <vt:lpstr>Padėka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Leidinio tikslas – suteikti chemijos mokytojui aktualios informacijos* apie tai, kaip saugiai ir atsakingai naudoti chemines medžiagas bei jų mišinius, įgyvendinant Chemijos BP bendrojo ugdymo mokyklose.  </vt:lpstr>
      <vt:lpstr>Naudoti literatūros šaltiniai (I)</vt:lpstr>
      <vt:lpstr>Naudoti literatūros šaltiniai (II)</vt:lpstr>
      <vt:lpstr>A Kaip surasti leidinį?</vt:lpstr>
      <vt:lpstr>B Kaip surasti leidinį?</vt:lpstr>
      <vt:lpstr>C 281psl.!</vt:lpstr>
      <vt:lpstr>         ?</vt:lpstr>
      <vt:lpstr>Dėkojame už dėmesį !</vt:lpstr>
    </vt:vector>
  </TitlesOfParts>
  <Manager/>
  <Company>Truth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Nerijus Jasinskas</dc:creator>
  <cp:keywords/>
  <dc:description/>
  <cp:lastModifiedBy>Rasa Žemaitaitienė</cp:lastModifiedBy>
  <cp:revision>138</cp:revision>
  <dcterms:created xsi:type="dcterms:W3CDTF">2025-02-24T08:59:12Z</dcterms:created>
  <dcterms:modified xsi:type="dcterms:W3CDTF">2025-12-02T09:19:36Z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