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18"/>
  </p:notesMasterIdLst>
  <p:sldIdLst>
    <p:sldId id="256" r:id="rId2"/>
    <p:sldId id="257" r:id="rId3"/>
    <p:sldId id="258" r:id="rId4"/>
    <p:sldId id="271" r:id="rId5"/>
    <p:sldId id="259" r:id="rId6"/>
    <p:sldId id="260" r:id="rId7"/>
    <p:sldId id="263" r:id="rId8"/>
    <p:sldId id="261" r:id="rId9"/>
    <p:sldId id="262" r:id="rId10"/>
    <p:sldId id="264" r:id="rId11"/>
    <p:sldId id="265" r:id="rId12"/>
    <p:sldId id="266" r:id="rId13"/>
    <p:sldId id="270" r:id="rId14"/>
    <p:sldId id="272" r:id="rId15"/>
    <p:sldId id="267" r:id="rId16"/>
    <p:sldId id="268" r:id="rId17"/>
  </p:sldIdLst>
  <p:sldSz cx="9144000" cy="5143500" type="screen16x9"/>
  <p:notesSz cx="6858000" cy="9144000"/>
  <p:embeddedFontLst>
    <p:embeddedFont>
      <p:font typeface="Titillium Web" panose="00000500000000000000" pitchFamily="2" charset="0"/>
      <p:regular r:id="rId19"/>
      <p:bold r:id="rId20"/>
      <p:italic r:id="rId21"/>
      <p:boldItalic r:id="rId22"/>
    </p:embeddedFont>
    <p:embeddedFont>
      <p:font typeface="Titillium Web Light" panose="00000400000000000000" pitchFamily="2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69" autoAdjust="0"/>
    <p:restoredTop sz="94660"/>
  </p:normalViewPr>
  <p:slideViewPr>
    <p:cSldViewPr snapToGrid="0">
      <p:cViewPr varScale="1">
        <p:scale>
          <a:sx n="138" d="100"/>
          <a:sy n="138" d="100"/>
        </p:scale>
        <p:origin x="1038" y="12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a27041d8fe_0_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2a27041d8fe_0_1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a27041d8fe_0_2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2a27041d8fe_0_2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a27041d8fe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2a27041d8fe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a27041d8fe_0_2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2a27041d8fe_0_2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a27041d8fe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a27041d8fe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a27041d8fe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2a27041d8fe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a27041d8fe_0_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2a27041d8fe_0_1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a27041d8fe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2a27041d8fe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a27041d8fe_0_2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2a27041d8fe_0_2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a27041d8fe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2a27041d8fe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685800" y="743850"/>
            <a:ext cx="5796900" cy="115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685800" y="973750"/>
            <a:ext cx="57969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685800" y="2230450"/>
            <a:ext cx="5796900" cy="465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1318775" y="1036050"/>
            <a:ext cx="5163900" cy="366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44500" rtl="0">
              <a:spcBef>
                <a:spcPts val="600"/>
              </a:spcBef>
              <a:spcAft>
                <a:spcPts val="0"/>
              </a:spcAft>
              <a:buSzPts val="3400"/>
              <a:buChar char="▰"/>
              <a:defRPr sz="3400"/>
            </a:lvl1pPr>
            <a:lvl2pPr marL="914400" lvl="1" indent="-444500" rtl="0">
              <a:spcBef>
                <a:spcPts val="0"/>
              </a:spcBef>
              <a:spcAft>
                <a:spcPts val="0"/>
              </a:spcAft>
              <a:buSzPts val="3400"/>
              <a:buChar char="○"/>
              <a:defRPr sz="3400"/>
            </a:lvl2pPr>
            <a:lvl3pPr marL="1371600" lvl="2" indent="-444500" rtl="0">
              <a:spcBef>
                <a:spcPts val="0"/>
              </a:spcBef>
              <a:spcAft>
                <a:spcPts val="0"/>
              </a:spcAft>
              <a:buSzPts val="3400"/>
              <a:buChar char="■"/>
              <a:defRPr sz="3400"/>
            </a:lvl3pPr>
            <a:lvl4pPr marL="1828800" lvl="3" indent="-444500" rtl="0">
              <a:spcBef>
                <a:spcPts val="0"/>
              </a:spcBef>
              <a:spcAft>
                <a:spcPts val="0"/>
              </a:spcAft>
              <a:buSzPts val="3400"/>
              <a:buChar char="●"/>
              <a:defRPr sz="3400"/>
            </a:lvl4pPr>
            <a:lvl5pPr marL="2286000" lvl="4" indent="-444500" rtl="0">
              <a:spcBef>
                <a:spcPts val="0"/>
              </a:spcBef>
              <a:spcAft>
                <a:spcPts val="0"/>
              </a:spcAft>
              <a:buSzPts val="3400"/>
              <a:buChar char="○"/>
              <a:defRPr sz="3400"/>
            </a:lvl5pPr>
            <a:lvl6pPr marL="2743200" lvl="5" indent="-444500" rtl="0">
              <a:spcBef>
                <a:spcPts val="0"/>
              </a:spcBef>
              <a:spcAft>
                <a:spcPts val="0"/>
              </a:spcAft>
              <a:buSzPts val="3400"/>
              <a:buChar char="■"/>
              <a:defRPr sz="3400"/>
            </a:lvl6pPr>
            <a:lvl7pPr marL="3200400" lvl="6" indent="-444500" rtl="0">
              <a:spcBef>
                <a:spcPts val="0"/>
              </a:spcBef>
              <a:spcAft>
                <a:spcPts val="0"/>
              </a:spcAft>
              <a:buSzPts val="3400"/>
              <a:buChar char="●"/>
              <a:defRPr sz="3400"/>
            </a:lvl7pPr>
            <a:lvl8pPr marL="3657600" lvl="7" indent="-444500" rtl="0">
              <a:spcBef>
                <a:spcPts val="0"/>
              </a:spcBef>
              <a:spcAft>
                <a:spcPts val="0"/>
              </a:spcAft>
              <a:buSzPts val="3400"/>
              <a:buChar char="○"/>
              <a:defRPr sz="3400"/>
            </a:lvl8pPr>
            <a:lvl9pPr marL="4114800" lvl="8" indent="-444500">
              <a:spcBef>
                <a:spcPts val="0"/>
              </a:spcBef>
              <a:spcAft>
                <a:spcPts val="0"/>
              </a:spcAft>
              <a:buSzPts val="3400"/>
              <a:buChar char="■"/>
              <a:defRPr sz="3400"/>
            </a:lvl9pPr>
          </a:lstStyle>
          <a:p>
            <a:endParaRPr/>
          </a:p>
        </p:txBody>
      </p:sp>
      <p:sp>
        <p:nvSpPr>
          <p:cNvPr id="19" name="Google Shape;19;p4"/>
          <p:cNvSpPr txBox="1"/>
          <p:nvPr/>
        </p:nvSpPr>
        <p:spPr>
          <a:xfrm>
            <a:off x="604350" y="627175"/>
            <a:ext cx="8709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>
                <a:solidFill>
                  <a:srgbClr val="7DFFB1"/>
                </a:solidFill>
                <a:latin typeface="Titillium Web"/>
                <a:ea typeface="Titillium Web"/>
                <a:cs typeface="Titillium Web"/>
                <a:sym typeface="Titillium Web"/>
              </a:rPr>
              <a:t>“</a:t>
            </a:r>
            <a:endParaRPr sz="9600" b="1">
              <a:solidFill>
                <a:srgbClr val="7DFFB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457200" y="434575"/>
            <a:ext cx="60255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457200" y="1428748"/>
            <a:ext cx="6025500" cy="314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▰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457200" y="434575"/>
            <a:ext cx="60255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457200" y="1428750"/>
            <a:ext cx="2924700" cy="315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2"/>
          </p:nvPr>
        </p:nvSpPr>
        <p:spPr>
          <a:xfrm>
            <a:off x="3558095" y="1428750"/>
            <a:ext cx="2924700" cy="315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457200" y="434575"/>
            <a:ext cx="60255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457200" y="1428750"/>
            <a:ext cx="1851600" cy="3321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▰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2544155" y="1428750"/>
            <a:ext cx="1851600" cy="3321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▰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3"/>
          </p:nvPr>
        </p:nvSpPr>
        <p:spPr>
          <a:xfrm>
            <a:off x="4631111" y="1428750"/>
            <a:ext cx="1851600" cy="3321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▰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457200" y="434575"/>
            <a:ext cx="60255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9"/>
          <p:cNvSpPr txBox="1">
            <a:spLocks noGrp="1"/>
          </p:cNvSpPr>
          <p:nvPr>
            <p:ph type="body" idx="1"/>
          </p:nvPr>
        </p:nvSpPr>
        <p:spPr>
          <a:xfrm>
            <a:off x="457200" y="4406300"/>
            <a:ext cx="6025500" cy="51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1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>
          <a:gsLst>
            <a:gs pos="0">
              <a:srgbClr val="7DFFB1"/>
            </a:gs>
            <a:gs pos="12000">
              <a:srgbClr val="00AAC6"/>
            </a:gs>
            <a:gs pos="51000">
              <a:srgbClr val="0037B3"/>
            </a:gs>
            <a:gs pos="100000">
              <a:srgbClr val="00001A"/>
            </a:gs>
          </a:gsLst>
          <a:lin ang="13500032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434575"/>
            <a:ext cx="60255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tillium Web"/>
              <a:buNone/>
              <a:defRPr sz="3600" b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tillium Web"/>
              <a:buNone/>
              <a:defRPr sz="3600" b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tillium Web"/>
              <a:buNone/>
              <a:defRPr sz="3600" b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tillium Web"/>
              <a:buNone/>
              <a:defRPr sz="3600" b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tillium Web"/>
              <a:buNone/>
              <a:defRPr sz="3600" b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tillium Web"/>
              <a:buNone/>
              <a:defRPr sz="3600" b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tillium Web"/>
              <a:buNone/>
              <a:defRPr sz="3600" b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tillium Web"/>
              <a:buNone/>
              <a:defRPr sz="3600" b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tillium Web"/>
              <a:buNone/>
              <a:defRPr sz="3600" b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428748"/>
            <a:ext cx="6025500" cy="31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7DFFB1"/>
              </a:buClr>
              <a:buSzPts val="2400"/>
              <a:buFont typeface="Titillium Web Light"/>
              <a:buChar char="▰"/>
              <a:defRPr sz="2400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tillium Web Light"/>
              <a:buChar char="○"/>
              <a:defRPr sz="2400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tillium Web Light"/>
              <a:buChar char="■"/>
              <a:defRPr sz="2400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tillium Web Light"/>
              <a:buChar char="●"/>
              <a:defRPr sz="2400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tillium Web Light"/>
              <a:buChar char="○"/>
              <a:defRPr sz="2400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tillium Web Light"/>
              <a:buChar char="■"/>
              <a:defRPr sz="2400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tillium Web Light"/>
              <a:buChar char="●"/>
              <a:defRPr sz="2400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tillium Web Light"/>
              <a:buChar char="○"/>
              <a:defRPr sz="2400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tillium Web Light"/>
              <a:buChar char="■"/>
              <a:defRPr sz="2400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buNone/>
              <a:defRPr sz="1300">
                <a:solidFill>
                  <a:srgbClr val="0037B3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1pPr>
            <a:lvl2pPr lvl="1" algn="r">
              <a:buNone/>
              <a:defRPr sz="1300">
                <a:solidFill>
                  <a:srgbClr val="0037B3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2pPr>
            <a:lvl3pPr lvl="2" algn="r">
              <a:buNone/>
              <a:defRPr sz="1300">
                <a:solidFill>
                  <a:srgbClr val="0037B3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3pPr>
            <a:lvl4pPr lvl="3" algn="r">
              <a:buNone/>
              <a:defRPr sz="1300">
                <a:solidFill>
                  <a:srgbClr val="0037B3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4pPr>
            <a:lvl5pPr lvl="4" algn="r">
              <a:buNone/>
              <a:defRPr sz="1300">
                <a:solidFill>
                  <a:srgbClr val="0037B3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5pPr>
            <a:lvl6pPr lvl="5" algn="r">
              <a:buNone/>
              <a:defRPr sz="1300">
                <a:solidFill>
                  <a:srgbClr val="0037B3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6pPr>
            <a:lvl7pPr lvl="6" algn="r">
              <a:buNone/>
              <a:defRPr sz="1300">
                <a:solidFill>
                  <a:srgbClr val="0037B3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7pPr>
            <a:lvl8pPr lvl="7" algn="r">
              <a:buNone/>
              <a:defRPr sz="1300">
                <a:solidFill>
                  <a:srgbClr val="0037B3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8pPr>
            <a:lvl9pPr lvl="8" algn="r">
              <a:buNone/>
              <a:defRPr sz="1300">
                <a:solidFill>
                  <a:srgbClr val="0037B3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ksc.lt/kibernetinis_keliauninkas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"/>
          <p:cNvSpPr txBox="1">
            <a:spLocks noGrp="1"/>
          </p:cNvSpPr>
          <p:nvPr>
            <p:ph type="ctrTitle"/>
          </p:nvPr>
        </p:nvSpPr>
        <p:spPr>
          <a:xfrm>
            <a:off x="607077" y="1561360"/>
            <a:ext cx="5878502" cy="115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Kibernetinė saug</a:t>
            </a:r>
            <a:r>
              <a:rPr lang="lt-LT" dirty="0"/>
              <a:t>a</a:t>
            </a:r>
            <a:r>
              <a:rPr lang="en" dirty="0"/>
              <a:t> </a:t>
            </a:r>
            <a:r>
              <a:rPr lang="lt-LT" dirty="0"/>
              <a:t>mokiniams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9"/>
          <p:cNvSpPr txBox="1">
            <a:spLocks noGrp="1"/>
          </p:cNvSpPr>
          <p:nvPr>
            <p:ph type="title"/>
          </p:nvPr>
        </p:nvSpPr>
        <p:spPr>
          <a:xfrm>
            <a:off x="457200" y="434575"/>
            <a:ext cx="60255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Priekabiavimas skaitmeninėje erdvėje</a:t>
            </a:r>
            <a:endParaRPr dirty="0"/>
          </a:p>
        </p:txBody>
      </p:sp>
      <p:sp>
        <p:nvSpPr>
          <p:cNvPr id="134" name="Google Shape;134;p19"/>
          <p:cNvSpPr txBox="1">
            <a:spLocks noGrp="1"/>
          </p:cNvSpPr>
          <p:nvPr>
            <p:ph type="body" idx="1"/>
          </p:nvPr>
        </p:nvSpPr>
        <p:spPr>
          <a:xfrm>
            <a:off x="457200" y="1428750"/>
            <a:ext cx="4282500" cy="3132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Jeigu patiriate:</a:t>
            </a:r>
            <a:endParaRPr dirty="0"/>
          </a:p>
          <a:p>
            <a:pPr marL="457200" lvl="0" indent="-355600" algn="l" rtl="0">
              <a:spcBef>
                <a:spcPts val="600"/>
              </a:spcBef>
              <a:spcAft>
                <a:spcPts val="0"/>
              </a:spcAft>
              <a:buSzPts val="2000"/>
              <a:buChar char="▰"/>
            </a:pPr>
            <a:r>
              <a:rPr lang="en" sz="2000" dirty="0"/>
              <a:t>Įsitikinkite, kad tai yra piktybiška.</a:t>
            </a:r>
            <a:endParaRPr sz="2000" dirty="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▰"/>
            </a:pPr>
            <a:r>
              <a:rPr lang="en" sz="2000" dirty="0"/>
              <a:t>Nufotografuokite ar nufilmuokite kenkėjišką turinį ir pasidalinkite su tėvais ar kitais atsakingais suaugusiais.</a:t>
            </a:r>
            <a:endParaRPr sz="2000" dirty="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▰"/>
            </a:pPr>
            <a:r>
              <a:rPr lang="lt-LT" sz="2000" dirty="0"/>
              <a:t>Nekreipkite dėmesio</a:t>
            </a:r>
            <a:r>
              <a:rPr lang="en" sz="2000" dirty="0"/>
              <a:t> ir leiskite tėveliams ar</a:t>
            </a:r>
            <a:r>
              <a:rPr lang="lt-LT" sz="2000" dirty="0"/>
              <a:t> atsakingoms</a:t>
            </a:r>
            <a:r>
              <a:rPr lang="en" sz="2000" dirty="0"/>
              <a:t> institucijoms su tuo susitvarkyti.</a:t>
            </a:r>
            <a:endParaRPr sz="2000" dirty="0"/>
          </a:p>
        </p:txBody>
      </p:sp>
      <p:sp>
        <p:nvSpPr>
          <p:cNvPr id="135" name="Google Shape;135;p1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136" name="Google Shape;136;p19"/>
          <p:cNvSpPr txBox="1">
            <a:spLocks noGrp="1"/>
          </p:cNvSpPr>
          <p:nvPr>
            <p:ph type="body" idx="1"/>
          </p:nvPr>
        </p:nvSpPr>
        <p:spPr>
          <a:xfrm>
            <a:off x="4861500" y="1428750"/>
            <a:ext cx="4282500" cy="160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Jeigu planuojate tai daryti:</a:t>
            </a:r>
            <a:endParaRPr dirty="0"/>
          </a:p>
          <a:p>
            <a:pPr marL="457200" lvl="0" indent="-355600" algn="l" rtl="0">
              <a:spcBef>
                <a:spcPts val="600"/>
              </a:spcBef>
              <a:spcAft>
                <a:spcPts val="0"/>
              </a:spcAft>
              <a:buSzPts val="2000"/>
              <a:buChar char="▰"/>
            </a:pPr>
            <a:r>
              <a:rPr lang="en" sz="2000" dirty="0">
                <a:solidFill>
                  <a:srgbClr val="FF0000"/>
                </a:solidFill>
              </a:rPr>
              <a:t>STOP</a:t>
            </a:r>
            <a:r>
              <a:rPr lang="lt-LT" sz="2000" dirty="0"/>
              <a:t>, </a:t>
            </a:r>
            <a:r>
              <a:rPr lang="en" sz="2000" dirty="0"/>
              <a:t>pagalvokite apie pasekmes.</a:t>
            </a:r>
            <a:endParaRPr sz="2000" dirty="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▰"/>
            </a:pPr>
            <a:r>
              <a:rPr lang="en" sz="2000" dirty="0"/>
              <a:t>Žinokite, kad visada bus </a:t>
            </a:r>
            <a:r>
              <a:rPr lang="lt-LT" sz="2000" dirty="0"/>
              <a:t>būdas</a:t>
            </a:r>
            <a:r>
              <a:rPr lang="en" sz="2000" dirty="0"/>
              <a:t> atsekti, kas tai padarė!</a:t>
            </a:r>
            <a:endParaRPr sz="20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000" dirty="0"/>
          </a:p>
        </p:txBody>
      </p:sp>
      <p:pic>
        <p:nvPicPr>
          <p:cNvPr id="137" name="Google Shape;13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33288" y="2528950"/>
            <a:ext cx="2338924" cy="2354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0"/>
          <p:cNvSpPr txBox="1">
            <a:spLocks noGrp="1"/>
          </p:cNvSpPr>
          <p:nvPr>
            <p:ph type="title"/>
          </p:nvPr>
        </p:nvSpPr>
        <p:spPr>
          <a:xfrm>
            <a:off x="457200" y="434575"/>
            <a:ext cx="60255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 dirty="0"/>
              <a:t>Internetinės apgavystės</a:t>
            </a:r>
          </a:p>
        </p:txBody>
      </p:sp>
      <p:sp>
        <p:nvSpPr>
          <p:cNvPr id="143" name="Google Shape;143;p2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grpSp>
        <p:nvGrpSpPr>
          <p:cNvPr id="144" name="Google Shape;144;p20"/>
          <p:cNvGrpSpPr/>
          <p:nvPr/>
        </p:nvGrpSpPr>
        <p:grpSpPr>
          <a:xfrm>
            <a:off x="11113" y="1930351"/>
            <a:ext cx="3576132" cy="2033750"/>
            <a:chOff x="467134" y="1694657"/>
            <a:chExt cx="3953613" cy="2418822"/>
          </a:xfrm>
        </p:grpSpPr>
        <p:pic>
          <p:nvPicPr>
            <p:cNvPr id="145" name="Google Shape;145;p2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980841">
              <a:off x="467134" y="1694657"/>
              <a:ext cx="1754183" cy="175418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6" name="Google Shape;146;p2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1194118">
              <a:off x="2519153" y="1920478"/>
              <a:ext cx="1901594" cy="190159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7" name="Google Shape;147;p20"/>
            <p:cNvSpPr txBox="1"/>
            <p:nvPr/>
          </p:nvSpPr>
          <p:spPr>
            <a:xfrm>
              <a:off x="1659675" y="3660250"/>
              <a:ext cx="1330132" cy="4532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dirty="0">
                  <a:solidFill>
                    <a:schemeClr val="lt1"/>
                  </a:solidFill>
                  <a:latin typeface="Titillium Web Light"/>
                  <a:ea typeface="Titillium Web Light"/>
                  <a:cs typeface="Titillium Web Light"/>
                  <a:sym typeface="Titillium Web Light"/>
                </a:rPr>
                <a:t>Emocija</a:t>
              </a:r>
              <a:endParaRPr sz="2400" dirty="0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endParaRPr>
            </a:p>
          </p:txBody>
        </p:sp>
      </p:grpSp>
      <p:sp>
        <p:nvSpPr>
          <p:cNvPr id="148" name="Google Shape;148;p20"/>
          <p:cNvSpPr txBox="1">
            <a:spLocks noGrp="1"/>
          </p:cNvSpPr>
          <p:nvPr>
            <p:ph type="body" idx="1"/>
          </p:nvPr>
        </p:nvSpPr>
        <p:spPr>
          <a:xfrm>
            <a:off x="3614342" y="1364673"/>
            <a:ext cx="5329822" cy="331735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 dirty="0"/>
              <a:t>Į ką reikia atkreipti dėmesį</a:t>
            </a:r>
            <a:r>
              <a:rPr lang="lt-LT" sz="2000" dirty="0"/>
              <a:t>:</a:t>
            </a:r>
            <a:endParaRPr sz="2000" dirty="0"/>
          </a:p>
          <a:p>
            <a:pPr lvl="0" indent="-355600">
              <a:buSzPts val="2000"/>
            </a:pPr>
            <a:r>
              <a:rPr lang="lt-LT" sz="2000" dirty="0"/>
              <a:t>Ar gauta žinutė skatina skubiai</a:t>
            </a:r>
            <a:r>
              <a:rPr lang="en-US" sz="2000" dirty="0"/>
              <a:t> </a:t>
            </a:r>
            <a:r>
              <a:rPr lang="lt-LT" sz="2000" dirty="0"/>
              <a:t>imtis veiksmų? </a:t>
            </a:r>
          </a:p>
          <a:p>
            <a:pPr lvl="0" indent="-355600">
              <a:buSzPts val="2000"/>
            </a:pPr>
            <a:r>
              <a:rPr lang="lt-LT" sz="2000" dirty="0"/>
              <a:t>Ar gauta nuoroda atrodo kaip</a:t>
            </a:r>
            <a:r>
              <a:rPr lang="en-US" sz="2000" dirty="0"/>
              <a:t> </a:t>
            </a:r>
            <a:r>
              <a:rPr lang="lt-LT" sz="2000" dirty="0"/>
              <a:t>priklausanti siuntėjui?</a:t>
            </a:r>
          </a:p>
          <a:p>
            <a:pPr lvl="0" indent="-355600">
              <a:spcBef>
                <a:spcPts val="0"/>
              </a:spcBef>
              <a:buSzPts val="2000"/>
            </a:pPr>
            <a:r>
              <a:rPr lang="lt-LT" sz="2000" dirty="0"/>
              <a:t>Ar žinutė yra parašyta</a:t>
            </a:r>
            <a:r>
              <a:rPr lang="en-US" sz="2000" dirty="0"/>
              <a:t> </a:t>
            </a:r>
            <a:r>
              <a:rPr lang="lt-LT" sz="2000" dirty="0"/>
              <a:t>netaisyklinga, laužyta kalba?</a:t>
            </a:r>
            <a:endParaRPr lang="en-US" sz="2000" dirty="0"/>
          </a:p>
          <a:p>
            <a:pPr lvl="0" indent="-355600">
              <a:spcBef>
                <a:spcPts val="0"/>
              </a:spcBef>
              <a:buSzPts val="2000"/>
            </a:pPr>
            <a:r>
              <a:rPr lang="lt-LT" sz="2000" dirty="0"/>
              <a:t>Ar siuntėjo laiško parašas</a:t>
            </a:r>
            <a:r>
              <a:rPr lang="en-US" sz="2000" dirty="0"/>
              <a:t> </a:t>
            </a:r>
            <a:r>
              <a:rPr lang="lt-LT" sz="2000" dirty="0"/>
              <a:t>netaisyklingas, laiško formatavimas</a:t>
            </a:r>
            <a:r>
              <a:rPr lang="en-US" sz="2000" dirty="0"/>
              <a:t> </a:t>
            </a:r>
            <a:r>
              <a:rPr lang="lt-LT" sz="2000" dirty="0"/>
              <a:t>neįprastas, netvarkingas?</a:t>
            </a:r>
          </a:p>
          <a:p>
            <a:pPr lvl="0" indent="-355600">
              <a:spcBef>
                <a:spcPts val="0"/>
              </a:spcBef>
              <a:buSzPts val="2000"/>
            </a:pPr>
            <a:endParaRPr lang="en-US" sz="2000" dirty="0"/>
          </a:p>
          <a:p>
            <a:pPr lvl="0" indent="-355600">
              <a:spcBef>
                <a:spcPts val="0"/>
              </a:spcBef>
              <a:buSzPts val="2000"/>
            </a:pPr>
            <a:endParaRPr lang="lt-LT" sz="20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5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1"/>
          <p:cNvSpPr txBox="1">
            <a:spLocks noGrp="1"/>
          </p:cNvSpPr>
          <p:nvPr>
            <p:ph type="title"/>
          </p:nvPr>
        </p:nvSpPr>
        <p:spPr>
          <a:xfrm>
            <a:off x="457200" y="434575"/>
            <a:ext cx="60255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Internetinių apgavysčių pavyzdžiai</a:t>
            </a:r>
            <a:endParaRPr dirty="0"/>
          </a:p>
        </p:txBody>
      </p:sp>
      <p:sp>
        <p:nvSpPr>
          <p:cNvPr id="154" name="Google Shape;154;p2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pic>
        <p:nvPicPr>
          <p:cNvPr id="3" name="Picture 2" descr="A screenshot of a qr code&#10;&#10;Description automatically generated">
            <a:extLst>
              <a:ext uri="{FF2B5EF4-FFF2-40B4-BE49-F238E27FC236}">
                <a16:creationId xmlns:a16="http://schemas.microsoft.com/office/drawing/2014/main" id="{B1563715-7EC4-5C1A-4368-070FDAD683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745" y="1291975"/>
            <a:ext cx="2253302" cy="3598680"/>
          </a:xfrm>
          <a:prstGeom prst="rect">
            <a:avLst/>
          </a:prstGeom>
        </p:spPr>
      </p:pic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70D5199F-B7E5-36C4-DA78-7C0773990E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5071" y="1326592"/>
            <a:ext cx="4927629" cy="3529445"/>
          </a:xfrm>
          <a:prstGeom prst="rect">
            <a:avLst/>
          </a:prstGeom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DA7E815A-3371-B64C-19EE-9FDCDD9EA9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0544" y="1229591"/>
            <a:ext cx="4060774" cy="3661064"/>
          </a:xfrm>
          <a:prstGeom prst="rect">
            <a:avLst/>
          </a:prstGeom>
        </p:spPr>
      </p:pic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88A8D9D8-0333-153A-F6E3-85FEC429DBD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817"/>
          <a:stretch/>
        </p:blipFill>
        <p:spPr>
          <a:xfrm>
            <a:off x="4479560" y="1013382"/>
            <a:ext cx="4325326" cy="38772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EC45A7-D2E9-3FFB-2669-B8FBAF51E25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sp>
        <p:nvSpPr>
          <p:cNvPr id="5" name="Google Shape;153;p21">
            <a:extLst>
              <a:ext uri="{FF2B5EF4-FFF2-40B4-BE49-F238E27FC236}">
                <a16:creationId xmlns:a16="http://schemas.microsoft.com/office/drawing/2014/main" id="{3A9FCB2D-295F-E7D7-0B04-3A83D2C5A85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434575"/>
            <a:ext cx="60255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Internetinių apgavysčių</a:t>
            </a:r>
            <a:r>
              <a:rPr lang="lt-LT" dirty="0"/>
              <a:t> žinutėmis</a:t>
            </a:r>
            <a:r>
              <a:rPr lang="en" dirty="0"/>
              <a:t> pavyzdžiai</a:t>
            </a:r>
            <a:endParaRPr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F86A9D9E-6E46-F6F3-97C7-D50AF8DAA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477" y="1291974"/>
            <a:ext cx="1956596" cy="3726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>
            <a:extLst>
              <a:ext uri="{FF2B5EF4-FFF2-40B4-BE49-F238E27FC236}">
                <a16:creationId xmlns:a16="http://schemas.microsoft.com/office/drawing/2014/main" id="{2D57253F-576D-06C6-4A5B-A86488A0E4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796" y="1291975"/>
            <a:ext cx="1982341" cy="3726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7864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05D45-801B-994B-F12E-00543AFFA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4575"/>
            <a:ext cx="3055620" cy="857400"/>
          </a:xfrm>
        </p:spPr>
        <p:txBody>
          <a:bodyPr/>
          <a:lstStyle/>
          <a:p>
            <a:r>
              <a:rPr lang="en-US" dirty="0"/>
              <a:t>Kaip </a:t>
            </a:r>
            <a:r>
              <a:rPr lang="lt-LT" dirty="0"/>
              <a:t>atpažinti?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D96064-9013-5E38-6D61-00E24019A8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428748"/>
            <a:ext cx="8023384" cy="3148800"/>
          </a:xfrm>
        </p:spPr>
        <p:txBody>
          <a:bodyPr/>
          <a:lstStyle/>
          <a:p>
            <a:r>
              <a:rPr lang="lt-LT" dirty="0"/>
              <a:t>Galvokite kritiškai – ar galėjau laimėti nedalyvaudamas loterijoje? Ar galėjau gauti siuntą, jeigu nieko neužsakiau?</a:t>
            </a:r>
          </a:p>
          <a:p>
            <a:r>
              <a:rPr lang="lt-LT" dirty="0"/>
              <a:t>Nespausti įtartinų ar neaiškių nuorodų – patikrinti puslapio nuorodos laukelį.</a:t>
            </a:r>
          </a:p>
          <a:p>
            <a:r>
              <a:rPr lang="lt-LT" dirty="0"/>
              <a:t>Prieš vedant asmeninius duomenis internetinėse svetainėse, visada įsitikinti, kad svetainė nėra suklastota.</a:t>
            </a:r>
          </a:p>
          <a:p>
            <a:r>
              <a:rPr lang="lt-LT" dirty="0"/>
              <a:t>Save gerbiančios organizacijos niekada neprašo pateikti slaptažodžių.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0C3814-7748-EF87-D66F-397E24632BE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29274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2"/>
          <p:cNvSpPr txBox="1">
            <a:spLocks noGrp="1"/>
          </p:cNvSpPr>
          <p:nvPr>
            <p:ph type="title"/>
          </p:nvPr>
        </p:nvSpPr>
        <p:spPr>
          <a:xfrm>
            <a:off x="457200" y="381275"/>
            <a:ext cx="6473100" cy="91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Dabar jau žinome: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"/>
          </a:p>
        </p:txBody>
      </p:sp>
      <p:sp>
        <p:nvSpPr>
          <p:cNvPr id="162" name="Google Shape;162;p22"/>
          <p:cNvSpPr txBox="1">
            <a:spLocks noGrp="1"/>
          </p:cNvSpPr>
          <p:nvPr>
            <p:ph type="body" idx="1"/>
          </p:nvPr>
        </p:nvSpPr>
        <p:spPr>
          <a:xfrm>
            <a:off x="457200" y="1428750"/>
            <a:ext cx="8308500" cy="314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68300" algn="l" rtl="0">
              <a:spcBef>
                <a:spcPts val="600"/>
              </a:spcBef>
              <a:spcAft>
                <a:spcPts val="0"/>
              </a:spcAft>
              <a:buSzPts val="2200"/>
              <a:buChar char="▰"/>
            </a:pPr>
            <a:r>
              <a:rPr lang="en" sz="2200" dirty="0"/>
              <a:t>Kodėl svarbu turėti stiprų slaptažodį ir iš ko jis susideda</a:t>
            </a:r>
            <a:r>
              <a:rPr lang="lt-LT" sz="2200" dirty="0"/>
              <a:t>?</a:t>
            </a:r>
            <a:endParaRPr sz="2200" dirty="0"/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200" dirty="0"/>
          </a:p>
          <a:p>
            <a:pPr marL="457200" lvl="0" indent="-368300" algn="l" rtl="0">
              <a:spcBef>
                <a:spcPts val="600"/>
              </a:spcBef>
              <a:spcAft>
                <a:spcPts val="0"/>
              </a:spcAft>
              <a:buSzPts val="2200"/>
              <a:buChar char="▰"/>
            </a:pPr>
            <a:r>
              <a:rPr lang="en" sz="2200" dirty="0"/>
              <a:t>Kokias taisykles reikia prisiminti naudojantis socialiniais tinklais</a:t>
            </a:r>
            <a:r>
              <a:rPr lang="lt-LT" sz="2200" dirty="0"/>
              <a:t>?</a:t>
            </a:r>
            <a:endParaRPr sz="2200" dirty="0"/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200" dirty="0"/>
          </a:p>
          <a:p>
            <a:pPr marL="457200" lvl="0" indent="-368300" algn="l" rtl="0">
              <a:spcBef>
                <a:spcPts val="600"/>
              </a:spcBef>
              <a:spcAft>
                <a:spcPts val="0"/>
              </a:spcAft>
              <a:buSzPts val="2200"/>
              <a:buChar char="▰"/>
            </a:pPr>
            <a:r>
              <a:rPr lang="en" sz="2200" dirty="0"/>
              <a:t>Kokiais principais veikia internetinės apgavystės ir kaip jų išvengti</a:t>
            </a:r>
            <a:r>
              <a:rPr lang="lt-LT" sz="2200" dirty="0"/>
              <a:t>?</a:t>
            </a:r>
            <a:endParaRPr sz="2200" dirty="0"/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2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3" name="Google Shape;163;p22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3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sp>
        <p:nvSpPr>
          <p:cNvPr id="169" name="Google Shape;169;p23"/>
          <p:cNvSpPr txBox="1"/>
          <p:nvPr/>
        </p:nvSpPr>
        <p:spPr>
          <a:xfrm>
            <a:off x="691486" y="1564200"/>
            <a:ext cx="4201461" cy="20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Ačiū</a:t>
            </a:r>
            <a:r>
              <a:rPr lang="lt-LT" sz="2800" dirty="0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 už dėmesį</a:t>
            </a:r>
            <a:r>
              <a:rPr lang="en" sz="2800" dirty="0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, dabar </a:t>
            </a:r>
            <a:r>
              <a:rPr lang="lt-LT" sz="2800" dirty="0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metas</a:t>
            </a:r>
            <a:r>
              <a:rPr lang="en" sz="2800" dirty="0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 pereiti prie žaidimo!</a:t>
            </a:r>
            <a:endParaRPr sz="2800" dirty="0">
              <a:solidFill>
                <a:schemeClr val="lt1"/>
              </a:solidFill>
              <a:latin typeface="Titillium Web Light"/>
              <a:ea typeface="Titillium Web Light"/>
              <a:cs typeface="Titillium Web Light"/>
              <a:sym typeface="Titillium Web Ligh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720B6E-5FCD-BF43-15F1-E701817936AE}"/>
              </a:ext>
            </a:extLst>
          </p:cNvPr>
          <p:cNvSpPr txBox="1"/>
          <p:nvPr/>
        </p:nvSpPr>
        <p:spPr>
          <a:xfrm>
            <a:off x="4790901" y="4181891"/>
            <a:ext cx="37787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https://www.nksc.lt/kibernetinis_keliauninkas/</a:t>
            </a:r>
            <a:endParaRPr lang="en-US" dirty="0"/>
          </a:p>
        </p:txBody>
      </p:sp>
      <p:pic>
        <p:nvPicPr>
          <p:cNvPr id="3" name="Picture 2" descr="A black and yellow sign with a cartoon character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4FF520E2-3FB3-2199-F18D-9513AF3BFC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3111" y="807720"/>
            <a:ext cx="2534362" cy="31394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>
            <a:spLocks noGrp="1"/>
          </p:cNvSpPr>
          <p:nvPr>
            <p:ph type="title"/>
          </p:nvPr>
        </p:nvSpPr>
        <p:spPr>
          <a:xfrm>
            <a:off x="457200" y="381275"/>
            <a:ext cx="6473100" cy="91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Šios pamokos metu sužinosite: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"/>
          </a:p>
        </p:txBody>
      </p:sp>
      <p:sp>
        <p:nvSpPr>
          <p:cNvPr id="60" name="Google Shape;60;p12"/>
          <p:cNvSpPr txBox="1">
            <a:spLocks noGrp="1"/>
          </p:cNvSpPr>
          <p:nvPr>
            <p:ph type="body" idx="1"/>
          </p:nvPr>
        </p:nvSpPr>
        <p:spPr>
          <a:xfrm>
            <a:off x="457200" y="1428750"/>
            <a:ext cx="8365852" cy="314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68300" algn="l" rtl="0">
              <a:spcBef>
                <a:spcPts val="600"/>
              </a:spcBef>
              <a:spcAft>
                <a:spcPts val="0"/>
              </a:spcAft>
              <a:buSzPts val="2200"/>
              <a:buChar char="▰"/>
            </a:pPr>
            <a:r>
              <a:rPr lang="en" sz="2200" dirty="0"/>
              <a:t>Kodėl svarbu turėti stiprų slaptažodį ir iš ko jis susideda</a:t>
            </a:r>
            <a:r>
              <a:rPr lang="lt-LT" sz="2200" dirty="0"/>
              <a:t>?</a:t>
            </a:r>
            <a:endParaRPr sz="2200" dirty="0"/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200" dirty="0"/>
          </a:p>
          <a:p>
            <a:pPr marL="457200" lvl="0" indent="-368300" algn="l" rtl="0">
              <a:spcBef>
                <a:spcPts val="600"/>
              </a:spcBef>
              <a:spcAft>
                <a:spcPts val="0"/>
              </a:spcAft>
              <a:buSzPts val="2200"/>
              <a:buChar char="▰"/>
            </a:pPr>
            <a:r>
              <a:rPr lang="en" sz="2200" dirty="0"/>
              <a:t>Kokias taisykles reikia prisiminti naudojantis socialiniais tinklais</a:t>
            </a:r>
            <a:r>
              <a:rPr lang="lt-LT" sz="2200" dirty="0"/>
              <a:t>?</a:t>
            </a:r>
            <a:endParaRPr sz="2200" dirty="0"/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200" dirty="0"/>
          </a:p>
          <a:p>
            <a:pPr marL="457200" lvl="0" indent="-368300" algn="l" rtl="0">
              <a:spcBef>
                <a:spcPts val="600"/>
              </a:spcBef>
              <a:spcAft>
                <a:spcPts val="0"/>
              </a:spcAft>
              <a:buSzPts val="2200"/>
              <a:buChar char="▰"/>
            </a:pPr>
            <a:r>
              <a:rPr lang="en" sz="2200" dirty="0"/>
              <a:t>Kokiais principais veikia internetinės apgavystės ir kaip jų išvengti</a:t>
            </a:r>
            <a:r>
              <a:rPr lang="lt-LT" sz="2200" dirty="0"/>
              <a:t>?</a:t>
            </a:r>
            <a:endParaRPr sz="22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61;p12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>
            <a:spLocks noGrp="1"/>
          </p:cNvSpPr>
          <p:nvPr>
            <p:ph type="title"/>
          </p:nvPr>
        </p:nvSpPr>
        <p:spPr>
          <a:xfrm>
            <a:off x="457200" y="434575"/>
            <a:ext cx="60255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Slaptažodžiai</a:t>
            </a:r>
            <a:endParaRPr dirty="0"/>
          </a:p>
        </p:txBody>
      </p:sp>
      <p:sp>
        <p:nvSpPr>
          <p:cNvPr id="67" name="Google Shape;67;p13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68" name="Google Shape;6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2382825"/>
            <a:ext cx="2367025" cy="23670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9" name="Google Shape;69;p13"/>
          <p:cNvGrpSpPr/>
          <p:nvPr/>
        </p:nvGrpSpPr>
        <p:grpSpPr>
          <a:xfrm>
            <a:off x="2891501" y="1291975"/>
            <a:ext cx="3085288" cy="2971682"/>
            <a:chOff x="3076113" y="1952955"/>
            <a:chExt cx="3085288" cy="2971682"/>
          </a:xfrm>
        </p:grpSpPr>
        <p:pic>
          <p:nvPicPr>
            <p:cNvPr id="70" name="Google Shape;70;p1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076113" y="2417313"/>
              <a:ext cx="2507325" cy="25073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1" name="Google Shape;71;p1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794376" y="1952955"/>
              <a:ext cx="2367025" cy="168669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72" name="Google Shape;72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17089" y="2432585"/>
            <a:ext cx="2207116" cy="22600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E5ABD8-93BA-AC87-29F1-80F60AC760B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sp>
        <p:nvSpPr>
          <p:cNvPr id="6" name="Google Shape;69;p13">
            <a:extLst>
              <a:ext uri="{FF2B5EF4-FFF2-40B4-BE49-F238E27FC236}">
                <a16:creationId xmlns:a16="http://schemas.microsoft.com/office/drawing/2014/main" id="{535337E5-5C24-3E10-0C83-B6DC2FC8E659}"/>
              </a:ext>
            </a:extLst>
          </p:cNvPr>
          <p:cNvSpPr txBox="1"/>
          <p:nvPr/>
        </p:nvSpPr>
        <p:spPr>
          <a:xfrm>
            <a:off x="1736880" y="1340435"/>
            <a:ext cx="1510200" cy="47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dirty="0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mokykla -</a:t>
            </a:r>
            <a:endParaRPr sz="2400" dirty="0">
              <a:solidFill>
                <a:schemeClr val="lt1"/>
              </a:solidFill>
              <a:latin typeface="Titillium Web Light"/>
              <a:ea typeface="Titillium Web Light"/>
              <a:cs typeface="Titillium Web Light"/>
              <a:sym typeface="Titillium Web Light"/>
            </a:endParaRPr>
          </a:p>
        </p:txBody>
      </p:sp>
      <p:sp>
        <p:nvSpPr>
          <p:cNvPr id="7" name="Google Shape;70;p13">
            <a:extLst>
              <a:ext uri="{FF2B5EF4-FFF2-40B4-BE49-F238E27FC236}">
                <a16:creationId xmlns:a16="http://schemas.microsoft.com/office/drawing/2014/main" id="{067E27B0-170F-8FE6-6877-707335FE47CC}"/>
              </a:ext>
            </a:extLst>
          </p:cNvPr>
          <p:cNvSpPr txBox="1"/>
          <p:nvPr/>
        </p:nvSpPr>
        <p:spPr>
          <a:xfrm>
            <a:off x="3062205" y="1340435"/>
            <a:ext cx="1255800" cy="47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 sz="2400" dirty="0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i</a:t>
            </a:r>
            <a:r>
              <a:rPr lang="en" sz="2400" dirty="0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š</a:t>
            </a:r>
            <a:r>
              <a:rPr lang="lt-LT" sz="2400" dirty="0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 </a:t>
            </a:r>
            <a:r>
              <a:rPr lang="en" sz="2400" dirty="0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karto</a:t>
            </a:r>
            <a:endParaRPr sz="2400" dirty="0">
              <a:solidFill>
                <a:schemeClr val="lt1"/>
              </a:solidFill>
              <a:latin typeface="Titillium Web Light"/>
              <a:ea typeface="Titillium Web Light"/>
              <a:cs typeface="Titillium Web Light"/>
              <a:sym typeface="Titillium Web Light"/>
            </a:endParaRPr>
          </a:p>
        </p:txBody>
      </p:sp>
      <p:sp>
        <p:nvSpPr>
          <p:cNvPr id="8" name="Google Shape;71;p13">
            <a:extLst>
              <a:ext uri="{FF2B5EF4-FFF2-40B4-BE49-F238E27FC236}">
                <a16:creationId xmlns:a16="http://schemas.microsoft.com/office/drawing/2014/main" id="{C48C82DB-280D-66B0-EA7B-5925AF6BC830}"/>
              </a:ext>
            </a:extLst>
          </p:cNvPr>
          <p:cNvSpPr txBox="1"/>
          <p:nvPr/>
        </p:nvSpPr>
        <p:spPr>
          <a:xfrm>
            <a:off x="1736880" y="1811435"/>
            <a:ext cx="1620300" cy="47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MokYkla -</a:t>
            </a:r>
            <a:endParaRPr sz="2400" dirty="0">
              <a:solidFill>
                <a:schemeClr val="lt1"/>
              </a:solidFill>
              <a:latin typeface="Titillium Web Light"/>
              <a:ea typeface="Titillium Web Light"/>
              <a:cs typeface="Titillium Web Light"/>
              <a:sym typeface="Titillium Web Light"/>
            </a:endParaRPr>
          </a:p>
        </p:txBody>
      </p:sp>
      <p:sp>
        <p:nvSpPr>
          <p:cNvPr id="9" name="Google Shape;72;p13">
            <a:extLst>
              <a:ext uri="{FF2B5EF4-FFF2-40B4-BE49-F238E27FC236}">
                <a16:creationId xmlns:a16="http://schemas.microsoft.com/office/drawing/2014/main" id="{D8C983E0-FAC0-78AC-2422-1124D28BD994}"/>
              </a:ext>
            </a:extLst>
          </p:cNvPr>
          <p:cNvSpPr txBox="1"/>
          <p:nvPr/>
        </p:nvSpPr>
        <p:spPr>
          <a:xfrm>
            <a:off x="3062205" y="1811435"/>
            <a:ext cx="1903500" cy="47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3 sekund</a:t>
            </a:r>
            <a:r>
              <a:rPr lang="lt-LT" sz="2400" dirty="0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e</a:t>
            </a:r>
            <a:r>
              <a:rPr lang="en" sz="2400" dirty="0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s</a:t>
            </a:r>
            <a:endParaRPr sz="2400" dirty="0">
              <a:solidFill>
                <a:schemeClr val="lt1"/>
              </a:solidFill>
              <a:latin typeface="Titillium Web Light"/>
              <a:ea typeface="Titillium Web Light"/>
              <a:cs typeface="Titillium Web Light"/>
              <a:sym typeface="Titillium Web Light"/>
            </a:endParaRPr>
          </a:p>
        </p:txBody>
      </p:sp>
      <p:sp>
        <p:nvSpPr>
          <p:cNvPr id="10" name="Google Shape;73;p13">
            <a:extLst>
              <a:ext uri="{FF2B5EF4-FFF2-40B4-BE49-F238E27FC236}">
                <a16:creationId xmlns:a16="http://schemas.microsoft.com/office/drawing/2014/main" id="{7749BB1E-32D1-D6AD-3C7B-B876E09564B2}"/>
              </a:ext>
            </a:extLst>
          </p:cNvPr>
          <p:cNvSpPr txBox="1"/>
          <p:nvPr/>
        </p:nvSpPr>
        <p:spPr>
          <a:xfrm>
            <a:off x="1736880" y="2299810"/>
            <a:ext cx="2067900" cy="47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M0kYkla12 -</a:t>
            </a:r>
            <a:endParaRPr sz="2400" dirty="0">
              <a:solidFill>
                <a:schemeClr val="lt1"/>
              </a:solidFill>
              <a:latin typeface="Titillium Web Light"/>
              <a:ea typeface="Titillium Web Light"/>
              <a:cs typeface="Titillium Web Light"/>
              <a:sym typeface="Titillium Web Light"/>
            </a:endParaRPr>
          </a:p>
        </p:txBody>
      </p:sp>
      <p:sp>
        <p:nvSpPr>
          <p:cNvPr id="11" name="Google Shape;74;p13">
            <a:extLst>
              <a:ext uri="{FF2B5EF4-FFF2-40B4-BE49-F238E27FC236}">
                <a16:creationId xmlns:a16="http://schemas.microsoft.com/office/drawing/2014/main" id="{5C6B5E2A-8925-8D77-C693-DB35A03FFE09}"/>
              </a:ext>
            </a:extLst>
          </p:cNvPr>
          <p:cNvSpPr txBox="1"/>
          <p:nvPr/>
        </p:nvSpPr>
        <p:spPr>
          <a:xfrm>
            <a:off x="3433980" y="2299810"/>
            <a:ext cx="1978200" cy="47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2 valandas</a:t>
            </a:r>
            <a:endParaRPr sz="2400" dirty="0">
              <a:solidFill>
                <a:schemeClr val="lt1"/>
              </a:solidFill>
              <a:latin typeface="Titillium Web Light"/>
              <a:ea typeface="Titillium Web Light"/>
              <a:cs typeface="Titillium Web Light"/>
              <a:sym typeface="Titillium Web Light"/>
            </a:endParaRPr>
          </a:p>
        </p:txBody>
      </p:sp>
      <p:sp>
        <p:nvSpPr>
          <p:cNvPr id="12" name="Google Shape;75;p13">
            <a:extLst>
              <a:ext uri="{FF2B5EF4-FFF2-40B4-BE49-F238E27FC236}">
                <a16:creationId xmlns:a16="http://schemas.microsoft.com/office/drawing/2014/main" id="{F4B0529A-7F5F-1BD3-AE7F-951E1EA8D22F}"/>
              </a:ext>
            </a:extLst>
          </p:cNvPr>
          <p:cNvSpPr txBox="1"/>
          <p:nvPr/>
        </p:nvSpPr>
        <p:spPr>
          <a:xfrm>
            <a:off x="1736880" y="2788185"/>
            <a:ext cx="2153100" cy="47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M0kYkla12? -</a:t>
            </a:r>
            <a:endParaRPr sz="2400" dirty="0">
              <a:solidFill>
                <a:schemeClr val="lt1"/>
              </a:solidFill>
              <a:latin typeface="Titillium Web Light"/>
              <a:ea typeface="Titillium Web Light"/>
              <a:cs typeface="Titillium Web Light"/>
              <a:sym typeface="Titillium Web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lt1"/>
              </a:solidFill>
              <a:latin typeface="Titillium Web Light"/>
              <a:ea typeface="Titillium Web Light"/>
              <a:cs typeface="Titillium Web Light"/>
              <a:sym typeface="Titillium Web Light"/>
            </a:endParaRPr>
          </a:p>
        </p:txBody>
      </p:sp>
      <p:sp>
        <p:nvSpPr>
          <p:cNvPr id="13" name="Google Shape;76;p13">
            <a:extLst>
              <a:ext uri="{FF2B5EF4-FFF2-40B4-BE49-F238E27FC236}">
                <a16:creationId xmlns:a16="http://schemas.microsoft.com/office/drawing/2014/main" id="{05E32C95-A6B3-2F76-4222-FAE859C3DA8A}"/>
              </a:ext>
            </a:extLst>
          </p:cNvPr>
          <p:cNvSpPr txBox="1"/>
          <p:nvPr/>
        </p:nvSpPr>
        <p:spPr>
          <a:xfrm>
            <a:off x="3576005" y="2788185"/>
            <a:ext cx="1510200" cy="47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2 savaites</a:t>
            </a:r>
            <a:endParaRPr sz="2400" dirty="0">
              <a:solidFill>
                <a:schemeClr val="lt1"/>
              </a:solidFill>
              <a:latin typeface="Titillium Web Light"/>
              <a:ea typeface="Titillium Web Light"/>
              <a:cs typeface="Titillium Web Light"/>
              <a:sym typeface="Titillium Web Light"/>
            </a:endParaRPr>
          </a:p>
        </p:txBody>
      </p:sp>
      <p:sp>
        <p:nvSpPr>
          <p:cNvPr id="14" name="Google Shape;77;p13">
            <a:extLst>
              <a:ext uri="{FF2B5EF4-FFF2-40B4-BE49-F238E27FC236}">
                <a16:creationId xmlns:a16="http://schemas.microsoft.com/office/drawing/2014/main" id="{93366413-908E-2622-E3F1-8C4A6774174F}"/>
              </a:ext>
            </a:extLst>
          </p:cNvPr>
          <p:cNvSpPr txBox="1"/>
          <p:nvPr/>
        </p:nvSpPr>
        <p:spPr>
          <a:xfrm>
            <a:off x="1736880" y="3301585"/>
            <a:ext cx="3142800" cy="47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Kok1aDar*M0kYkla?? - </a:t>
            </a:r>
            <a:endParaRPr sz="2400" dirty="0">
              <a:solidFill>
                <a:schemeClr val="lt1"/>
              </a:solidFill>
              <a:latin typeface="Titillium Web Light"/>
              <a:ea typeface="Titillium Web Light"/>
              <a:cs typeface="Titillium Web Light"/>
              <a:sym typeface="Titillium Web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lt1"/>
              </a:solidFill>
              <a:latin typeface="Titillium Web Light"/>
              <a:ea typeface="Titillium Web Light"/>
              <a:cs typeface="Titillium Web Light"/>
              <a:sym typeface="Titillium Web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lt1"/>
              </a:solidFill>
              <a:latin typeface="Titillium Web Light"/>
              <a:ea typeface="Titillium Web Light"/>
              <a:cs typeface="Titillium Web Light"/>
              <a:sym typeface="Titillium Web Light"/>
            </a:endParaRPr>
          </a:p>
        </p:txBody>
      </p:sp>
      <p:sp>
        <p:nvSpPr>
          <p:cNvPr id="15" name="Google Shape;78;p13">
            <a:extLst>
              <a:ext uri="{FF2B5EF4-FFF2-40B4-BE49-F238E27FC236}">
                <a16:creationId xmlns:a16="http://schemas.microsoft.com/office/drawing/2014/main" id="{6E7A8961-6FC3-B993-C6D7-D1260CA261AD}"/>
              </a:ext>
            </a:extLst>
          </p:cNvPr>
          <p:cNvSpPr txBox="1"/>
          <p:nvPr/>
        </p:nvSpPr>
        <p:spPr>
          <a:xfrm>
            <a:off x="4727280" y="3301585"/>
            <a:ext cx="2436000" cy="47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26 trilijonus metų</a:t>
            </a:r>
            <a:endParaRPr sz="2400" dirty="0">
              <a:solidFill>
                <a:schemeClr val="lt1"/>
              </a:solidFill>
              <a:latin typeface="Titillium Web Light"/>
              <a:ea typeface="Titillium Web Light"/>
              <a:cs typeface="Titillium Web Light"/>
              <a:sym typeface="Titillium Web Light"/>
            </a:endParaRPr>
          </a:p>
        </p:txBody>
      </p:sp>
      <p:sp>
        <p:nvSpPr>
          <p:cNvPr id="16" name="Google Shape;66;p13">
            <a:extLst>
              <a:ext uri="{FF2B5EF4-FFF2-40B4-BE49-F238E27FC236}">
                <a16:creationId xmlns:a16="http://schemas.microsoft.com/office/drawing/2014/main" id="{DD4B3498-5210-15FF-DBE8-BF92F51D7E6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434575"/>
            <a:ext cx="6960946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 dirty="0"/>
              <a:t>Slaptažodžio stiprumo viktorina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8729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4"/>
          <p:cNvSpPr txBox="1">
            <a:spLocks noGrp="1"/>
          </p:cNvSpPr>
          <p:nvPr>
            <p:ph type="title"/>
          </p:nvPr>
        </p:nvSpPr>
        <p:spPr>
          <a:xfrm>
            <a:off x="457200" y="381275"/>
            <a:ext cx="6473100" cy="91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Kaip atrodo stiprus slaptažodis?</a:t>
            </a:r>
            <a:endParaRPr sz="100" dirty="0"/>
          </a:p>
        </p:txBody>
      </p:sp>
      <p:sp>
        <p:nvSpPr>
          <p:cNvPr id="78" name="Google Shape;78;p14"/>
          <p:cNvSpPr txBox="1">
            <a:spLocks noGrp="1"/>
          </p:cNvSpPr>
          <p:nvPr>
            <p:ph type="body" idx="1"/>
          </p:nvPr>
        </p:nvSpPr>
        <p:spPr>
          <a:xfrm>
            <a:off x="457200" y="1361220"/>
            <a:ext cx="4394700" cy="183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36550" algn="l" rtl="0">
              <a:spcBef>
                <a:spcPts val="600"/>
              </a:spcBef>
              <a:spcAft>
                <a:spcPts val="0"/>
              </a:spcAft>
              <a:buSzPts val="1700"/>
              <a:buChar char="▰"/>
            </a:pPr>
            <a:r>
              <a:rPr lang="en" sz="2000" dirty="0"/>
              <a:t>Mažosios raidės (abc);</a:t>
            </a:r>
            <a:endParaRPr sz="2000" dirty="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▰"/>
            </a:pPr>
            <a:r>
              <a:rPr lang="en" sz="2000" dirty="0"/>
              <a:t>Didžiosios raidės (ABC);</a:t>
            </a:r>
            <a:endParaRPr sz="2000" dirty="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▰"/>
            </a:pPr>
            <a:r>
              <a:rPr lang="en" sz="2000" dirty="0"/>
              <a:t>Skaičiai (123);</a:t>
            </a:r>
            <a:endParaRPr sz="2000" dirty="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▰"/>
            </a:pPr>
            <a:r>
              <a:rPr lang="en" sz="2000" dirty="0"/>
              <a:t>Simboliai (!?@);</a:t>
            </a:r>
            <a:endParaRPr sz="2000" dirty="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▰"/>
            </a:pPr>
            <a:r>
              <a:rPr lang="en" sz="2000" dirty="0"/>
              <a:t>Ilgis (</a:t>
            </a:r>
            <a:r>
              <a:rPr lang="lt-LT" sz="2000" dirty="0"/>
              <a:t>rekomenduojama,</a:t>
            </a:r>
            <a:r>
              <a:rPr lang="en" sz="2000" dirty="0"/>
              <a:t> kad slaptažodis </a:t>
            </a:r>
            <a:r>
              <a:rPr lang="lt-LT" sz="2000" dirty="0"/>
              <a:t>būtų</a:t>
            </a:r>
            <a:r>
              <a:rPr lang="en" sz="2000" dirty="0"/>
              <a:t> bent iš 12 simbolių).</a:t>
            </a:r>
            <a:endParaRPr sz="20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79;p1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90" name="Google Shape;90;p14"/>
          <p:cNvSpPr txBox="1"/>
          <p:nvPr/>
        </p:nvSpPr>
        <p:spPr>
          <a:xfrm>
            <a:off x="457199" y="3455276"/>
            <a:ext cx="4496305" cy="9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Stiprus ir lengviau prisiminamas slaptažodis</a:t>
            </a:r>
            <a:r>
              <a:rPr lang="lt-LT" sz="1800" b="1" dirty="0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:</a:t>
            </a:r>
            <a:r>
              <a:rPr lang="en" sz="1800" b="1" dirty="0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 </a:t>
            </a:r>
            <a:r>
              <a:rPr lang="en" sz="1800" dirty="0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sakinys su simboliais, kuris tau turi prasmę</a:t>
            </a:r>
            <a:r>
              <a:rPr lang="lt-LT" sz="1800" dirty="0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, pavyzdžiui:</a:t>
            </a:r>
            <a:r>
              <a:rPr lang="en" sz="1800" dirty="0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 &lt;M4n_P4t1nka_Bulv3s&gt;</a:t>
            </a:r>
            <a:endParaRPr sz="1800" dirty="0">
              <a:solidFill>
                <a:schemeClr val="lt1"/>
              </a:solidFill>
              <a:latin typeface="Titillium Web Light"/>
              <a:ea typeface="Titillium Web Light"/>
              <a:cs typeface="Titillium Web Light"/>
              <a:sym typeface="Titillium Web Light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6E8D9F7A-9AD7-6BAB-3720-5521124F28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6278" y="1025912"/>
            <a:ext cx="3716806" cy="372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5"/>
          <p:cNvSpPr txBox="1">
            <a:spLocks noGrp="1"/>
          </p:cNvSpPr>
          <p:nvPr>
            <p:ph type="title"/>
          </p:nvPr>
        </p:nvSpPr>
        <p:spPr>
          <a:xfrm>
            <a:off x="457200" y="381275"/>
            <a:ext cx="6473100" cy="91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Dviejų dalių autentifikavimas (angl. </a:t>
            </a:r>
            <a:r>
              <a:rPr lang="en" i="1" dirty="0"/>
              <a:t>2-factor authentication</a:t>
            </a:r>
            <a:r>
              <a:rPr lang="en" dirty="0"/>
              <a:t>) </a:t>
            </a:r>
            <a:endParaRPr sz="100" dirty="0"/>
          </a:p>
        </p:txBody>
      </p:sp>
      <p:sp>
        <p:nvSpPr>
          <p:cNvPr id="96" name="Google Shape;96;p15"/>
          <p:cNvSpPr txBox="1">
            <a:spLocks noGrp="1"/>
          </p:cNvSpPr>
          <p:nvPr>
            <p:ph type="body" idx="1"/>
          </p:nvPr>
        </p:nvSpPr>
        <p:spPr>
          <a:xfrm>
            <a:off x="326550" y="2102625"/>
            <a:ext cx="6002100" cy="1155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55600" algn="l" rtl="0">
              <a:spcBef>
                <a:spcPts val="600"/>
              </a:spcBef>
              <a:spcAft>
                <a:spcPts val="0"/>
              </a:spcAft>
              <a:buSzPts val="2000"/>
              <a:buChar char="▰"/>
            </a:pPr>
            <a:r>
              <a:rPr lang="en" sz="2000" dirty="0"/>
              <a:t>Ką aš turiu (Fizinis objektas)</a:t>
            </a:r>
            <a:endParaRPr sz="2000" dirty="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 sz="1500" dirty="0"/>
              <a:t>Raktas</a:t>
            </a:r>
            <a:r>
              <a:rPr lang="lt-LT" sz="1500" dirty="0"/>
              <a:t>;</a:t>
            </a:r>
            <a:endParaRPr sz="1500" dirty="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 sz="1500" dirty="0"/>
              <a:t>Kortelė</a:t>
            </a:r>
            <a:r>
              <a:rPr lang="lt-LT" sz="1500" dirty="0"/>
              <a:t>;</a:t>
            </a:r>
            <a:endParaRPr sz="1500" dirty="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 sz="1500" dirty="0"/>
              <a:t>Telefonas (SMS arba PIN generuojanti aplikacija)</a:t>
            </a:r>
            <a:r>
              <a:rPr lang="lt-LT" sz="1500" dirty="0"/>
              <a:t>.</a:t>
            </a:r>
            <a:endParaRPr sz="15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97;p1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98" name="Google Shape;98;p15"/>
          <p:cNvSpPr txBox="1"/>
          <p:nvPr/>
        </p:nvSpPr>
        <p:spPr>
          <a:xfrm>
            <a:off x="245050" y="3258525"/>
            <a:ext cx="6263400" cy="1631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55600" algn="l" rtl="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Titillium Web Light"/>
              <a:buChar char="▰"/>
            </a:pPr>
            <a:r>
              <a:rPr lang="en" sz="2000" dirty="0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Kas aš esu (Biometrinių duomenų atpažinimas)</a:t>
            </a:r>
            <a:endParaRPr sz="2000" dirty="0">
              <a:solidFill>
                <a:schemeClr val="lt1"/>
              </a:solidFill>
              <a:latin typeface="Titillium Web Light"/>
              <a:ea typeface="Titillium Web Light"/>
              <a:cs typeface="Titillium Web Light"/>
              <a:sym typeface="Titillium Web Light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Titillium Web Light"/>
              <a:buChar char="-"/>
            </a:pPr>
            <a:r>
              <a:rPr lang="en" sz="1500" dirty="0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Piršto an</a:t>
            </a:r>
            <a:r>
              <a:rPr lang="lt-LT" sz="1500" dirty="0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t</a:t>
            </a:r>
            <a:r>
              <a:rPr lang="en" sz="1500" dirty="0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spaudai (angl. Touch ID)</a:t>
            </a:r>
            <a:r>
              <a:rPr lang="lt-LT" sz="1500" dirty="0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;</a:t>
            </a:r>
            <a:endParaRPr sz="1500" dirty="0">
              <a:solidFill>
                <a:schemeClr val="lt1"/>
              </a:solidFill>
              <a:latin typeface="Titillium Web Light"/>
              <a:ea typeface="Titillium Web Light"/>
              <a:cs typeface="Titillium Web Light"/>
              <a:sym typeface="Titillium Web Light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Titillium Web Light"/>
              <a:buChar char="-"/>
            </a:pPr>
            <a:r>
              <a:rPr lang="en" sz="1500" dirty="0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Veido atpažinimas (angl. Face ID)</a:t>
            </a:r>
            <a:r>
              <a:rPr lang="lt-LT" sz="1500" dirty="0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;</a:t>
            </a:r>
            <a:endParaRPr sz="1500" dirty="0">
              <a:solidFill>
                <a:schemeClr val="lt1"/>
              </a:solidFill>
              <a:latin typeface="Titillium Web Light"/>
              <a:ea typeface="Titillium Web Light"/>
              <a:cs typeface="Titillium Web Light"/>
              <a:sym typeface="Titillium Web Light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Titillium Web Light"/>
              <a:buChar char="-"/>
            </a:pPr>
            <a:r>
              <a:rPr lang="en" sz="1500" dirty="0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Balso atpažinimas</a:t>
            </a:r>
            <a:r>
              <a:rPr lang="lt-LT" sz="1500" dirty="0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.</a:t>
            </a:r>
            <a:endParaRPr sz="1500" dirty="0">
              <a:solidFill>
                <a:schemeClr val="lt1"/>
              </a:solidFill>
              <a:latin typeface="Titillium Web Light"/>
              <a:ea typeface="Titillium Web Light"/>
              <a:cs typeface="Titillium Web Light"/>
              <a:sym typeface="Titillium Web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lt1"/>
              </a:solidFill>
              <a:latin typeface="Titillium Web Light"/>
              <a:ea typeface="Titillium Web Light"/>
              <a:cs typeface="Titillium Web Light"/>
              <a:sym typeface="Titillium Web Light"/>
            </a:endParaRPr>
          </a:p>
        </p:txBody>
      </p:sp>
      <p:pic>
        <p:nvPicPr>
          <p:cNvPr id="99" name="Google Shape;9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05827" y="1416289"/>
            <a:ext cx="1474757" cy="1484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01280" y="3208720"/>
            <a:ext cx="1579304" cy="1541131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5"/>
          <p:cNvSpPr txBox="1"/>
          <p:nvPr/>
        </p:nvSpPr>
        <p:spPr>
          <a:xfrm>
            <a:off x="245050" y="1610025"/>
            <a:ext cx="45723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55600" algn="l" rtl="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Titillium Web Light"/>
              <a:buChar char="▰"/>
            </a:pPr>
            <a:r>
              <a:rPr lang="en" sz="2000" dirty="0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Ką aš žinau (Slaptažodis, PIN kodas)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8"/>
          <p:cNvSpPr txBox="1">
            <a:spLocks noGrp="1"/>
          </p:cNvSpPr>
          <p:nvPr>
            <p:ph type="body" idx="1"/>
          </p:nvPr>
        </p:nvSpPr>
        <p:spPr>
          <a:xfrm>
            <a:off x="4214720" y="1292075"/>
            <a:ext cx="4734688" cy="336998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lt-LT" sz="2200" dirty="0"/>
              <a:t>Internetas niekada nepamiršta</a:t>
            </a:r>
            <a:r>
              <a:rPr lang="en-US" sz="2200" dirty="0"/>
              <a:t>.</a:t>
            </a:r>
          </a:p>
          <a:p>
            <a:pPr lvl="0">
              <a:spcBef>
                <a:spcPts val="0"/>
              </a:spcBef>
            </a:pPr>
            <a:r>
              <a:rPr lang="lt-LT" sz="2200" dirty="0"/>
              <a:t>Net ir privačios žinutės gali tapti viešos.</a:t>
            </a:r>
          </a:p>
          <a:p>
            <a:pPr lvl="0">
              <a:spcBef>
                <a:spcPts val="0"/>
              </a:spcBef>
            </a:pPr>
            <a:r>
              <a:rPr lang="lt-LT" sz="2200" dirty="0"/>
              <a:t>Internete labai lengva apsimesti tuo, kuo nesi</a:t>
            </a:r>
            <a:r>
              <a:rPr lang="en-US" sz="2200" dirty="0"/>
              <a:t>.</a:t>
            </a:r>
          </a:p>
          <a:p>
            <a:pPr lvl="0">
              <a:spcBef>
                <a:spcPts val="0"/>
              </a:spcBef>
            </a:pPr>
            <a:r>
              <a:rPr lang="lt-LT" sz="2200" dirty="0"/>
              <a:t>Viešai skelbiama </a:t>
            </a:r>
            <a:r>
              <a:rPr lang="lt-LT" sz="2200" dirty="0">
                <a:solidFill>
                  <a:srgbClr val="FF0000"/>
                </a:solidFill>
              </a:rPr>
              <a:t>asmeninė informacija</a:t>
            </a:r>
            <a:r>
              <a:rPr lang="lt-LT" sz="2200" dirty="0"/>
              <a:t> gali sukelti pavojų jūsų reputacijai, turtui, sveikatai ir artimiesiems</a:t>
            </a:r>
            <a:r>
              <a:rPr lang="en-US" sz="2200" dirty="0"/>
              <a:t>.</a:t>
            </a:r>
            <a:endParaRPr sz="2200" dirty="0"/>
          </a:p>
        </p:txBody>
      </p:sp>
      <p:sp>
        <p:nvSpPr>
          <p:cNvPr id="125" name="Google Shape;125;p1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pic>
        <p:nvPicPr>
          <p:cNvPr id="126" name="Google Shape;12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150" y="1292075"/>
            <a:ext cx="4557855" cy="13843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198671">
            <a:off x="227408" y="3085640"/>
            <a:ext cx="1111152" cy="1149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581392">
            <a:off x="1437136" y="3182728"/>
            <a:ext cx="2520057" cy="89982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95;p15">
            <a:extLst>
              <a:ext uri="{FF2B5EF4-FFF2-40B4-BE49-F238E27FC236}">
                <a16:creationId xmlns:a16="http://schemas.microsoft.com/office/drawing/2014/main" id="{E4650D17-3688-59AE-F0A1-B37EA2EB8810}"/>
              </a:ext>
            </a:extLst>
          </p:cNvPr>
          <p:cNvSpPr txBox="1">
            <a:spLocks/>
          </p:cNvSpPr>
          <p:nvPr/>
        </p:nvSpPr>
        <p:spPr>
          <a:xfrm>
            <a:off x="457200" y="381275"/>
            <a:ext cx="6473100" cy="9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tillium Web"/>
              <a:buNone/>
              <a:defRPr sz="36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tillium Web"/>
              <a:buNone/>
              <a:defRPr sz="36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tillium Web"/>
              <a:buNone/>
              <a:defRPr sz="36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tillium Web"/>
              <a:buNone/>
              <a:defRPr sz="36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tillium Web"/>
              <a:buNone/>
              <a:defRPr sz="36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tillium Web"/>
              <a:buNone/>
              <a:defRPr sz="36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tillium Web"/>
              <a:buNone/>
              <a:defRPr sz="36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tillium Web"/>
              <a:buNone/>
              <a:defRPr sz="36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tillium Web"/>
              <a:buNone/>
              <a:defRPr sz="36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r>
              <a:rPr lang="lt-LT" dirty="0"/>
              <a:t>Socialinių tinklų naudojimas</a:t>
            </a:r>
            <a:endParaRPr lang="lt-LT" sz="1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>
            <a:spLocks noGrp="1"/>
          </p:cNvSpPr>
          <p:nvPr>
            <p:ph type="title"/>
          </p:nvPr>
        </p:nvSpPr>
        <p:spPr>
          <a:xfrm>
            <a:off x="457200" y="381275"/>
            <a:ext cx="7146000" cy="91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Asmen</a:t>
            </a:r>
            <a:r>
              <a:rPr lang="lt-LT" dirty="0"/>
              <a:t>s duomenys</a:t>
            </a:r>
            <a:r>
              <a:rPr lang="en" dirty="0"/>
              <a:t> </a:t>
            </a:r>
            <a:endParaRPr sz="100" dirty="0"/>
          </a:p>
        </p:txBody>
      </p:sp>
      <p:sp>
        <p:nvSpPr>
          <p:cNvPr id="107" name="Google Shape;107;p16"/>
          <p:cNvSpPr txBox="1">
            <a:spLocks noGrp="1"/>
          </p:cNvSpPr>
          <p:nvPr>
            <p:ph type="body" idx="1"/>
          </p:nvPr>
        </p:nvSpPr>
        <p:spPr>
          <a:xfrm>
            <a:off x="457200" y="2478675"/>
            <a:ext cx="3626700" cy="1234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36550" algn="l" rtl="0">
              <a:spcBef>
                <a:spcPts val="600"/>
              </a:spcBef>
              <a:spcAft>
                <a:spcPts val="0"/>
              </a:spcAft>
              <a:buSzPts val="1700"/>
              <a:buChar char="▰"/>
            </a:pPr>
            <a:r>
              <a:rPr lang="en" sz="2000" dirty="0"/>
              <a:t>Vardas, pavardė;</a:t>
            </a:r>
            <a:endParaRPr sz="2000" dirty="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▰"/>
            </a:pPr>
            <a:r>
              <a:rPr lang="en" sz="2000" dirty="0"/>
              <a:t>Asmens kodas; </a:t>
            </a:r>
            <a:endParaRPr sz="2000" dirty="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▰"/>
            </a:pPr>
            <a:r>
              <a:rPr lang="en" sz="2000" dirty="0"/>
              <a:t>Gyvenamoji vieta;</a:t>
            </a:r>
            <a:endParaRPr sz="2000" dirty="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▰"/>
            </a:pPr>
            <a:r>
              <a:rPr lang="lt-LT" sz="2000" dirty="0"/>
              <a:t>Nuotrauka;</a:t>
            </a:r>
            <a:endParaRPr sz="20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7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;p1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109" name="Google Shape;109;p16"/>
          <p:cNvSpPr txBox="1"/>
          <p:nvPr/>
        </p:nvSpPr>
        <p:spPr>
          <a:xfrm>
            <a:off x="457200" y="1292075"/>
            <a:ext cx="6688442" cy="9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 sz="2400" dirty="0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Tai</a:t>
            </a:r>
            <a:r>
              <a:rPr lang="en" sz="2400" dirty="0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 bet kokia informacija</a:t>
            </a:r>
            <a:r>
              <a:rPr lang="lt-LT" sz="2400" dirty="0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,</a:t>
            </a:r>
            <a:r>
              <a:rPr lang="en" sz="2400" dirty="0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 pagal kurią galima nustatyti asmens tapatybę</a:t>
            </a:r>
            <a:r>
              <a:rPr lang="lt-LT" sz="2400" dirty="0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:</a:t>
            </a:r>
            <a:endParaRPr sz="2400" dirty="0">
              <a:solidFill>
                <a:schemeClr val="lt1"/>
              </a:solidFill>
              <a:latin typeface="Titillium Web Light"/>
              <a:ea typeface="Titillium Web Light"/>
              <a:cs typeface="Titillium Web Light"/>
              <a:sym typeface="Titillium Web Light"/>
            </a:endParaRPr>
          </a:p>
        </p:txBody>
      </p:sp>
      <p:sp>
        <p:nvSpPr>
          <p:cNvPr id="110" name="Google Shape;110;p16"/>
          <p:cNvSpPr txBox="1">
            <a:spLocks noGrp="1"/>
          </p:cNvSpPr>
          <p:nvPr>
            <p:ph type="body" idx="1"/>
          </p:nvPr>
        </p:nvSpPr>
        <p:spPr>
          <a:xfrm>
            <a:off x="4639275" y="2478675"/>
            <a:ext cx="3626700" cy="1234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36550" algn="l" rtl="0">
              <a:spcBef>
                <a:spcPts val="600"/>
              </a:spcBef>
              <a:spcAft>
                <a:spcPts val="0"/>
              </a:spcAft>
              <a:buSzPts val="1700"/>
              <a:buChar char="▰"/>
            </a:pPr>
            <a:r>
              <a:rPr lang="en" sz="2000" dirty="0"/>
              <a:t>IP adresas;</a:t>
            </a:r>
            <a:endParaRPr sz="2000" dirty="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▰"/>
            </a:pPr>
            <a:r>
              <a:rPr lang="en" sz="2000" dirty="0"/>
              <a:t>Telefono numeris; </a:t>
            </a:r>
            <a:endParaRPr sz="2000" dirty="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▰"/>
            </a:pPr>
            <a:r>
              <a:rPr lang="en" sz="2000" dirty="0"/>
              <a:t>…</a:t>
            </a:r>
            <a:endParaRPr sz="20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7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7"/>
          <p:cNvSpPr txBox="1">
            <a:spLocks noGrp="1"/>
          </p:cNvSpPr>
          <p:nvPr>
            <p:ph type="title"/>
          </p:nvPr>
        </p:nvSpPr>
        <p:spPr>
          <a:xfrm>
            <a:off x="457200" y="224275"/>
            <a:ext cx="6530996" cy="1067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Informacij</a:t>
            </a:r>
            <a:r>
              <a:rPr lang="lt-LT" dirty="0"/>
              <a:t>a,</a:t>
            </a:r>
            <a:r>
              <a:rPr lang="en" dirty="0"/>
              <a:t> kurią galite atiduoti su nuotrauka</a:t>
            </a:r>
            <a:endParaRPr dirty="0"/>
          </a:p>
        </p:txBody>
      </p:sp>
      <p:sp>
        <p:nvSpPr>
          <p:cNvPr id="116" name="Google Shape;116;p17"/>
          <p:cNvSpPr txBox="1">
            <a:spLocks noGrp="1"/>
          </p:cNvSpPr>
          <p:nvPr>
            <p:ph type="body" idx="1"/>
          </p:nvPr>
        </p:nvSpPr>
        <p:spPr>
          <a:xfrm>
            <a:off x="457200" y="1713742"/>
            <a:ext cx="6025500" cy="286380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▰"/>
            </a:pPr>
            <a:r>
              <a:rPr lang="en" dirty="0"/>
              <a:t>Jūsų vardas bei slapyvardis;</a:t>
            </a:r>
            <a:endParaRPr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▰"/>
            </a:pPr>
            <a:r>
              <a:rPr lang="en" dirty="0"/>
              <a:t>Kada nuotrauka buvo </a:t>
            </a:r>
            <a:r>
              <a:rPr lang="lt-LT" dirty="0"/>
              <a:t>daryta</a:t>
            </a:r>
            <a:r>
              <a:rPr lang="en" dirty="0"/>
              <a:t>;</a:t>
            </a:r>
            <a:endParaRPr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▰"/>
            </a:pPr>
            <a:r>
              <a:rPr lang="en" dirty="0"/>
              <a:t>Viet</a:t>
            </a:r>
            <a:r>
              <a:rPr lang="lt-LT" dirty="0"/>
              <a:t>a,</a:t>
            </a:r>
            <a:r>
              <a:rPr lang="en" dirty="0"/>
              <a:t> kur </a:t>
            </a:r>
            <a:r>
              <a:rPr lang="lt-LT" dirty="0"/>
              <a:t>buvo fotografuota;</a:t>
            </a:r>
            <a:endParaRPr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▰"/>
            </a:pPr>
            <a:r>
              <a:rPr lang="en" dirty="0"/>
              <a:t>Ir t.</a:t>
            </a:r>
            <a:r>
              <a:rPr lang="lt-LT" dirty="0"/>
              <a:t> </a:t>
            </a:r>
            <a:r>
              <a:rPr lang="en" dirty="0"/>
              <a:t>t.</a:t>
            </a:r>
            <a:endParaRPr dirty="0"/>
          </a:p>
        </p:txBody>
      </p:sp>
      <p:sp>
        <p:nvSpPr>
          <p:cNvPr id="117" name="Google Shape;117;p1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pic>
        <p:nvPicPr>
          <p:cNvPr id="118" name="Google Shape;11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73150" y="2453525"/>
            <a:ext cx="1607425" cy="2296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Ninacor template">
  <a:themeElements>
    <a:clrScheme name="Custom 347">
      <a:dk1>
        <a:srgbClr val="000000"/>
      </a:dk1>
      <a:lt1>
        <a:srgbClr val="FFFFFF"/>
      </a:lt1>
      <a:dk2>
        <a:srgbClr val="9199AA"/>
      </a:dk2>
      <a:lt2>
        <a:srgbClr val="E4E7EC"/>
      </a:lt2>
      <a:accent1>
        <a:srgbClr val="002988"/>
      </a:accent1>
      <a:accent2>
        <a:srgbClr val="004CF8"/>
      </a:accent2>
      <a:accent3>
        <a:srgbClr val="7DFFB1"/>
      </a:accent3>
      <a:accent4>
        <a:srgbClr val="E0FF7D"/>
      </a:accent4>
      <a:accent5>
        <a:srgbClr val="FFF16B"/>
      </a:accent5>
      <a:accent6>
        <a:srgbClr val="FFFFFF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3247</TotalTime>
  <Words>540</Words>
  <Application>Microsoft Office PowerPoint</Application>
  <PresentationFormat>On-screen Show (16:9)</PresentationFormat>
  <Paragraphs>102</Paragraphs>
  <Slides>16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Titillium Web Light</vt:lpstr>
      <vt:lpstr>Arial</vt:lpstr>
      <vt:lpstr>Titillium Web</vt:lpstr>
      <vt:lpstr>Ninacor template</vt:lpstr>
      <vt:lpstr>Kibernetinė sauga mokiniams</vt:lpstr>
      <vt:lpstr>Šios pamokos metu sužinosite:  </vt:lpstr>
      <vt:lpstr>Slaptažodžiai</vt:lpstr>
      <vt:lpstr>Slaptažodžio stiprumo viktorina</vt:lpstr>
      <vt:lpstr>Kaip atrodo stiprus slaptažodis?</vt:lpstr>
      <vt:lpstr>Dviejų dalių autentifikavimas (angl. 2-factor authentication) </vt:lpstr>
      <vt:lpstr>PowerPoint Presentation</vt:lpstr>
      <vt:lpstr>Asmens duomenys </vt:lpstr>
      <vt:lpstr>Informacija, kurią galite atiduoti su nuotrauka</vt:lpstr>
      <vt:lpstr>Priekabiavimas skaitmeninėje erdvėje</vt:lpstr>
      <vt:lpstr>Internetinės apgavystės</vt:lpstr>
      <vt:lpstr>Internetinių apgavysčių pavyzdžiai</vt:lpstr>
      <vt:lpstr>Internetinių apgavysčių žinutėmis pavyzdžiai</vt:lpstr>
      <vt:lpstr>Kaip atpažinti?</vt:lpstr>
      <vt:lpstr>Dabar jau žinome: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Kibernetinės saugos principai moksleiviams</dc:title>
  <dc:creator>Aira Gecevičiūtė</dc:creator>
  <cp:lastModifiedBy>Povilas Klegeris</cp:lastModifiedBy>
  <cp:revision>11</cp:revision>
  <dcterms:modified xsi:type="dcterms:W3CDTF">2024-09-09T08:18:50Z</dcterms:modified>
</cp:coreProperties>
</file>