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6" r:id="rId3"/>
  </p:sldMasterIdLst>
  <p:sldIdLst>
    <p:sldId id="275" r:id="rId4"/>
    <p:sldId id="256" r:id="rId5"/>
    <p:sldId id="259" r:id="rId6"/>
    <p:sldId id="258" r:id="rId7"/>
    <p:sldId id="260" r:id="rId8"/>
    <p:sldId id="261" r:id="rId9"/>
    <p:sldId id="277" r:id="rId10"/>
    <p:sldId id="274" r:id="rId11"/>
    <p:sldId id="278" r:id="rId12"/>
    <p:sldId id="264" r:id="rId13"/>
    <p:sldId id="266" r:id="rId14"/>
    <p:sldId id="265" r:id="rId15"/>
    <p:sldId id="262" r:id="rId16"/>
    <p:sldId id="267" r:id="rId17"/>
    <p:sldId id="268" r:id="rId18"/>
    <p:sldId id="283" r:id="rId19"/>
    <p:sldId id="269" r:id="rId20"/>
    <p:sldId id="271" r:id="rId21"/>
    <p:sldId id="270" r:id="rId22"/>
    <p:sldId id="272" r:id="rId23"/>
    <p:sldId id="284" r:id="rId24"/>
    <p:sldId id="279" r:id="rId25"/>
    <p:sldId id="273" r:id="rId26"/>
    <p:sldId id="280" r:id="rId27"/>
    <p:sldId id="257" r:id="rId28"/>
    <p:sldId id="281" r:id="rId29"/>
    <p:sldId id="276" r:id="rId3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Pr>
        <a:solidFill>
          <a:schemeClr val="bg1"/>
        </a:solidFill>
        <a:effectLst/>
      </p:bgPr>
    </p:bg>
    <p:spTree>
      <p:nvGrpSpPr>
        <p:cNvPr id="1" name=""/>
        <p:cNvGrpSpPr/>
        <p:nvPr/>
      </p:nvGrpSpPr>
      <p:grpSpPr>
        <a:xfrm>
          <a:off x="0" y="0"/>
          <a:ext cx="0" cy="0"/>
          <a:chOff x="0" y="0"/>
          <a:chExt cx="0" cy="0"/>
        </a:xfrm>
      </p:grpSpPr>
      <p:sp>
        <p:nvSpPr>
          <p:cNvPr id="2" name="Pavadinimas 1"/>
          <p:cNvSpPr>
            <a:spLocks noGrp="1"/>
          </p:cNvSpPr>
          <p:nvPr>
            <p:ph type="ctrTitle" hasCustomPrompt="1"/>
          </p:nvPr>
        </p:nvSpPr>
        <p:spPr>
          <a:xfrm>
            <a:off x="1524000" y="1237693"/>
            <a:ext cx="9144000" cy="2387600"/>
          </a:xfrm>
        </p:spPr>
        <p:txBody>
          <a:bodyPr anchor="b">
            <a:normAutofit/>
          </a:bodyPr>
          <a:lstStyle>
            <a:lvl1pPr algn="ctr">
              <a:defRPr sz="6000"/>
            </a:lvl1pPr>
          </a:lstStyle>
          <a:p>
            <a:r>
              <a:rPr lang="lt-LT" dirty="0" smtClean="0"/>
              <a:t>Pavadinimas</a:t>
            </a:r>
            <a:endParaRPr lang="lt-LT" dirty="0"/>
          </a:p>
        </p:txBody>
      </p:sp>
      <p:sp>
        <p:nvSpPr>
          <p:cNvPr id="3" name="Antrinis pavadinimas 2"/>
          <p:cNvSpPr>
            <a:spLocks noGrp="1"/>
          </p:cNvSpPr>
          <p:nvPr>
            <p:ph type="subTitle" idx="1" hasCustomPrompt="1"/>
          </p:nvPr>
        </p:nvSpPr>
        <p:spPr>
          <a:xfrm>
            <a:off x="1524000" y="384917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smtClean="0"/>
              <a:t>Lorem</a:t>
            </a:r>
            <a:r>
              <a:rPr lang="lt-LT" dirty="0" smtClean="0"/>
              <a:t> </a:t>
            </a:r>
            <a:r>
              <a:rPr lang="lt-LT" dirty="0" err="1" smtClean="0"/>
              <a:t>ipsum</a:t>
            </a:r>
            <a:r>
              <a:rPr lang="lt-LT" dirty="0" smtClean="0"/>
              <a:t> ergo </a:t>
            </a:r>
            <a:r>
              <a:rPr lang="lt-LT" dirty="0" err="1" smtClean="0"/>
              <a:t>sum</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2284682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946149" y="2448825"/>
            <a:ext cx="11045825" cy="1571625"/>
          </a:xfrm>
        </p:spPr>
        <p:txBody>
          <a:bodyPr anchor="b">
            <a:noAutofit/>
          </a:bodyPr>
          <a:lstStyle>
            <a:lvl1pPr>
              <a:defRPr sz="6000"/>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Teksto vietos rezervavimo ženklas 2"/>
          <p:cNvSpPr>
            <a:spLocks noGrp="1"/>
          </p:cNvSpPr>
          <p:nvPr>
            <p:ph type="body" idx="1"/>
          </p:nvPr>
        </p:nvSpPr>
        <p:spPr>
          <a:xfrm>
            <a:off x="946149" y="4043018"/>
            <a:ext cx="10515600" cy="6086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smtClean="0"/>
              <a:t>Redaguoti šablono teksto stilius</a:t>
            </a:r>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760124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112920"/>
            <a:ext cx="10515600" cy="1325563"/>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sz="half" idx="1"/>
          </p:nvPr>
        </p:nvSpPr>
        <p:spPr>
          <a:xfrm>
            <a:off x="838200" y="2517603"/>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2517602"/>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2025.04.08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25623491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38200" y="2589341"/>
            <a:ext cx="10515600" cy="1325563"/>
          </a:xfrm>
        </p:spPr>
        <p:txBody>
          <a:bodyPr/>
          <a:lstStyle>
            <a:lvl1pPr>
              <a:defRPr/>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Datos vietos rezervavimo ženklas 2"/>
          <p:cNvSpPr>
            <a:spLocks noGrp="1"/>
          </p:cNvSpPr>
          <p:nvPr>
            <p:ph type="dt" sz="half" idx="10"/>
          </p:nvPr>
        </p:nvSpPr>
        <p:spPr/>
        <p:txBody>
          <a:bodyPr/>
          <a:lstStyle/>
          <a:p>
            <a:fld id="{92ACFD61-22D3-43BD-9ABE-FE6A6ED821F5}" type="datetimeFigureOut">
              <a:rPr lang="lt-LT" smtClean="0"/>
              <a:t>2025.04.08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17545322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2ACFD61-22D3-43BD-9ABE-FE6A6ED821F5}" type="datetimeFigureOut">
              <a:rPr lang="lt-LT" smtClean="0"/>
              <a:t>2025.04.08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2389088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1" y="0"/>
            <a:ext cx="7534275" cy="59340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2" name="Pavadinimas 1"/>
          <p:cNvSpPr>
            <a:spLocks noGrp="1"/>
          </p:cNvSpPr>
          <p:nvPr>
            <p:ph type="title"/>
          </p:nvPr>
        </p:nvSpPr>
        <p:spPr>
          <a:xfrm>
            <a:off x="7816056" y="3792141"/>
            <a:ext cx="3932237" cy="1600200"/>
          </a:xfrm>
        </p:spPr>
        <p:txBody>
          <a:bodyPr anchor="b"/>
          <a:lstStyle>
            <a:lvl1pPr>
              <a:defRPr sz="3200"/>
            </a:lvl1pPr>
          </a:lstStyle>
          <a:p>
            <a:r>
              <a:rPr lang="lt-LT" dirty="0" smtClean="0"/>
              <a:t>Spustelėję </a:t>
            </a:r>
            <a:r>
              <a:rPr lang="lt-LT" dirty="0" err="1" smtClean="0"/>
              <a:t>redag</a:t>
            </a:r>
            <a:r>
              <a:rPr lang="lt-LT" dirty="0" smtClean="0"/>
              <a:t>. ruoš. pavad. stilių</a:t>
            </a:r>
            <a:endParaRPr lang="lt-LT" dirty="0"/>
          </a:p>
        </p:txBody>
      </p:sp>
      <p:sp>
        <p:nvSpPr>
          <p:cNvPr id="4" name="Teksto vietos rezervavimo ženklas 3"/>
          <p:cNvSpPr>
            <a:spLocks noGrp="1"/>
          </p:cNvSpPr>
          <p:nvPr>
            <p:ph type="body" sz="half" idx="2"/>
          </p:nvPr>
        </p:nvSpPr>
        <p:spPr>
          <a:xfrm>
            <a:off x="7816056" y="5590381"/>
            <a:ext cx="3932237" cy="3698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smtClean="0"/>
              <a:t>Redaguoti šablono teksto stilius</a:t>
            </a:r>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2025.04.08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12081161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hasCustomPrompt="1"/>
          </p:nvPr>
        </p:nvSpPr>
        <p:spPr>
          <a:xfrm>
            <a:off x="1524000" y="1237693"/>
            <a:ext cx="9144000" cy="2387600"/>
          </a:xfrm>
        </p:spPr>
        <p:txBody>
          <a:bodyPr anchor="b">
            <a:normAutofit/>
          </a:bodyPr>
          <a:lstStyle>
            <a:lvl1pPr algn="ctr">
              <a:defRPr sz="6000"/>
            </a:lvl1pPr>
          </a:lstStyle>
          <a:p>
            <a:r>
              <a:rPr lang="lt-LT" dirty="0" smtClean="0"/>
              <a:t>Pavadinimas</a:t>
            </a:r>
            <a:endParaRPr lang="lt-LT" dirty="0"/>
          </a:p>
        </p:txBody>
      </p:sp>
      <p:sp>
        <p:nvSpPr>
          <p:cNvPr id="3" name="Antrinis pavadinimas 2"/>
          <p:cNvSpPr>
            <a:spLocks noGrp="1"/>
          </p:cNvSpPr>
          <p:nvPr>
            <p:ph type="subTitle" idx="1" hasCustomPrompt="1"/>
          </p:nvPr>
        </p:nvSpPr>
        <p:spPr>
          <a:xfrm>
            <a:off x="1524000" y="384917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smtClean="0"/>
              <a:t>Lorem</a:t>
            </a:r>
            <a:r>
              <a:rPr lang="lt-LT" dirty="0" smtClean="0"/>
              <a:t> </a:t>
            </a:r>
            <a:r>
              <a:rPr lang="lt-LT" dirty="0" err="1" smtClean="0"/>
              <a:t>ipsum</a:t>
            </a:r>
            <a:r>
              <a:rPr lang="lt-LT" dirty="0" smtClean="0"/>
              <a:t> ergo </a:t>
            </a:r>
            <a:r>
              <a:rPr lang="lt-LT" dirty="0" err="1" smtClean="0"/>
              <a:t>sum</a:t>
            </a:r>
            <a:endParaRPr lang="lt-LT" dirty="0"/>
          </a:p>
        </p:txBody>
      </p:sp>
      <p:sp>
        <p:nvSpPr>
          <p:cNvPr id="4" name="Datos vietos rezervavimo ženklas 3"/>
          <p:cNvSpPr>
            <a:spLocks noGrp="1"/>
          </p:cNvSpPr>
          <p:nvPr>
            <p:ph type="dt" sz="half" idx="10"/>
          </p:nvPr>
        </p:nvSpPr>
        <p:spPr/>
        <p:txBody>
          <a:bodyPr/>
          <a:lstStyle>
            <a:lvl1pPr>
              <a:defRPr>
                <a:solidFill>
                  <a:schemeClr val="bg1"/>
                </a:solidFill>
              </a:defRPr>
            </a:lvl1pPr>
          </a:lstStyle>
          <a:p>
            <a:fld id="{92ACFD61-22D3-43BD-9ABE-FE6A6ED821F5}" type="datetimeFigureOut">
              <a:rPr lang="lt-LT" smtClean="0"/>
              <a:pPr/>
              <a:t>2025.04.08</a:t>
            </a:fld>
            <a:endParaRPr lang="lt-LT" dirty="0"/>
          </a:p>
        </p:txBody>
      </p:sp>
      <p:sp>
        <p:nvSpPr>
          <p:cNvPr id="5" name="Poraštės vietos rezervavimo ženklas 4"/>
          <p:cNvSpPr>
            <a:spLocks noGrp="1"/>
          </p:cNvSpPr>
          <p:nvPr>
            <p:ph type="ftr" sz="quarter" idx="11"/>
          </p:nvPr>
        </p:nvSpPr>
        <p:spPr/>
        <p:txBody>
          <a:bodyPr/>
          <a:lstStyle>
            <a:lvl1pPr>
              <a:defRPr>
                <a:solidFill>
                  <a:schemeClr val="bg1"/>
                </a:solidFill>
              </a:defRPr>
            </a:lvl1pPr>
          </a:lstStyle>
          <a:p>
            <a:endParaRPr lang="lt-LT" dirty="0"/>
          </a:p>
        </p:txBody>
      </p:sp>
      <p:sp>
        <p:nvSpPr>
          <p:cNvPr id="6" name="Skaidrės numerio vietos rezervavimo ženklas 5"/>
          <p:cNvSpPr>
            <a:spLocks noGrp="1"/>
          </p:cNvSpPr>
          <p:nvPr>
            <p:ph type="sldNum" sz="quarter" idx="12"/>
          </p:nvPr>
        </p:nvSpPr>
        <p:spPr/>
        <p:txBody>
          <a:bodyPr/>
          <a:lstStyle>
            <a:lvl1pPr>
              <a:defRPr>
                <a:solidFill>
                  <a:schemeClr val="bg1"/>
                </a:solidFill>
              </a:defRPr>
            </a:lvl1pPr>
          </a:lstStyle>
          <a:p>
            <a:fld id="{689CFDDB-3AD9-460B-871F-75A443008FD8}" type="slidenum">
              <a:rPr lang="lt-LT" smtClean="0"/>
              <a:pPr/>
              <a:t>‹#›</a:t>
            </a:fld>
            <a:endParaRPr lang="lt-LT" dirty="0"/>
          </a:p>
        </p:txBody>
      </p:sp>
    </p:spTree>
    <p:extLst>
      <p:ext uri="{BB962C8B-B14F-4D97-AF65-F5344CB8AC3E}">
        <p14:creationId xmlns:p14="http://schemas.microsoft.com/office/powerpoint/2010/main" val="8590322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16404"/>
            <a:ext cx="10515600" cy="677991"/>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idx="1"/>
          </p:nvPr>
        </p:nvSpPr>
        <p:spPr>
          <a:xfrm>
            <a:off x="838200" y="2503444"/>
            <a:ext cx="10515600" cy="3042937"/>
          </a:xfrm>
        </p:spPr>
        <p:txBody>
          <a:bodyPr/>
          <a:lstStyle/>
          <a:p>
            <a:pPr lvl="0"/>
            <a:r>
              <a:rPr lang="lt-LT" dirty="0" smtClean="0"/>
              <a:t>Redaguoti šablono teksto stilius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8810529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946149" y="2172600"/>
            <a:ext cx="11045825" cy="1571625"/>
          </a:xfrm>
        </p:spPr>
        <p:txBody>
          <a:bodyPr anchor="b">
            <a:noAutofit/>
          </a:bodyPr>
          <a:lstStyle>
            <a:lvl1pPr>
              <a:defRPr sz="6000"/>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Teksto vietos rezervavimo ženklas 2"/>
          <p:cNvSpPr>
            <a:spLocks noGrp="1"/>
          </p:cNvSpPr>
          <p:nvPr>
            <p:ph type="body" idx="1"/>
          </p:nvPr>
        </p:nvSpPr>
        <p:spPr>
          <a:xfrm>
            <a:off x="946149" y="3744225"/>
            <a:ext cx="10515600" cy="6086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smtClean="0"/>
              <a:t>Redaguoti šablono teksto stilius</a:t>
            </a:r>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2685092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112920"/>
            <a:ext cx="10515600" cy="1325563"/>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sz="half" idx="1"/>
          </p:nvPr>
        </p:nvSpPr>
        <p:spPr>
          <a:xfrm>
            <a:off x="838200" y="2517603"/>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2517602"/>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2025.04.08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9919301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38200" y="2589341"/>
            <a:ext cx="10515600" cy="1325563"/>
          </a:xfrm>
        </p:spPr>
        <p:txBody>
          <a:bodyPr/>
          <a:lstStyle>
            <a:lvl1pPr>
              <a:defRPr/>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Datos vietos rezervavimo ženklas 2"/>
          <p:cNvSpPr>
            <a:spLocks noGrp="1"/>
          </p:cNvSpPr>
          <p:nvPr>
            <p:ph type="dt" sz="half" idx="10"/>
          </p:nvPr>
        </p:nvSpPr>
        <p:spPr/>
        <p:txBody>
          <a:bodyPr/>
          <a:lstStyle/>
          <a:p>
            <a:fld id="{92ACFD61-22D3-43BD-9ABE-FE6A6ED821F5}" type="datetimeFigureOut">
              <a:rPr lang="lt-LT" smtClean="0"/>
              <a:t>2025.04.08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9050981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825453"/>
            <a:ext cx="10515600" cy="677991"/>
          </a:xfrm>
        </p:spPr>
        <p:txBody>
          <a:bodyPr>
            <a:normAutofit/>
          </a:bodyPr>
          <a:lstStyle>
            <a:lvl1pPr>
              <a:defRPr sz="4000"/>
            </a:lvl1pPr>
          </a:lstStyle>
          <a:p>
            <a:r>
              <a:rPr lang="lt-LT" smtClean="0"/>
              <a:t>Spustelėję redag. ruoš. pavad. stilių</a:t>
            </a:r>
            <a:endParaRPr lang="lt-LT" dirty="0"/>
          </a:p>
        </p:txBody>
      </p:sp>
      <p:sp>
        <p:nvSpPr>
          <p:cNvPr id="3" name="Turinio vietos rezervavimo ženklas 2"/>
          <p:cNvSpPr>
            <a:spLocks noGrp="1"/>
          </p:cNvSpPr>
          <p:nvPr>
            <p:ph idx="1"/>
          </p:nvPr>
        </p:nvSpPr>
        <p:spPr>
          <a:xfrm>
            <a:off x="838200" y="2503444"/>
            <a:ext cx="10515600" cy="3042937"/>
          </a:xfrm>
        </p:spPr>
        <p:txBody>
          <a:bodyPr/>
          <a:lstStyle>
            <a:lvl1pPr>
              <a:defRPr sz="2400"/>
            </a:lvl1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3963698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2ACFD61-22D3-43BD-9ABE-FE6A6ED821F5}" type="datetimeFigureOut">
              <a:rPr lang="lt-LT" smtClean="0"/>
              <a:t>2025.04.08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8101493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1" y="0"/>
            <a:ext cx="7534275" cy="59340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2" name="Pavadinimas 1"/>
          <p:cNvSpPr>
            <a:spLocks noGrp="1"/>
          </p:cNvSpPr>
          <p:nvPr>
            <p:ph type="title"/>
          </p:nvPr>
        </p:nvSpPr>
        <p:spPr>
          <a:xfrm>
            <a:off x="7816056" y="3785394"/>
            <a:ext cx="3932237" cy="1600200"/>
          </a:xfrm>
        </p:spPr>
        <p:txBody>
          <a:bodyPr anchor="b"/>
          <a:lstStyle>
            <a:lvl1pPr>
              <a:defRPr sz="3200"/>
            </a:lvl1pPr>
          </a:lstStyle>
          <a:p>
            <a:r>
              <a:rPr lang="lt-LT" dirty="0" smtClean="0"/>
              <a:t>Spustelėję </a:t>
            </a:r>
            <a:r>
              <a:rPr lang="lt-LT" dirty="0" err="1" smtClean="0"/>
              <a:t>redag</a:t>
            </a:r>
            <a:r>
              <a:rPr lang="lt-LT" dirty="0" smtClean="0"/>
              <a:t>. ruoš. pavad. stilių</a:t>
            </a:r>
            <a:endParaRPr lang="lt-LT" dirty="0"/>
          </a:p>
        </p:txBody>
      </p:sp>
      <p:sp>
        <p:nvSpPr>
          <p:cNvPr id="4" name="Teksto vietos rezervavimo ženklas 3"/>
          <p:cNvSpPr>
            <a:spLocks noGrp="1"/>
          </p:cNvSpPr>
          <p:nvPr>
            <p:ph type="body" sz="half" idx="2"/>
          </p:nvPr>
        </p:nvSpPr>
        <p:spPr>
          <a:xfrm>
            <a:off x="7816056" y="5596731"/>
            <a:ext cx="3932237" cy="3222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smtClean="0"/>
              <a:t>Redaguoti šablono teksto stilius</a:t>
            </a:r>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2025.04.08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694346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946150" y="2458350"/>
            <a:ext cx="10515600" cy="1571625"/>
          </a:xfrm>
        </p:spPr>
        <p:txBody>
          <a:bodyPr anchor="b">
            <a:noAutofit/>
          </a:bodyPr>
          <a:lstStyle>
            <a:lvl1pPr>
              <a:defRPr sz="6000"/>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Teksto vietos rezervavimo ženklas 2"/>
          <p:cNvSpPr>
            <a:spLocks noGrp="1"/>
          </p:cNvSpPr>
          <p:nvPr>
            <p:ph type="body" idx="1"/>
          </p:nvPr>
        </p:nvSpPr>
        <p:spPr>
          <a:xfrm>
            <a:off x="946150" y="4029975"/>
            <a:ext cx="10515600" cy="6086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005434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62100"/>
            <a:ext cx="10515600" cy="876383"/>
          </a:xfrm>
        </p:spPr>
        <p:txBody>
          <a:bodyPr>
            <a:normAutofit/>
          </a:bodyPr>
          <a:lstStyle>
            <a:lvl1pPr>
              <a:defRPr sz="4000"/>
            </a:lvl1pPr>
          </a:lstStyle>
          <a:p>
            <a:r>
              <a:rPr lang="lt-LT" smtClean="0"/>
              <a:t>Spustelėję redag. ruoš. pavad. stilių</a:t>
            </a:r>
            <a:endParaRPr lang="lt-LT" dirty="0"/>
          </a:p>
        </p:txBody>
      </p:sp>
      <p:sp>
        <p:nvSpPr>
          <p:cNvPr id="3" name="Turinio vietos rezervavimo ženklas 2"/>
          <p:cNvSpPr>
            <a:spLocks noGrp="1"/>
          </p:cNvSpPr>
          <p:nvPr>
            <p:ph sz="half" idx="1"/>
          </p:nvPr>
        </p:nvSpPr>
        <p:spPr>
          <a:xfrm>
            <a:off x="838200" y="2517603"/>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2517602"/>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2025.04.08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7359807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38200" y="2589341"/>
            <a:ext cx="10515600" cy="1325563"/>
          </a:xfrm>
        </p:spPr>
        <p:txBody>
          <a:bodyPr/>
          <a:lstStyle>
            <a:lvl1pPr>
              <a:defRPr/>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Datos vietos rezervavimo ženklas 2"/>
          <p:cNvSpPr>
            <a:spLocks noGrp="1"/>
          </p:cNvSpPr>
          <p:nvPr>
            <p:ph type="dt" sz="half" idx="10"/>
          </p:nvPr>
        </p:nvSpPr>
        <p:spPr/>
        <p:txBody>
          <a:bodyPr/>
          <a:lstStyle/>
          <a:p>
            <a:fld id="{92ACFD61-22D3-43BD-9ABE-FE6A6ED821F5}" type="datetimeFigureOut">
              <a:rPr lang="lt-LT" smtClean="0"/>
              <a:t>2025.04.08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2439270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2ACFD61-22D3-43BD-9ABE-FE6A6ED821F5}" type="datetimeFigureOut">
              <a:rPr lang="lt-LT" smtClean="0"/>
              <a:t>2025.04.08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725311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1" y="0"/>
            <a:ext cx="7534275" cy="59340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lt-LT"/>
          </a:p>
        </p:txBody>
      </p:sp>
      <p:sp>
        <p:nvSpPr>
          <p:cNvPr id="2" name="Pavadinimas 1"/>
          <p:cNvSpPr>
            <a:spLocks noGrp="1"/>
          </p:cNvSpPr>
          <p:nvPr>
            <p:ph type="title"/>
          </p:nvPr>
        </p:nvSpPr>
        <p:spPr>
          <a:xfrm>
            <a:off x="7816056" y="3770708"/>
            <a:ext cx="3932237" cy="1600200"/>
          </a:xfrm>
        </p:spPr>
        <p:txBody>
          <a:bodyPr anchor="b"/>
          <a:lstStyle>
            <a:lvl1pPr>
              <a:defRPr sz="3200"/>
            </a:lvl1pPr>
          </a:lstStyle>
          <a:p>
            <a:r>
              <a:rPr lang="lt-LT" smtClean="0"/>
              <a:t>Spustelėję redag. ruoš. pavad. stilių</a:t>
            </a:r>
            <a:endParaRPr lang="lt-LT" dirty="0"/>
          </a:p>
        </p:txBody>
      </p:sp>
      <p:sp>
        <p:nvSpPr>
          <p:cNvPr id="4" name="Teksto vietos rezervavimo ženklas 3"/>
          <p:cNvSpPr>
            <a:spLocks noGrp="1"/>
          </p:cNvSpPr>
          <p:nvPr>
            <p:ph type="body" sz="half" idx="2"/>
          </p:nvPr>
        </p:nvSpPr>
        <p:spPr>
          <a:xfrm>
            <a:off x="7816056" y="5582443"/>
            <a:ext cx="3932237" cy="3508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2025.04.08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41344023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hasCustomPrompt="1"/>
          </p:nvPr>
        </p:nvSpPr>
        <p:spPr>
          <a:xfrm>
            <a:off x="1524000" y="1237693"/>
            <a:ext cx="9144000" cy="2387600"/>
          </a:xfrm>
        </p:spPr>
        <p:txBody>
          <a:bodyPr anchor="b">
            <a:normAutofit/>
          </a:bodyPr>
          <a:lstStyle>
            <a:lvl1pPr algn="ctr">
              <a:defRPr sz="6000"/>
            </a:lvl1pPr>
          </a:lstStyle>
          <a:p>
            <a:r>
              <a:rPr lang="lt-LT" dirty="0" smtClean="0"/>
              <a:t>Pavadinimas</a:t>
            </a:r>
            <a:endParaRPr lang="lt-LT" dirty="0"/>
          </a:p>
        </p:txBody>
      </p:sp>
      <p:sp>
        <p:nvSpPr>
          <p:cNvPr id="3" name="Antrinis pavadinimas 2"/>
          <p:cNvSpPr>
            <a:spLocks noGrp="1"/>
          </p:cNvSpPr>
          <p:nvPr>
            <p:ph type="subTitle" idx="1" hasCustomPrompt="1"/>
          </p:nvPr>
        </p:nvSpPr>
        <p:spPr>
          <a:xfrm>
            <a:off x="1524000" y="384917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smtClean="0"/>
              <a:t>Lorem</a:t>
            </a:r>
            <a:r>
              <a:rPr lang="lt-LT" dirty="0" smtClean="0"/>
              <a:t> </a:t>
            </a:r>
            <a:r>
              <a:rPr lang="lt-LT" dirty="0" err="1" smtClean="0"/>
              <a:t>ipsum</a:t>
            </a:r>
            <a:r>
              <a:rPr lang="lt-LT" dirty="0" smtClean="0"/>
              <a:t> ergo </a:t>
            </a:r>
            <a:r>
              <a:rPr lang="lt-LT" dirty="0" err="1" smtClean="0"/>
              <a:t>sum</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12359505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16404"/>
            <a:ext cx="10515600" cy="677991"/>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idx="1"/>
          </p:nvPr>
        </p:nvSpPr>
        <p:spPr>
          <a:xfrm>
            <a:off x="838200" y="2503444"/>
            <a:ext cx="10515600" cy="3042937"/>
          </a:xfrm>
        </p:spPr>
        <p:txBody>
          <a:bodyPr/>
          <a:lstStyle/>
          <a:p>
            <a:pPr lvl="0"/>
            <a:r>
              <a:rPr lang="lt-LT" dirty="0" smtClean="0"/>
              <a:t>Redaguoti šablono teksto stilius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2025.04.08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389479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aveikslėlis 7"/>
          <p:cNvPicPr>
            <a:picLocks noChangeAspect="1"/>
          </p:cNvPicPr>
          <p:nvPr userDrawn="1"/>
        </p:nvPicPr>
        <p:blipFill>
          <a:blip r:embed="rId9"/>
          <a:stretch>
            <a:fillRect/>
          </a:stretch>
        </p:blipFill>
        <p:spPr>
          <a:xfrm>
            <a:off x="10615039" y="397920"/>
            <a:ext cx="1081661" cy="732272"/>
          </a:xfrm>
          <a:prstGeom prst="rect">
            <a:avLst/>
          </a:prstGeom>
        </p:spPr>
      </p:pic>
      <p:sp>
        <p:nvSpPr>
          <p:cNvPr id="2" name="Pavadinimo vietos rezervavimo ženklas 1"/>
          <p:cNvSpPr>
            <a:spLocks noGrp="1"/>
          </p:cNvSpPr>
          <p:nvPr>
            <p:ph type="title"/>
          </p:nvPr>
        </p:nvSpPr>
        <p:spPr>
          <a:xfrm>
            <a:off x="838200" y="2333625"/>
            <a:ext cx="10515600" cy="831636"/>
          </a:xfrm>
          <a:prstGeom prst="rect">
            <a:avLst/>
          </a:prstGeom>
        </p:spPr>
        <p:txBody>
          <a:bodyPr vert="horz" lIns="91440" tIns="45720" rIns="91440" bIns="45720" rtlCol="0" anchor="ctr">
            <a:normAutofit/>
          </a:bodyPr>
          <a:lstStyle/>
          <a:p>
            <a:r>
              <a:rPr lang="lt-LT" dirty="0" smtClean="0"/>
              <a:t>Pavadinimas</a:t>
            </a:r>
            <a:endParaRPr lang="lt-LT" dirty="0"/>
          </a:p>
        </p:txBody>
      </p:sp>
      <p:sp>
        <p:nvSpPr>
          <p:cNvPr id="3" name="Teksto vietos rezervavimo ženklas 2"/>
          <p:cNvSpPr>
            <a:spLocks noGrp="1"/>
          </p:cNvSpPr>
          <p:nvPr>
            <p:ph type="body" idx="1"/>
          </p:nvPr>
        </p:nvSpPr>
        <p:spPr>
          <a:xfrm>
            <a:off x="838200" y="3094252"/>
            <a:ext cx="10515600" cy="3034699"/>
          </a:xfrm>
          <a:prstGeom prst="rect">
            <a:avLst/>
          </a:prstGeom>
        </p:spPr>
        <p:txBody>
          <a:bodyPr vert="horz" lIns="91440" tIns="45720" rIns="91440" bIns="45720" rtlCol="0">
            <a:normAutofit/>
          </a:bodyPr>
          <a:lstStyle/>
          <a:p>
            <a:pPr lvl="0"/>
            <a:r>
              <a:rPr lang="lt-LT" dirty="0" smtClean="0"/>
              <a:t>Pirmas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2ACFD61-22D3-43BD-9ABE-FE6A6ED821F5}" type="datetimeFigureOut">
              <a:rPr lang="lt-LT" smtClean="0"/>
              <a:pPr/>
              <a:t>2025.04.08</a:t>
            </a:fld>
            <a:endParaRPr lang="lt-LT"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lt-LT" dirty="0"/>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89CFDDB-3AD9-460B-871F-75A443008FD8}" type="slidenum">
              <a:rPr lang="lt-LT" smtClean="0"/>
              <a:pPr/>
              <a:t>‹#›</a:t>
            </a:fld>
            <a:endParaRPr lang="lt-LT" dirty="0"/>
          </a:p>
        </p:txBody>
      </p:sp>
    </p:spTree>
    <p:extLst>
      <p:ext uri="{BB962C8B-B14F-4D97-AF65-F5344CB8AC3E}">
        <p14:creationId xmlns:p14="http://schemas.microsoft.com/office/powerpoint/2010/main" val="288750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aveikslėlis 6"/>
          <p:cNvPicPr>
            <a:picLocks noChangeAspect="1"/>
          </p:cNvPicPr>
          <p:nvPr userDrawn="1"/>
        </p:nvPicPr>
        <p:blipFill>
          <a:blip r:embed="rId9"/>
          <a:stretch>
            <a:fillRect/>
          </a:stretch>
        </p:blipFill>
        <p:spPr>
          <a:xfrm>
            <a:off x="10578786" y="371606"/>
            <a:ext cx="1093066" cy="739993"/>
          </a:xfrm>
          <a:prstGeom prst="rect">
            <a:avLst/>
          </a:prstGeom>
        </p:spPr>
      </p:pic>
      <p:sp>
        <p:nvSpPr>
          <p:cNvPr id="2" name="Pavadinimo vietos rezervavimo ženklas 1"/>
          <p:cNvSpPr>
            <a:spLocks noGrp="1"/>
          </p:cNvSpPr>
          <p:nvPr>
            <p:ph type="title"/>
          </p:nvPr>
        </p:nvSpPr>
        <p:spPr>
          <a:xfrm>
            <a:off x="838200" y="2247900"/>
            <a:ext cx="10515600" cy="917361"/>
          </a:xfrm>
          <a:prstGeom prst="rect">
            <a:avLst/>
          </a:prstGeom>
        </p:spPr>
        <p:txBody>
          <a:bodyPr vert="horz" lIns="91440" tIns="45720" rIns="91440" bIns="45720" rtlCol="0" anchor="ctr">
            <a:normAutofit/>
          </a:bodyPr>
          <a:lstStyle/>
          <a:p>
            <a:r>
              <a:rPr lang="lt-LT" dirty="0" smtClean="0"/>
              <a:t>Pavadinimas</a:t>
            </a:r>
            <a:endParaRPr lang="lt-LT" dirty="0"/>
          </a:p>
        </p:txBody>
      </p:sp>
      <p:sp>
        <p:nvSpPr>
          <p:cNvPr id="3" name="Teksto vietos rezervavimo ženklas 2"/>
          <p:cNvSpPr>
            <a:spLocks noGrp="1"/>
          </p:cNvSpPr>
          <p:nvPr>
            <p:ph type="body" idx="1"/>
          </p:nvPr>
        </p:nvSpPr>
        <p:spPr>
          <a:xfrm>
            <a:off x="838200" y="3094252"/>
            <a:ext cx="10515600" cy="3034699"/>
          </a:xfrm>
          <a:prstGeom prst="rect">
            <a:avLst/>
          </a:prstGeom>
        </p:spPr>
        <p:txBody>
          <a:bodyPr vert="horz" lIns="91440" tIns="45720" rIns="91440" bIns="45720" rtlCol="0">
            <a:normAutofit/>
          </a:bodyPr>
          <a:lstStyle/>
          <a:p>
            <a:pPr lvl="0"/>
            <a:r>
              <a:rPr lang="lt-LT" dirty="0" smtClean="0"/>
              <a:t>Pirmas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CFD61-22D3-43BD-9ABE-FE6A6ED821F5}" type="datetimeFigureOut">
              <a:rPr lang="lt-LT" smtClean="0"/>
              <a:t>2025.04.08</a:t>
            </a:fld>
            <a:endParaRPr lang="lt-LT"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FDDB-3AD9-460B-871F-75A443008FD8}" type="slidenum">
              <a:rPr lang="lt-LT" smtClean="0"/>
              <a:t>‹#›</a:t>
            </a:fld>
            <a:endParaRPr lang="lt-LT"/>
          </a:p>
        </p:txBody>
      </p:sp>
    </p:spTree>
    <p:extLst>
      <p:ext uri="{BB962C8B-B14F-4D97-AF65-F5344CB8AC3E}">
        <p14:creationId xmlns:p14="http://schemas.microsoft.com/office/powerpoint/2010/main" val="2653166188"/>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aveikslėlis 7"/>
          <p:cNvPicPr>
            <a:picLocks noChangeAspect="1"/>
          </p:cNvPicPr>
          <p:nvPr userDrawn="1"/>
        </p:nvPicPr>
        <p:blipFill>
          <a:blip r:embed="rId9"/>
          <a:stretch>
            <a:fillRect/>
          </a:stretch>
        </p:blipFill>
        <p:spPr>
          <a:xfrm>
            <a:off x="10578786" y="371606"/>
            <a:ext cx="1093066" cy="739993"/>
          </a:xfrm>
          <a:prstGeom prst="rect">
            <a:avLst/>
          </a:prstGeom>
        </p:spPr>
      </p:pic>
      <p:sp>
        <p:nvSpPr>
          <p:cNvPr id="2" name="Pavadinimo vietos rezervavimo ženklas 1"/>
          <p:cNvSpPr>
            <a:spLocks noGrp="1"/>
          </p:cNvSpPr>
          <p:nvPr>
            <p:ph type="title"/>
          </p:nvPr>
        </p:nvSpPr>
        <p:spPr>
          <a:xfrm>
            <a:off x="838200" y="1839698"/>
            <a:ext cx="10515600" cy="1325563"/>
          </a:xfrm>
          <a:prstGeom prst="rect">
            <a:avLst/>
          </a:prstGeom>
        </p:spPr>
        <p:txBody>
          <a:bodyPr vert="horz" lIns="91440" tIns="45720" rIns="91440" bIns="45720" rtlCol="0" anchor="ctr">
            <a:normAutofit/>
          </a:bodyPr>
          <a:lstStyle/>
          <a:p>
            <a:r>
              <a:rPr lang="lt-LT" dirty="0" smtClean="0"/>
              <a:t>Pavadinimas</a:t>
            </a:r>
            <a:endParaRPr lang="lt-LT" dirty="0"/>
          </a:p>
        </p:txBody>
      </p:sp>
      <p:sp>
        <p:nvSpPr>
          <p:cNvPr id="3" name="Teksto vietos rezervavimo ženklas 2"/>
          <p:cNvSpPr>
            <a:spLocks noGrp="1"/>
          </p:cNvSpPr>
          <p:nvPr>
            <p:ph type="body" idx="1"/>
          </p:nvPr>
        </p:nvSpPr>
        <p:spPr>
          <a:xfrm>
            <a:off x="838200" y="3094252"/>
            <a:ext cx="10515600" cy="3034699"/>
          </a:xfrm>
          <a:prstGeom prst="rect">
            <a:avLst/>
          </a:prstGeom>
        </p:spPr>
        <p:txBody>
          <a:bodyPr vert="horz" lIns="91440" tIns="45720" rIns="91440" bIns="45720" rtlCol="0">
            <a:normAutofit/>
          </a:bodyPr>
          <a:lstStyle/>
          <a:p>
            <a:pPr lvl="0"/>
            <a:r>
              <a:rPr lang="lt-LT" dirty="0" smtClean="0"/>
              <a:t>Pirmas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2ACFD61-22D3-43BD-9ABE-FE6A6ED821F5}" type="datetimeFigureOut">
              <a:rPr lang="lt-LT" smtClean="0"/>
              <a:pPr/>
              <a:t>2025.04.08</a:t>
            </a:fld>
            <a:endParaRPr lang="lt-LT"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lt-LT" dirty="0"/>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89CFDDB-3AD9-460B-871F-75A443008FD8}" type="slidenum">
              <a:rPr lang="lt-LT" smtClean="0"/>
              <a:pPr/>
              <a:t>‹#›</a:t>
            </a:fld>
            <a:endParaRPr lang="lt-LT" dirty="0"/>
          </a:p>
        </p:txBody>
      </p:sp>
    </p:spTree>
    <p:extLst>
      <p:ext uri="{BB962C8B-B14F-4D97-AF65-F5344CB8AC3E}">
        <p14:creationId xmlns:p14="http://schemas.microsoft.com/office/powerpoint/2010/main" val="40883116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b="1"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3.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lnb.l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964679" y="4389120"/>
            <a:ext cx="3790407" cy="1510667"/>
          </a:xfrm>
        </p:spPr>
        <p:txBody>
          <a:bodyPr>
            <a:normAutofit/>
          </a:bodyPr>
          <a:lstStyle/>
          <a:p>
            <a:r>
              <a:rPr lang="lt-LT" sz="2000" b="0" dirty="0" smtClean="0"/>
              <a:t>Vida Matijoškaitė, </a:t>
            </a:r>
            <a:br>
              <a:rPr lang="lt-LT" sz="2000" b="0" dirty="0" smtClean="0"/>
            </a:br>
            <a:r>
              <a:rPr lang="lt-LT" sz="2000" b="0" dirty="0" smtClean="0"/>
              <a:t>Lietuvos nacionalinė Martyno Mažvydo biblioteka</a:t>
            </a:r>
            <a:br>
              <a:rPr lang="lt-LT" sz="2000" b="0" dirty="0" smtClean="0"/>
            </a:br>
            <a:r>
              <a:rPr lang="lt-LT" sz="2000" b="0" dirty="0" smtClean="0"/>
              <a:t>2025-04-08</a:t>
            </a:r>
            <a:endParaRPr lang="lt-LT" sz="2000" b="0" dirty="0"/>
          </a:p>
        </p:txBody>
      </p:sp>
      <p:sp>
        <p:nvSpPr>
          <p:cNvPr id="3" name="Turinio vietos rezervavimo ženklas 2"/>
          <p:cNvSpPr>
            <a:spLocks noGrp="1"/>
          </p:cNvSpPr>
          <p:nvPr>
            <p:ph idx="1"/>
          </p:nvPr>
        </p:nvSpPr>
        <p:spPr>
          <a:xfrm>
            <a:off x="794657" y="2956290"/>
            <a:ext cx="10515600" cy="1432830"/>
          </a:xfrm>
        </p:spPr>
        <p:txBody>
          <a:bodyPr>
            <a:normAutofit/>
          </a:bodyPr>
          <a:lstStyle/>
          <a:p>
            <a:pPr marL="0" indent="0" algn="ctr">
              <a:buNone/>
            </a:pPr>
            <a:r>
              <a:rPr lang="lt-LT" sz="3200" b="1" dirty="0"/>
              <a:t>ISBN kodai leidyboje: gairės vadovėlių leidėjams</a:t>
            </a: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503" y="736054"/>
            <a:ext cx="3196411" cy="1587551"/>
          </a:xfrm>
          <a:prstGeom prst="rect">
            <a:avLst/>
          </a:prstGeom>
        </p:spPr>
      </p:pic>
    </p:spTree>
    <p:extLst>
      <p:ext uri="{BB962C8B-B14F-4D97-AF65-F5344CB8AC3E}">
        <p14:creationId xmlns:p14="http://schemas.microsoft.com/office/powerpoint/2010/main" val="190441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4868" y="154594"/>
            <a:ext cx="10598925" cy="968812"/>
          </a:xfrm>
        </p:spPr>
        <p:txBody>
          <a:bodyPr>
            <a:normAutofit fontScale="90000"/>
          </a:bodyPr>
          <a:lstStyle/>
          <a:p>
            <a:pPr algn="ctr"/>
            <a:r>
              <a:rPr lang="lt-LT" dirty="0" smtClean="0"/>
              <a:t>Kodėl ISBN </a:t>
            </a:r>
            <a:r>
              <a:rPr lang="lt-LT" dirty="0"/>
              <a:t>agentūros renka ir kaupia duomenis apie </a:t>
            </a:r>
            <a:r>
              <a:rPr lang="lt-LT" dirty="0" smtClean="0"/>
              <a:t>leidėjus?</a:t>
            </a:r>
            <a:endParaRPr lang="lt-LT" dirty="0"/>
          </a:p>
        </p:txBody>
      </p:sp>
      <p:sp>
        <p:nvSpPr>
          <p:cNvPr id="3" name="Turinio vietos rezervavimo ženklas 2"/>
          <p:cNvSpPr>
            <a:spLocks noGrp="1"/>
          </p:cNvSpPr>
          <p:nvPr>
            <p:ph idx="1"/>
          </p:nvPr>
        </p:nvSpPr>
        <p:spPr>
          <a:xfrm>
            <a:off x="838200" y="1915886"/>
            <a:ext cx="4796246" cy="3630496"/>
          </a:xfrm>
        </p:spPr>
        <p:txBody>
          <a:bodyPr>
            <a:normAutofit fontScale="92500"/>
          </a:bodyPr>
          <a:lstStyle/>
          <a:p>
            <a:pPr marL="0" indent="0">
              <a:buNone/>
            </a:pPr>
            <a:r>
              <a:rPr lang="lt-LT" sz="2800" dirty="0"/>
              <a:t>•	</a:t>
            </a:r>
            <a:r>
              <a:rPr lang="lt-LT" sz="2800" dirty="0" smtClean="0"/>
              <a:t>Leidėjų </a:t>
            </a:r>
            <a:r>
              <a:rPr lang="lt-LT" sz="2800" dirty="0"/>
              <a:t>i</a:t>
            </a:r>
            <a:r>
              <a:rPr lang="lt-LT" sz="2800" dirty="0" smtClean="0"/>
              <a:t>dentifikavimas </a:t>
            </a:r>
            <a:r>
              <a:rPr lang="lt-LT" sz="2800" dirty="0"/>
              <a:t>ir </a:t>
            </a:r>
            <a:r>
              <a:rPr lang="lt-LT" sz="2800" dirty="0" smtClean="0"/>
              <a:t>	registracija</a:t>
            </a:r>
            <a:r>
              <a:rPr lang="lt-LT" sz="2800" dirty="0"/>
              <a:t>;</a:t>
            </a:r>
          </a:p>
          <a:p>
            <a:pPr marL="0" indent="0">
              <a:buNone/>
            </a:pPr>
            <a:r>
              <a:rPr lang="lt-LT" sz="2800" dirty="0" smtClean="0"/>
              <a:t>•</a:t>
            </a:r>
            <a:r>
              <a:rPr lang="lt-LT" sz="2800" dirty="0"/>
              <a:t>	ISBN </a:t>
            </a:r>
            <a:r>
              <a:rPr lang="lt-LT" sz="2800" dirty="0" smtClean="0"/>
              <a:t>kodų valdymas</a:t>
            </a:r>
            <a:r>
              <a:rPr lang="lt-LT" sz="2800" dirty="0"/>
              <a:t>;</a:t>
            </a:r>
          </a:p>
          <a:p>
            <a:pPr marL="0" indent="0">
              <a:buNone/>
            </a:pPr>
            <a:r>
              <a:rPr lang="lt-LT" sz="2800" dirty="0" smtClean="0"/>
              <a:t>•</a:t>
            </a:r>
            <a:r>
              <a:rPr lang="lt-LT" sz="2800" dirty="0"/>
              <a:t>	Metaduomenų </a:t>
            </a:r>
            <a:r>
              <a:rPr lang="lt-LT" sz="2800" dirty="0" smtClean="0"/>
              <a:t>valdymas</a:t>
            </a:r>
            <a:r>
              <a:rPr lang="lt-LT" sz="2800" dirty="0"/>
              <a:t>;</a:t>
            </a:r>
          </a:p>
          <a:p>
            <a:pPr marL="0" indent="0">
              <a:buNone/>
            </a:pPr>
            <a:r>
              <a:rPr lang="lt-LT" sz="2800" dirty="0" smtClean="0"/>
              <a:t>•</a:t>
            </a:r>
            <a:r>
              <a:rPr lang="lt-LT" sz="2800" dirty="0"/>
              <a:t>	Statistikos </a:t>
            </a:r>
            <a:r>
              <a:rPr lang="lt-LT" sz="2800" dirty="0" smtClean="0"/>
              <a:t>rinkimas</a:t>
            </a:r>
            <a:r>
              <a:rPr lang="lt-LT" sz="2800" dirty="0"/>
              <a:t>;</a:t>
            </a:r>
          </a:p>
          <a:p>
            <a:pPr marL="0" indent="0">
              <a:buNone/>
            </a:pPr>
            <a:r>
              <a:rPr lang="lt-LT" sz="2800" dirty="0" smtClean="0"/>
              <a:t>•</a:t>
            </a:r>
            <a:r>
              <a:rPr lang="lt-LT" sz="2800" dirty="0"/>
              <a:t>	Tarptautinis </a:t>
            </a:r>
            <a:r>
              <a:rPr lang="lt-LT" sz="2800" dirty="0" smtClean="0"/>
              <a:t>	bendradarbiavimas</a:t>
            </a:r>
            <a:r>
              <a:rPr lang="lt-LT" sz="2800" dirty="0"/>
              <a:t>;</a:t>
            </a:r>
          </a:p>
          <a:p>
            <a:pPr marL="0" indent="0">
              <a:buNone/>
            </a:pPr>
            <a:r>
              <a:rPr lang="lt-LT" sz="2800" dirty="0" smtClean="0"/>
              <a:t>•</a:t>
            </a:r>
            <a:r>
              <a:rPr lang="lt-LT" sz="2800" dirty="0"/>
              <a:t>	Leidėjų registrų </a:t>
            </a:r>
            <a:r>
              <a:rPr lang="lt-LT" sz="2800" dirty="0" smtClean="0"/>
              <a:t>sudarymas</a:t>
            </a:r>
            <a:r>
              <a:rPr lang="lt-LT" sz="2800" dirty="0"/>
              <a:t>.</a:t>
            </a:r>
          </a:p>
          <a:p>
            <a:endParaRPr lang="lt-LT" dirty="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382" y="1373776"/>
            <a:ext cx="4970417" cy="4970417"/>
          </a:xfrm>
          <a:prstGeom prst="rect">
            <a:avLst/>
          </a:prstGeom>
        </p:spPr>
      </p:pic>
    </p:spTree>
    <p:extLst>
      <p:ext uri="{BB962C8B-B14F-4D97-AF65-F5344CB8AC3E}">
        <p14:creationId xmlns:p14="http://schemas.microsoft.com/office/powerpoint/2010/main" val="136996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06186" y="196158"/>
            <a:ext cx="10515600" cy="1388802"/>
          </a:xfrm>
        </p:spPr>
        <p:txBody>
          <a:bodyPr>
            <a:normAutofit fontScale="90000"/>
          </a:bodyPr>
          <a:lstStyle/>
          <a:p>
            <a:pPr algn="ctr"/>
            <a:r>
              <a:rPr lang="lt-LT" dirty="0" smtClean="0"/>
              <a:t>Leidėjų </a:t>
            </a:r>
            <a:r>
              <a:rPr lang="lt-LT" dirty="0"/>
              <a:t>katalogas</a:t>
            </a:r>
            <a:br>
              <a:rPr lang="lt-LT" dirty="0"/>
            </a:br>
            <a:r>
              <a:rPr lang="lt-LT" sz="2700" dirty="0"/>
              <a:t>https://ibiblioteka.lt/metis/lithuanian-publishers</a:t>
            </a:r>
            <a:r>
              <a:rPr lang="lt-LT" dirty="0" smtClean="0"/>
              <a:t/>
            </a:r>
            <a:br>
              <a:rPr lang="lt-LT" dirty="0" smtClean="0"/>
            </a:br>
            <a:endParaRPr lang="lt-LT" dirty="0"/>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186" y="1306286"/>
            <a:ext cx="11545887" cy="5355138"/>
          </a:xfrm>
        </p:spPr>
      </p:pic>
    </p:spTree>
    <p:extLst>
      <p:ext uri="{BB962C8B-B14F-4D97-AF65-F5344CB8AC3E}">
        <p14:creationId xmlns:p14="http://schemas.microsoft.com/office/powerpoint/2010/main" val="1267938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06185" y="196158"/>
            <a:ext cx="10515600" cy="677991"/>
          </a:xfrm>
        </p:spPr>
        <p:txBody>
          <a:bodyPr>
            <a:normAutofit fontScale="90000"/>
          </a:bodyPr>
          <a:lstStyle/>
          <a:p>
            <a:pPr algn="ctr"/>
            <a:r>
              <a:rPr lang="lt-LT" dirty="0" smtClean="0"/>
              <a:t>Pasaulinis leidėjų </a:t>
            </a:r>
            <a:r>
              <a:rPr lang="lt-LT" dirty="0"/>
              <a:t>katalogas</a:t>
            </a:r>
            <a:br>
              <a:rPr lang="lt-LT" dirty="0"/>
            </a:br>
            <a:r>
              <a:rPr lang="lt-LT" sz="2700" dirty="0"/>
              <a:t>https://grp.isbn-international.org/</a:t>
            </a:r>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1445" y="1142802"/>
            <a:ext cx="7779275" cy="5546727"/>
          </a:xfrm>
        </p:spPr>
      </p:pic>
    </p:spTree>
    <p:extLst>
      <p:ext uri="{BB962C8B-B14F-4D97-AF65-F5344CB8AC3E}">
        <p14:creationId xmlns:p14="http://schemas.microsoft.com/office/powerpoint/2010/main" val="925580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89560" y="212784"/>
            <a:ext cx="10515600" cy="677991"/>
          </a:xfrm>
        </p:spPr>
        <p:txBody>
          <a:bodyPr/>
          <a:lstStyle/>
          <a:p>
            <a:pPr algn="ctr"/>
            <a:r>
              <a:rPr lang="lt-LT" dirty="0" smtClean="0"/>
              <a:t>ISBN savybės ir privalumai leidėjui</a:t>
            </a:r>
            <a:endParaRPr lang="lt-LT" dirty="0"/>
          </a:p>
        </p:txBody>
      </p:sp>
      <p:sp>
        <p:nvSpPr>
          <p:cNvPr id="3" name="Turinio vietos rezervavimo ženklas 2"/>
          <p:cNvSpPr>
            <a:spLocks noGrp="1"/>
          </p:cNvSpPr>
          <p:nvPr>
            <p:ph idx="1"/>
          </p:nvPr>
        </p:nvSpPr>
        <p:spPr>
          <a:xfrm>
            <a:off x="838200" y="1487978"/>
            <a:ext cx="10515600" cy="4058403"/>
          </a:xfrm>
        </p:spPr>
        <p:txBody>
          <a:bodyPr/>
          <a:lstStyle/>
          <a:p>
            <a:r>
              <a:rPr lang="lt-LT" dirty="0" smtClean="0"/>
              <a:t>Unikalus knygų identifikavimas;</a:t>
            </a:r>
          </a:p>
          <a:p>
            <a:r>
              <a:rPr lang="lt-LT" dirty="0"/>
              <a:t>Atsargų </a:t>
            </a:r>
            <a:r>
              <a:rPr lang="lt-LT" dirty="0" smtClean="0"/>
              <a:t>valdymas;</a:t>
            </a:r>
          </a:p>
          <a:p>
            <a:r>
              <a:rPr lang="lt-LT" dirty="0"/>
              <a:t>Tiekimo grandinės </a:t>
            </a:r>
            <a:r>
              <a:rPr lang="lt-LT" dirty="0" smtClean="0"/>
              <a:t>efektyvumas;</a:t>
            </a:r>
          </a:p>
          <a:p>
            <a:r>
              <a:rPr lang="lt-LT" dirty="0"/>
              <a:t>Pardavimų stebėjimas ir ataskaitų </a:t>
            </a:r>
            <a:r>
              <a:rPr lang="lt-LT" dirty="0" smtClean="0"/>
              <a:t>teikimas;</a:t>
            </a:r>
          </a:p>
          <a:p>
            <a:r>
              <a:rPr lang="lt-LT" dirty="0"/>
              <a:t>Metaduomenys ir </a:t>
            </a:r>
            <a:r>
              <a:rPr lang="lt-LT" dirty="0" smtClean="0"/>
              <a:t>pasiekiamumas;</a:t>
            </a:r>
            <a:endParaRPr lang="lt-LT" dirty="0"/>
          </a:p>
          <a:p>
            <a:r>
              <a:rPr lang="lt-LT" dirty="0"/>
              <a:t>Teisių </a:t>
            </a:r>
            <a:r>
              <a:rPr lang="lt-LT" dirty="0" smtClean="0"/>
              <a:t>valdymas.</a:t>
            </a:r>
            <a:endParaRPr lang="lt-LT" dirty="0"/>
          </a:p>
          <a:p>
            <a:endParaRPr lang="lt-LT" dirty="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619" y="1341121"/>
            <a:ext cx="5072742" cy="5072742"/>
          </a:xfrm>
          <a:prstGeom prst="rect">
            <a:avLst/>
          </a:prstGeom>
        </p:spPr>
      </p:pic>
    </p:spTree>
    <p:extLst>
      <p:ext uri="{BB962C8B-B14F-4D97-AF65-F5344CB8AC3E}">
        <p14:creationId xmlns:p14="http://schemas.microsoft.com/office/powerpoint/2010/main" val="3400454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85354" y="196950"/>
            <a:ext cx="10515600" cy="677991"/>
          </a:xfrm>
        </p:spPr>
        <p:txBody>
          <a:bodyPr>
            <a:normAutofit/>
          </a:bodyPr>
          <a:lstStyle/>
          <a:p>
            <a:pPr algn="ctr"/>
            <a:r>
              <a:rPr lang="lt-LT" sz="3600" dirty="0" smtClean="0"/>
              <a:t>Mokomųjų leidinių tipai</a:t>
            </a:r>
            <a:endParaRPr lang="lt-LT" sz="3600" dirty="0"/>
          </a:p>
        </p:txBody>
      </p:sp>
      <p:sp>
        <p:nvSpPr>
          <p:cNvPr id="3" name="Turinio vietos rezervavimo ženklas 2"/>
          <p:cNvSpPr>
            <a:spLocks noGrp="1"/>
          </p:cNvSpPr>
          <p:nvPr>
            <p:ph idx="1"/>
          </p:nvPr>
        </p:nvSpPr>
        <p:spPr>
          <a:xfrm>
            <a:off x="838200" y="984069"/>
            <a:ext cx="10515600" cy="5599611"/>
          </a:xfrm>
        </p:spPr>
        <p:txBody>
          <a:bodyPr>
            <a:normAutofit fontScale="85000" lnSpcReduction="20000"/>
          </a:bodyPr>
          <a:lstStyle/>
          <a:p>
            <a:pPr lvl="0"/>
            <a:r>
              <a:rPr lang="lt-LT" b="1" dirty="0"/>
              <a:t>Vadovėliai:</a:t>
            </a:r>
            <a:r>
              <a:rPr lang="lt-LT" dirty="0"/>
              <a:t> </a:t>
            </a:r>
            <a:endParaRPr lang="lt-LT" sz="2000" dirty="0"/>
          </a:p>
          <a:p>
            <a:pPr lvl="1"/>
            <a:r>
              <a:rPr lang="lt-LT" dirty="0"/>
              <a:t>Pagrindinė mokymo medžiaga, skirta konkrečiam dalykui ir klasei.</a:t>
            </a:r>
            <a:endParaRPr lang="lt-LT" sz="2000" dirty="0"/>
          </a:p>
          <a:p>
            <a:pPr lvl="1"/>
            <a:r>
              <a:rPr lang="lt-LT" dirty="0"/>
              <a:t>Apima teoriją, </a:t>
            </a:r>
            <a:r>
              <a:rPr lang="lt-LT" dirty="0" smtClean="0"/>
              <a:t>užduotis</a:t>
            </a:r>
            <a:r>
              <a:rPr lang="lt-LT" dirty="0"/>
              <a:t>.</a:t>
            </a:r>
            <a:endParaRPr lang="lt-LT" sz="2000" dirty="0"/>
          </a:p>
          <a:p>
            <a:pPr lvl="1"/>
            <a:r>
              <a:rPr lang="lt-LT" dirty="0"/>
              <a:t>Struktūruoti pagal mokymo programą.</a:t>
            </a:r>
            <a:endParaRPr lang="lt-LT" sz="2000" dirty="0"/>
          </a:p>
          <a:p>
            <a:pPr lvl="0"/>
            <a:r>
              <a:rPr lang="lt-LT" b="1" dirty="0"/>
              <a:t>Pratybų sąsiuviniai:</a:t>
            </a:r>
            <a:r>
              <a:rPr lang="lt-LT" dirty="0"/>
              <a:t> </a:t>
            </a:r>
            <a:endParaRPr lang="lt-LT" sz="2000" dirty="0"/>
          </a:p>
          <a:p>
            <a:pPr lvl="1"/>
            <a:r>
              <a:rPr lang="lt-LT" dirty="0"/>
              <a:t>Papildoma medžiaga praktiniam įgūdžių lavinimui.</a:t>
            </a:r>
            <a:endParaRPr lang="lt-LT" sz="2000" dirty="0"/>
          </a:p>
          <a:p>
            <a:pPr lvl="1"/>
            <a:r>
              <a:rPr lang="lt-LT" dirty="0"/>
              <a:t>Įvairios užduotys, pratimai, testai.</a:t>
            </a:r>
            <a:endParaRPr lang="lt-LT" sz="2000" dirty="0"/>
          </a:p>
          <a:p>
            <a:r>
              <a:rPr lang="lt-LT" b="1" dirty="0" smtClean="0"/>
              <a:t>Chrestomatijos</a:t>
            </a:r>
            <a:r>
              <a:rPr lang="lt-LT" b="1" dirty="0"/>
              <a:t>:</a:t>
            </a:r>
            <a:r>
              <a:rPr lang="lt-LT" dirty="0"/>
              <a:t> </a:t>
            </a:r>
            <a:endParaRPr lang="lt-LT" sz="2000" dirty="0"/>
          </a:p>
          <a:p>
            <a:pPr lvl="1"/>
            <a:r>
              <a:rPr lang="lt-LT" dirty="0"/>
              <a:t>Įvairių autorių tekstų rinkiniai, skirti literatūros ar humanitarinių dalykų studijoms.</a:t>
            </a:r>
            <a:endParaRPr lang="lt-LT" sz="2000" dirty="0"/>
          </a:p>
          <a:p>
            <a:r>
              <a:rPr lang="lt-LT" dirty="0" smtClean="0"/>
              <a:t> </a:t>
            </a:r>
            <a:r>
              <a:rPr lang="lt-LT" b="1" dirty="0"/>
              <a:t>Metodinės priemonės:</a:t>
            </a:r>
            <a:r>
              <a:rPr lang="lt-LT" dirty="0"/>
              <a:t> </a:t>
            </a:r>
            <a:endParaRPr lang="lt-LT" sz="2000" dirty="0"/>
          </a:p>
          <a:p>
            <a:pPr lvl="1"/>
            <a:r>
              <a:rPr lang="lt-LT" dirty="0"/>
              <a:t>Leidiniai mokytojams, su metodine medžiaga, patarimais.</a:t>
            </a:r>
            <a:endParaRPr lang="lt-LT" sz="2000" dirty="0"/>
          </a:p>
          <a:p>
            <a:pPr lvl="1"/>
            <a:r>
              <a:rPr lang="lt-LT" dirty="0"/>
              <a:t>Padeda planuoti pamokas, parinkti užduotis.</a:t>
            </a:r>
            <a:endParaRPr lang="lt-LT" sz="2000" dirty="0"/>
          </a:p>
          <a:p>
            <a:r>
              <a:rPr lang="lt-LT" b="1" dirty="0" smtClean="0"/>
              <a:t>Mokomosios </a:t>
            </a:r>
            <a:r>
              <a:rPr lang="lt-LT" b="1" dirty="0"/>
              <a:t>kortelės:</a:t>
            </a:r>
            <a:r>
              <a:rPr lang="lt-LT" dirty="0"/>
              <a:t> </a:t>
            </a:r>
            <a:endParaRPr lang="lt-LT" sz="2000" dirty="0"/>
          </a:p>
          <a:p>
            <a:pPr lvl="1"/>
            <a:r>
              <a:rPr lang="lt-LT" dirty="0"/>
              <a:t>Kortelės su informacija, skirtos mokymuisi ir įsiminimui.</a:t>
            </a:r>
            <a:endParaRPr lang="lt-LT" sz="2000" dirty="0"/>
          </a:p>
          <a:p>
            <a:r>
              <a:rPr lang="lt-LT" b="1" dirty="0" smtClean="0"/>
              <a:t>Skaitmeniniai </a:t>
            </a:r>
            <a:r>
              <a:rPr lang="lt-LT" b="1" dirty="0"/>
              <a:t>mokomieji leidiniai:</a:t>
            </a:r>
            <a:r>
              <a:rPr lang="lt-LT" dirty="0"/>
              <a:t> </a:t>
            </a:r>
            <a:endParaRPr lang="lt-LT" sz="2000" dirty="0"/>
          </a:p>
          <a:p>
            <a:pPr lvl="1"/>
            <a:r>
              <a:rPr lang="lt-LT" dirty="0"/>
              <a:t>Elektroniniai leidiniai, skirti mokymuisi naudojant skaitmeninius įrenginius.</a:t>
            </a:r>
            <a:endParaRPr lang="lt-LT" sz="2000" dirty="0"/>
          </a:p>
          <a:p>
            <a:r>
              <a:rPr lang="lt-LT" b="1" dirty="0" smtClean="0"/>
              <a:t>Mokomieji </a:t>
            </a:r>
            <a:r>
              <a:rPr lang="lt-LT" b="1" dirty="0"/>
              <a:t>plakatai ir žemėlapiai:</a:t>
            </a:r>
            <a:r>
              <a:rPr lang="lt-LT" dirty="0"/>
              <a:t> </a:t>
            </a:r>
            <a:endParaRPr lang="lt-LT" sz="2000" dirty="0"/>
          </a:p>
          <a:p>
            <a:pPr lvl="1"/>
            <a:r>
              <a:rPr lang="lt-LT" dirty="0"/>
              <a:t>Vizualinės mokymo priemonės, skirtos vaizdiniam informacijos pateikimui.</a:t>
            </a:r>
            <a:endParaRPr lang="lt-LT" sz="2000" dirty="0"/>
          </a:p>
          <a:p>
            <a:endParaRPr lang="lt-LT" dirty="0"/>
          </a:p>
          <a:p>
            <a:pPr marL="0" indent="0">
              <a:buNone/>
            </a:pPr>
            <a:endParaRPr lang="lt-LT" dirty="0"/>
          </a:p>
        </p:txBody>
      </p:sp>
    </p:spTree>
    <p:extLst>
      <p:ext uri="{BB962C8B-B14F-4D97-AF65-F5344CB8AC3E}">
        <p14:creationId xmlns:p14="http://schemas.microsoft.com/office/powerpoint/2010/main" val="254371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3766" y="257910"/>
            <a:ext cx="10515600" cy="677991"/>
          </a:xfrm>
        </p:spPr>
        <p:txBody>
          <a:bodyPr/>
          <a:lstStyle/>
          <a:p>
            <a:pPr algn="ctr"/>
            <a:r>
              <a:rPr lang="lt-LT" dirty="0" smtClean="0"/>
              <a:t>Alternatyvūs atvejai</a:t>
            </a:r>
            <a:endParaRPr lang="lt-LT" dirty="0"/>
          </a:p>
        </p:txBody>
      </p:sp>
      <p:sp>
        <p:nvSpPr>
          <p:cNvPr id="3" name="Turinio vietos rezervavimo ženklas 2"/>
          <p:cNvSpPr>
            <a:spLocks noGrp="1"/>
          </p:cNvSpPr>
          <p:nvPr>
            <p:ph idx="1"/>
          </p:nvPr>
        </p:nvSpPr>
        <p:spPr>
          <a:xfrm>
            <a:off x="838200" y="1271452"/>
            <a:ext cx="10515600" cy="5068388"/>
          </a:xfrm>
        </p:spPr>
        <p:txBody>
          <a:bodyPr>
            <a:normAutofit/>
          </a:bodyPr>
          <a:lstStyle/>
          <a:p>
            <a:r>
              <a:rPr lang="lt-LT" b="1" dirty="0" smtClean="0"/>
              <a:t>Vadovėlis </a:t>
            </a:r>
            <a:r>
              <a:rPr lang="lt-LT" b="1" dirty="0"/>
              <a:t>su </a:t>
            </a:r>
            <a:r>
              <a:rPr lang="lt-LT" b="1" dirty="0" smtClean="0"/>
              <a:t>pratybomis:</a:t>
            </a:r>
          </a:p>
          <a:p>
            <a:pPr marL="0" indent="0">
              <a:buNone/>
            </a:pPr>
            <a:r>
              <a:rPr lang="lt-LT" dirty="0" smtClean="0"/>
              <a:t>Jei </a:t>
            </a:r>
            <a:r>
              <a:rPr lang="lt-LT" dirty="0"/>
              <a:t>pratybos yra tiesioginė ir neatskiriama vadovėlio paketo sudedamoji dalis, </a:t>
            </a:r>
            <a:r>
              <a:rPr lang="lt-LT" dirty="0" smtClean="0"/>
              <a:t>jis </a:t>
            </a:r>
            <a:r>
              <a:rPr lang="lt-LT" dirty="0"/>
              <a:t>gali bendrai naudoti vadovėlio ISBN arba gali būti laikoma paties vadovėlio dalimi</a:t>
            </a:r>
            <a:r>
              <a:rPr lang="lt-LT" dirty="0" smtClean="0"/>
              <a:t>.</a:t>
            </a:r>
          </a:p>
          <a:p>
            <a:pPr marL="0" indent="0">
              <a:buNone/>
            </a:pPr>
            <a:endParaRPr lang="lt-LT" dirty="0"/>
          </a:p>
          <a:p>
            <a:r>
              <a:rPr lang="lt-LT" b="1" dirty="0"/>
              <a:t>Mišri medija </a:t>
            </a:r>
            <a:r>
              <a:rPr lang="lt-LT" dirty="0" smtClean="0"/>
              <a:t>(vadovėlis </a:t>
            </a:r>
            <a:r>
              <a:rPr lang="lt-LT" dirty="0"/>
              <a:t>+ CD-ROM, </a:t>
            </a:r>
            <a:r>
              <a:rPr lang="lt-LT" dirty="0" smtClean="0"/>
              <a:t>vadovėlis </a:t>
            </a:r>
            <a:r>
              <a:rPr lang="lt-LT" dirty="0"/>
              <a:t>+ internetinė prieiga, pvz., nemokamas PDF atsisiuntimas, pridedamas prie fizinio vadovėlio</a:t>
            </a:r>
            <a:r>
              <a:rPr lang="lt-LT" dirty="0" smtClean="0"/>
              <a:t>)</a:t>
            </a:r>
            <a:endParaRPr lang="lt-LT" dirty="0"/>
          </a:p>
          <a:p>
            <a:pPr marL="0" indent="0">
              <a:buNone/>
            </a:pPr>
            <a:r>
              <a:rPr lang="lt-LT" dirty="0"/>
              <a:t>	</a:t>
            </a:r>
            <a:r>
              <a:rPr lang="lt-LT" dirty="0" smtClean="0"/>
              <a:t>Vadovėlis </a:t>
            </a:r>
            <a:r>
              <a:rPr lang="lt-LT" dirty="0"/>
              <a:t>+ CD-ROM/DVD: </a:t>
            </a:r>
            <a:r>
              <a:rPr lang="lt-LT" dirty="0" smtClean="0"/>
              <a:t>pagrindinis elementas yra vadovėlis. </a:t>
            </a:r>
            <a:r>
              <a:rPr lang="lt-LT" dirty="0"/>
              <a:t>Daugeliu atvejų ISBN priskiriamas visam paketui (knygai + diskui). Diskas laikomas </a:t>
            </a:r>
            <a:r>
              <a:rPr lang="lt-LT" dirty="0" smtClean="0"/>
              <a:t>vadovėlio priedu</a:t>
            </a:r>
            <a:r>
              <a:rPr lang="lt-LT" dirty="0"/>
              <a:t>.</a:t>
            </a:r>
          </a:p>
          <a:p>
            <a:pPr marL="0" indent="0">
              <a:buNone/>
            </a:pPr>
            <a:r>
              <a:rPr lang="lt-LT" dirty="0"/>
              <a:t>	</a:t>
            </a:r>
            <a:r>
              <a:rPr lang="lt-LT" dirty="0" smtClean="0"/>
              <a:t>Vadovėlis </a:t>
            </a:r>
            <a:r>
              <a:rPr lang="lt-LT" dirty="0"/>
              <a:t>+ internetinė prieiga: </a:t>
            </a:r>
            <a:r>
              <a:rPr lang="lt-LT" dirty="0" smtClean="0"/>
              <a:t>vadovėliui suteikiamas </a:t>
            </a:r>
            <a:r>
              <a:rPr lang="lt-LT" dirty="0"/>
              <a:t>ISBN. Jei internetinė prieiga yra pakankamai didelė, kad ją būtų galima laikyti atskiru produktu, jis gali turėti savo identifikatorių (pvz., DOI), bet jis negaus atskiro ISBN.</a:t>
            </a:r>
          </a:p>
          <a:p>
            <a:pPr marL="0" indent="0">
              <a:buNone/>
            </a:pPr>
            <a:endParaRPr lang="lt-LT" dirty="0" smtClean="0"/>
          </a:p>
        </p:txBody>
      </p:sp>
    </p:spTree>
    <p:extLst>
      <p:ext uri="{BB962C8B-B14F-4D97-AF65-F5344CB8AC3E}">
        <p14:creationId xmlns:p14="http://schemas.microsoft.com/office/powerpoint/2010/main" val="129623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3766" y="257910"/>
            <a:ext cx="10515600" cy="677991"/>
          </a:xfrm>
        </p:spPr>
        <p:txBody>
          <a:bodyPr/>
          <a:lstStyle/>
          <a:p>
            <a:pPr algn="ctr"/>
            <a:r>
              <a:rPr lang="lt-LT" dirty="0" smtClean="0"/>
              <a:t>Alternatyvūs atvejai</a:t>
            </a:r>
            <a:endParaRPr lang="lt-LT" dirty="0"/>
          </a:p>
        </p:txBody>
      </p:sp>
      <p:sp>
        <p:nvSpPr>
          <p:cNvPr id="3" name="Turinio vietos rezervavimo ženklas 2"/>
          <p:cNvSpPr>
            <a:spLocks noGrp="1"/>
          </p:cNvSpPr>
          <p:nvPr>
            <p:ph idx="1"/>
          </p:nvPr>
        </p:nvSpPr>
        <p:spPr>
          <a:xfrm>
            <a:off x="838200" y="1271452"/>
            <a:ext cx="10515600" cy="5068388"/>
          </a:xfrm>
        </p:spPr>
        <p:txBody>
          <a:bodyPr>
            <a:normAutofit/>
          </a:bodyPr>
          <a:lstStyle/>
          <a:p>
            <a:r>
              <a:rPr lang="lt-LT" b="1" dirty="0" smtClean="0"/>
              <a:t>Mokomieji </a:t>
            </a:r>
            <a:r>
              <a:rPr lang="lt-LT" b="1" dirty="0"/>
              <a:t>žaidimai (stalo žaidimai, kortų žaidimai, programinė įranga</a:t>
            </a:r>
            <a:r>
              <a:rPr lang="lt-LT" b="1" dirty="0" smtClean="0"/>
              <a:t>):</a:t>
            </a:r>
          </a:p>
          <a:p>
            <a:pPr marL="0" indent="0">
              <a:buNone/>
            </a:pPr>
            <a:r>
              <a:rPr lang="lt-LT" dirty="0" smtClean="0"/>
              <a:t>	Stalo </a:t>
            </a:r>
            <a:r>
              <a:rPr lang="lt-LT" dirty="0"/>
              <a:t>žaidimai / kortų žaidimai: paprastai </a:t>
            </a:r>
            <a:r>
              <a:rPr lang="lt-LT" dirty="0" smtClean="0"/>
              <a:t>negauna </a:t>
            </a:r>
            <a:r>
              <a:rPr lang="lt-LT" dirty="0"/>
              <a:t>ISBN, nebent juose yra daug tekstinio turinio, kuris yra būtinas norint naudoti </a:t>
            </a:r>
            <a:r>
              <a:rPr lang="lt-LT" dirty="0" smtClean="0"/>
              <a:t>žaidimą mokymo tikslams </a:t>
            </a:r>
            <a:r>
              <a:rPr lang="lt-LT" dirty="0"/>
              <a:t>ir padaro jį „panašų į knygą“. Vien taisyklių sąsiuvinio neužtenka, kad žaidimui būtų suteiktas ISBN numeris.</a:t>
            </a:r>
          </a:p>
          <a:p>
            <a:pPr marL="0" indent="0">
              <a:buNone/>
            </a:pPr>
            <a:r>
              <a:rPr lang="lt-LT" dirty="0" smtClean="0"/>
              <a:t>	Mokomoji </a:t>
            </a:r>
            <a:r>
              <a:rPr lang="lt-LT" dirty="0"/>
              <a:t>programinė įranga: taikomas tas pats principas. Programinė įranga gali gauti ISBN, jei joje yra daug tekstinio turinio, kuris yra neatsiejamas nuo jos naudojimo. Tačiau dauguma mokomosios programinės įrangos identifikuojama ir platinama kitomis </a:t>
            </a:r>
            <a:r>
              <a:rPr lang="lt-LT" dirty="0" smtClean="0"/>
              <a:t>priemonėmis, pvz</a:t>
            </a:r>
            <a:r>
              <a:rPr lang="lt-LT" dirty="0"/>
              <a:t>., serijos </a:t>
            </a:r>
            <a:r>
              <a:rPr lang="lt-LT" dirty="0" smtClean="0"/>
              <a:t>numeriais.</a:t>
            </a:r>
          </a:p>
          <a:p>
            <a:pPr marL="0" indent="0">
              <a:buNone/>
            </a:pPr>
            <a:r>
              <a:rPr lang="lt-LT" dirty="0" smtClean="0"/>
              <a:t> 	Žaidimo </a:t>
            </a:r>
            <a:r>
              <a:rPr lang="lt-LT" dirty="0"/>
              <a:t>taisyklių sąsiuviniai: jei žaidimo taisyklių </a:t>
            </a:r>
            <a:r>
              <a:rPr lang="lt-LT" dirty="0" smtClean="0"/>
              <a:t>sąsiuvinis </a:t>
            </a:r>
            <a:r>
              <a:rPr lang="lt-LT" dirty="0"/>
              <a:t>parduodamas atskirai, jam reikės ISBN</a:t>
            </a:r>
            <a:r>
              <a:rPr lang="lt-LT" dirty="0" smtClean="0"/>
              <a:t>.</a:t>
            </a:r>
            <a:endParaRPr lang="lt-LT" dirty="0"/>
          </a:p>
        </p:txBody>
      </p:sp>
    </p:spTree>
    <p:extLst>
      <p:ext uri="{BB962C8B-B14F-4D97-AF65-F5344CB8AC3E}">
        <p14:creationId xmlns:p14="http://schemas.microsoft.com/office/powerpoint/2010/main" val="438393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5651" y="353705"/>
            <a:ext cx="10515600" cy="677991"/>
          </a:xfrm>
        </p:spPr>
        <p:txBody>
          <a:bodyPr/>
          <a:lstStyle/>
          <a:p>
            <a:r>
              <a:rPr lang="lt-LT" dirty="0" smtClean="0"/>
              <a:t>ISBN pateikimo vieta</a:t>
            </a:r>
            <a:endParaRPr lang="lt-LT" dirty="0"/>
          </a:p>
        </p:txBody>
      </p:sp>
      <p:sp>
        <p:nvSpPr>
          <p:cNvPr id="3" name="Turinio vietos rezervavimo ženklas 2"/>
          <p:cNvSpPr>
            <a:spLocks noGrp="1"/>
          </p:cNvSpPr>
          <p:nvPr>
            <p:ph idx="1"/>
          </p:nvPr>
        </p:nvSpPr>
        <p:spPr>
          <a:xfrm>
            <a:off x="838200" y="1550127"/>
            <a:ext cx="10515600" cy="4720044"/>
          </a:xfrm>
        </p:spPr>
        <p:txBody>
          <a:bodyPr>
            <a:normAutofit lnSpcReduction="10000"/>
          </a:bodyPr>
          <a:lstStyle/>
          <a:p>
            <a:pPr marL="0" indent="0">
              <a:buNone/>
            </a:pPr>
            <a:r>
              <a:rPr lang="lt-LT" b="1" dirty="0" smtClean="0"/>
              <a:t>Būtina:</a:t>
            </a:r>
          </a:p>
          <a:p>
            <a:r>
              <a:rPr lang="lt-LT" dirty="0" smtClean="0"/>
              <a:t>Antraštinio lapo kitoje pusėje (autorių teisių puslapyje);</a:t>
            </a:r>
          </a:p>
          <a:p>
            <a:r>
              <a:rPr lang="lt-LT" dirty="0"/>
              <a:t>A</a:t>
            </a:r>
            <a:r>
              <a:rPr lang="lt-LT" dirty="0" smtClean="0"/>
              <a:t>patiniame knygos </a:t>
            </a:r>
            <a:r>
              <a:rPr lang="lt-LT" dirty="0"/>
              <a:t>galinio viršelio </a:t>
            </a:r>
            <a:r>
              <a:rPr lang="lt-LT" dirty="0" smtClean="0"/>
              <a:t>kampe;</a:t>
            </a:r>
          </a:p>
          <a:p>
            <a:r>
              <a:rPr lang="lt-LT" dirty="0" smtClean="0"/>
              <a:t>Jei yra apsauginis aplankas, </a:t>
            </a:r>
            <a:r>
              <a:rPr lang="lt-LT" dirty="0"/>
              <a:t>apatiniame dešiniajame galinio apvalkalo skydelio </a:t>
            </a:r>
            <a:r>
              <a:rPr lang="lt-LT" dirty="0" smtClean="0"/>
              <a:t>kampe.</a:t>
            </a:r>
          </a:p>
          <a:p>
            <a:endParaRPr lang="lt-LT" dirty="0" smtClean="0"/>
          </a:p>
          <a:p>
            <a:pPr marL="0" indent="0">
              <a:buNone/>
            </a:pPr>
            <a:r>
              <a:rPr lang="lt-LT" b="1" dirty="0" smtClean="0"/>
              <a:t>Neprivaloma vieta</a:t>
            </a:r>
            <a:r>
              <a:rPr lang="lt-LT" dirty="0" smtClean="0"/>
              <a:t>:</a:t>
            </a:r>
          </a:p>
          <a:p>
            <a:r>
              <a:rPr lang="lt-LT" dirty="0" smtClean="0"/>
              <a:t>Knygos nugarėlė (jei knyga stora);</a:t>
            </a:r>
          </a:p>
          <a:p>
            <a:endParaRPr lang="lt-LT" dirty="0" smtClean="0"/>
          </a:p>
          <a:p>
            <a:r>
              <a:rPr lang="lt-LT" dirty="0" smtClean="0"/>
              <a:t>Internetiniame </a:t>
            </a:r>
            <a:r>
              <a:rPr lang="lt-LT" dirty="0"/>
              <a:t>leidinyje </a:t>
            </a:r>
            <a:r>
              <a:rPr lang="lt-LT" dirty="0" smtClean="0"/>
              <a:t>ISBN </a:t>
            </a:r>
            <a:r>
              <a:rPr lang="lt-LT" dirty="0"/>
              <a:t>kodas rodomas pirmajame ekrano lange arba ekrane, kuriame yra autoriaus teisių apsaugos ženklas.</a:t>
            </a:r>
            <a:endParaRPr lang="lt-LT" dirty="0" smtClean="0"/>
          </a:p>
          <a:p>
            <a:endParaRPr lang="lt-LT" dirty="0"/>
          </a:p>
        </p:txBody>
      </p:sp>
    </p:spTree>
    <p:extLst>
      <p:ext uri="{BB962C8B-B14F-4D97-AF65-F5344CB8AC3E}">
        <p14:creationId xmlns:p14="http://schemas.microsoft.com/office/powerpoint/2010/main" val="288976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06977" y="249202"/>
            <a:ext cx="10515600" cy="677991"/>
          </a:xfrm>
        </p:spPr>
        <p:txBody>
          <a:bodyPr/>
          <a:lstStyle/>
          <a:p>
            <a:pPr algn="ctr"/>
            <a:r>
              <a:rPr lang="lt-LT" dirty="0" smtClean="0"/>
              <a:t>ISBN kodo pateikimas</a:t>
            </a:r>
            <a:endParaRPr lang="lt-LT" dirty="0"/>
          </a:p>
        </p:txBody>
      </p:sp>
      <p:sp>
        <p:nvSpPr>
          <p:cNvPr id="3" name="Turinio vietos rezervavimo ženklas 2"/>
          <p:cNvSpPr>
            <a:spLocks noGrp="1"/>
          </p:cNvSpPr>
          <p:nvPr>
            <p:ph idx="1"/>
          </p:nvPr>
        </p:nvSpPr>
        <p:spPr>
          <a:xfrm>
            <a:off x="1203960" y="1254034"/>
            <a:ext cx="10515600" cy="4389119"/>
          </a:xfrm>
        </p:spPr>
        <p:txBody>
          <a:bodyPr>
            <a:normAutofit lnSpcReduction="10000"/>
          </a:bodyPr>
          <a:lstStyle/>
          <a:p>
            <a:r>
              <a:rPr lang="lt-LT" dirty="0" smtClean="0"/>
              <a:t>ISBN </a:t>
            </a:r>
            <a:r>
              <a:rPr lang="lt-LT" dirty="0"/>
              <a:t>turi prasidėti priešdėliu „ISBN</a:t>
            </a:r>
            <a:r>
              <a:rPr lang="lt-LT" dirty="0" smtClean="0"/>
              <a:t>“.</a:t>
            </a:r>
          </a:p>
          <a:p>
            <a:pPr marL="0" indent="0">
              <a:buNone/>
            </a:pPr>
            <a:r>
              <a:rPr lang="lt-LT" dirty="0"/>
              <a:t>„e-ISBN“ arba „</a:t>
            </a:r>
            <a:r>
              <a:rPr lang="lt-LT" dirty="0" err="1"/>
              <a:t>eISBN</a:t>
            </a:r>
            <a:r>
              <a:rPr lang="lt-LT" dirty="0"/>
              <a:t>“ dažnai vartojamas kalbant apie ISBN kodus, priskiriamus elektroninėms knygoms. Tačiau svarbu suprasti, kad techniškai tokio dalyko kaip „e-ISBN“ nėra. Yra tik ISBN</a:t>
            </a:r>
            <a:r>
              <a:rPr lang="lt-LT" dirty="0" smtClean="0"/>
              <a:t>.</a:t>
            </a:r>
          </a:p>
          <a:p>
            <a:pPr marL="0" indent="0">
              <a:buNone/>
            </a:pPr>
            <a:endParaRPr lang="lt-LT" dirty="0"/>
          </a:p>
          <a:p>
            <a:r>
              <a:rPr lang="lt-LT" dirty="0"/>
              <a:t>ISBN turi būti pateikiamas su </a:t>
            </a:r>
            <a:r>
              <a:rPr lang="lt-LT" dirty="0" smtClean="0"/>
              <a:t>brūkšneliais;</a:t>
            </a:r>
          </a:p>
          <a:p>
            <a:endParaRPr lang="lt-LT" dirty="0"/>
          </a:p>
          <a:p>
            <a:r>
              <a:rPr lang="lt-LT" dirty="0"/>
              <a:t>Brūkšneliai turi būti loginėje </a:t>
            </a:r>
            <a:r>
              <a:rPr lang="lt-LT" dirty="0" smtClean="0"/>
              <a:t>padėtyje, pvz., </a:t>
            </a:r>
          </a:p>
          <a:p>
            <a:pPr marL="0" indent="0">
              <a:buNone/>
            </a:pPr>
            <a:r>
              <a:rPr lang="lt-LT" sz="2100" dirty="0"/>
              <a:t>Pupa : [lietuvių kalbos] pratybų sąsiuvinis 1 klasei / Jolanta Banytė, </a:t>
            </a:r>
            <a:r>
              <a:rPr lang="lt-LT" sz="2100" dirty="0" err="1"/>
              <a:t>Džeralda</a:t>
            </a:r>
            <a:r>
              <a:rPr lang="lt-LT" sz="2100" dirty="0"/>
              <a:t> </a:t>
            </a:r>
            <a:r>
              <a:rPr lang="lt-LT" sz="2100" dirty="0" err="1"/>
              <a:t>Kuzavinienė</a:t>
            </a:r>
            <a:r>
              <a:rPr lang="lt-LT" sz="2100" dirty="0"/>
              <a:t>, Vilija </a:t>
            </a:r>
            <a:r>
              <a:rPr lang="lt-LT" sz="2100" dirty="0" err="1"/>
              <a:t>Vyšniauskienė</a:t>
            </a:r>
            <a:r>
              <a:rPr lang="lt-LT" sz="2100" dirty="0"/>
              <a:t>. – 1-asis </a:t>
            </a:r>
            <a:r>
              <a:rPr lang="lt-LT" sz="2100" dirty="0" err="1"/>
              <a:t>leid</a:t>
            </a:r>
            <a:r>
              <a:rPr lang="lt-LT" sz="2100" dirty="0"/>
              <a:t>., 2022 [m. tiražas]. </a:t>
            </a:r>
          </a:p>
          <a:p>
            <a:pPr marL="0" indent="0">
              <a:buNone/>
            </a:pPr>
            <a:r>
              <a:rPr lang="lt-LT" sz="2100" dirty="0" smtClean="0"/>
              <a:t>Sąs</a:t>
            </a:r>
            <a:r>
              <a:rPr lang="lt-LT" sz="2100" dirty="0"/>
              <a:t>. 3. – 2022. – 63, [1] p.. – ISBN 978-609-8318-57-9. – </a:t>
            </a:r>
            <a:r>
              <a:rPr lang="lt-LT" sz="2100" u="sng" dirty="0"/>
              <a:t>ISBN 978-6098-31-857-9 (klaidingas).</a:t>
            </a:r>
            <a:endParaRPr lang="lt-LT" sz="2100" u="sng" dirty="0" smtClean="0"/>
          </a:p>
          <a:p>
            <a:endParaRPr lang="lt-LT" dirty="0"/>
          </a:p>
          <a:p>
            <a:endParaRPr lang="lt-LT" dirty="0" smtClean="0"/>
          </a:p>
          <a:p>
            <a:pPr marL="0" indent="0">
              <a:buNone/>
            </a:pPr>
            <a:endParaRPr lang="lt-LT" dirty="0" smtClean="0"/>
          </a:p>
          <a:p>
            <a:pPr marL="0" indent="0">
              <a:buNone/>
            </a:pPr>
            <a:endParaRPr lang="lt-LT" dirty="0" smtClean="0"/>
          </a:p>
          <a:p>
            <a:pPr marL="0" indent="0">
              <a:buNone/>
            </a:pPr>
            <a:endParaRPr lang="lt-LT" dirty="0" smtClean="0"/>
          </a:p>
          <a:p>
            <a:pPr marL="0" indent="0">
              <a:buNone/>
            </a:pPr>
            <a:endParaRPr lang="lt-LT" dirty="0"/>
          </a:p>
          <a:p>
            <a:endParaRPr lang="lt-LT" dirty="0"/>
          </a:p>
        </p:txBody>
      </p:sp>
    </p:spTree>
    <p:extLst>
      <p:ext uri="{BB962C8B-B14F-4D97-AF65-F5344CB8AC3E}">
        <p14:creationId xmlns:p14="http://schemas.microsoft.com/office/powerpoint/2010/main" val="1867504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41811" y="249202"/>
            <a:ext cx="10515600" cy="677991"/>
          </a:xfrm>
        </p:spPr>
        <p:txBody>
          <a:bodyPr/>
          <a:lstStyle/>
          <a:p>
            <a:pPr algn="ctr"/>
            <a:r>
              <a:rPr lang="lt-LT" dirty="0" smtClean="0"/>
              <a:t>Brūkšninis kodas</a:t>
            </a:r>
            <a:endParaRPr lang="lt-LT" dirty="0"/>
          </a:p>
        </p:txBody>
      </p:sp>
      <p:sp>
        <p:nvSpPr>
          <p:cNvPr id="3" name="Turinio vietos rezervavimo ženklas 2"/>
          <p:cNvSpPr>
            <a:spLocks noGrp="1"/>
          </p:cNvSpPr>
          <p:nvPr>
            <p:ph idx="1"/>
          </p:nvPr>
        </p:nvSpPr>
        <p:spPr>
          <a:xfrm>
            <a:off x="838200" y="1471749"/>
            <a:ext cx="10515600" cy="5024845"/>
          </a:xfrm>
        </p:spPr>
        <p:txBody>
          <a:bodyPr>
            <a:normAutofit/>
          </a:bodyPr>
          <a:lstStyle/>
          <a:p>
            <a:r>
              <a:rPr lang="lt-LT" dirty="0" smtClean="0"/>
              <a:t>Brūkšninis </a:t>
            </a:r>
            <a:r>
              <a:rPr lang="lt-LT" dirty="0"/>
              <a:t>kodas paprastai dedamas apatiniame </a:t>
            </a:r>
            <a:r>
              <a:rPr lang="lt-LT" dirty="0" smtClean="0"/>
              <a:t>galinio </a:t>
            </a:r>
            <a:r>
              <a:rPr lang="lt-LT" dirty="0"/>
              <a:t>viršelio </a:t>
            </a:r>
            <a:r>
              <a:rPr lang="lt-LT" dirty="0" smtClean="0"/>
              <a:t>kampe.</a:t>
            </a:r>
            <a:r>
              <a:rPr lang="en-US" dirty="0" smtClean="0"/>
              <a:t> </a:t>
            </a:r>
          </a:p>
          <a:p>
            <a:r>
              <a:rPr lang="lt-LT" dirty="0"/>
              <a:t>ISBN paprastai pateikiamas kaip EAN-13 brūkšninis </a:t>
            </a:r>
            <a:r>
              <a:rPr lang="lt-LT" dirty="0" smtClean="0"/>
              <a:t>kodas</a:t>
            </a:r>
            <a:r>
              <a:rPr lang="en-US" dirty="0" smtClean="0"/>
              <a:t>.</a:t>
            </a:r>
            <a:endParaRPr lang="lt-LT" dirty="0" smtClean="0"/>
          </a:p>
          <a:p>
            <a:endParaRPr lang="en-US" sz="1050" dirty="0" smtClean="0"/>
          </a:p>
          <a:p>
            <a:r>
              <a:rPr lang="lt-LT" dirty="0" smtClean="0"/>
              <a:t>Generuojant brūkšninį kodą būtina atsižvelgti:</a:t>
            </a:r>
          </a:p>
          <a:p>
            <a:endParaRPr lang="en-US" sz="1200" dirty="0" smtClean="0"/>
          </a:p>
          <a:p>
            <a:pPr lvl="1"/>
            <a:r>
              <a:rPr lang="lt-LT" sz="2000" dirty="0"/>
              <a:t>Dydis: brūkšninis kodas turi būti pakankamo dydžio, kad jį būtų lengva nuskaityti. </a:t>
            </a:r>
            <a:endParaRPr lang="lt-LT" sz="2000" dirty="0" smtClean="0"/>
          </a:p>
          <a:p>
            <a:pPr lvl="1"/>
            <a:r>
              <a:rPr lang="lt-LT" sz="2000" dirty="0" smtClean="0"/>
              <a:t>Tylios zonos</a:t>
            </a:r>
            <a:r>
              <a:rPr lang="en-US" sz="2000" dirty="0" smtClean="0"/>
              <a:t>: </a:t>
            </a:r>
            <a:r>
              <a:rPr lang="lt-LT" sz="2000" dirty="0"/>
              <a:t>įsitikinkite, kad abiejose brūkšninio kodo pusėse yra "tylios zonos" (laisvos vietos), kad būtų galima tiksliai nuskaityti.</a:t>
            </a:r>
          </a:p>
          <a:p>
            <a:pPr lvl="1"/>
            <a:r>
              <a:rPr lang="lt-LT" sz="2000" dirty="0"/>
              <a:t>Juoda ir </a:t>
            </a:r>
            <a:r>
              <a:rPr lang="lt-LT" sz="2000" dirty="0" smtClean="0"/>
              <a:t>balta</a:t>
            </a:r>
            <a:r>
              <a:rPr lang="en-US" sz="2000" dirty="0" smtClean="0"/>
              <a:t>: </a:t>
            </a:r>
            <a:r>
              <a:rPr lang="lt-LT" sz="2000" dirty="0"/>
              <a:t>idealiu atveju brūkšninis kodas turėtų būti spausdinamas juodu rašalu baltame fone, kad būtų optimalus kontrastas. Nenaudokite spalvų ar raštų, kurie gali trukdyti nuskaityti.</a:t>
            </a:r>
          </a:p>
          <a:p>
            <a:pPr lvl="1"/>
            <a:r>
              <a:rPr lang="lt-LT" sz="2000" dirty="0" smtClean="0"/>
              <a:t>Venkite kliūčių</a:t>
            </a:r>
            <a:r>
              <a:rPr lang="en-US" sz="2000" dirty="0" smtClean="0"/>
              <a:t>: </a:t>
            </a:r>
            <a:r>
              <a:rPr lang="lt-LT" sz="2000" dirty="0"/>
              <a:t>nedėkite ISBN virš grafikos, vaizdų ar kitų elementų, kurie galėtų jį užgožti.</a:t>
            </a:r>
          </a:p>
          <a:p>
            <a:pPr marL="0" indent="0">
              <a:buNone/>
            </a:pPr>
            <a:endParaRPr lang="lt-LT" dirty="0"/>
          </a:p>
        </p:txBody>
      </p:sp>
    </p:spTree>
    <p:extLst>
      <p:ext uri="{BB962C8B-B14F-4D97-AF65-F5344CB8AC3E}">
        <p14:creationId xmlns:p14="http://schemas.microsoft.com/office/powerpoint/2010/main" val="2144030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p:cNvSpPr>
            <a:spLocks noGrp="1"/>
          </p:cNvSpPr>
          <p:nvPr>
            <p:ph type="ctrTitle"/>
          </p:nvPr>
        </p:nvSpPr>
        <p:spPr>
          <a:xfrm>
            <a:off x="908461" y="100777"/>
            <a:ext cx="9144000" cy="547564"/>
          </a:xfrm>
        </p:spPr>
        <p:txBody>
          <a:bodyPr>
            <a:normAutofit/>
          </a:bodyPr>
          <a:lstStyle/>
          <a:p>
            <a:r>
              <a:rPr lang="lt-LT" sz="3200" dirty="0" smtClean="0"/>
              <a:t>Tarptautiniai standartiniai kodai</a:t>
            </a:r>
            <a:endParaRPr lang="lt-LT" sz="3200" dirty="0"/>
          </a:p>
        </p:txBody>
      </p:sp>
      <p:sp>
        <p:nvSpPr>
          <p:cNvPr id="9" name="Antrinis pavadinimas 8"/>
          <p:cNvSpPr>
            <a:spLocks noGrp="1"/>
          </p:cNvSpPr>
          <p:nvPr>
            <p:ph type="subTitle" idx="1"/>
          </p:nvPr>
        </p:nvSpPr>
        <p:spPr>
          <a:xfrm>
            <a:off x="4049408" y="1385842"/>
            <a:ext cx="6130912" cy="2313119"/>
          </a:xfrm>
        </p:spPr>
        <p:txBody>
          <a:bodyPr>
            <a:normAutofit/>
          </a:bodyPr>
          <a:lstStyle/>
          <a:p>
            <a:pPr algn="l"/>
            <a:r>
              <a:rPr lang="lt-LT" dirty="0"/>
              <a:t>I</a:t>
            </a:r>
            <a:r>
              <a:rPr lang="lt-LT" dirty="0" smtClean="0"/>
              <a:t>SBN </a:t>
            </a:r>
            <a:r>
              <a:rPr lang="lt-LT" dirty="0"/>
              <a:t>(angl. International Standard </a:t>
            </a:r>
            <a:r>
              <a:rPr lang="lt-LT" dirty="0" err="1"/>
              <a:t>Book</a:t>
            </a:r>
            <a:r>
              <a:rPr lang="lt-LT" dirty="0"/>
              <a:t> </a:t>
            </a:r>
            <a:r>
              <a:rPr lang="lt-LT" dirty="0" err="1"/>
              <a:t>Number</a:t>
            </a:r>
            <a:r>
              <a:rPr lang="lt-LT" dirty="0"/>
              <a:t> – tarptautinis standartinis knygos numeris) – tai unikalus skaitmeninis </a:t>
            </a:r>
            <a:r>
              <a:rPr lang="lt-LT" dirty="0" smtClean="0"/>
              <a:t>knygos </a:t>
            </a:r>
            <a:r>
              <a:rPr lang="lt-LT" dirty="0"/>
              <a:t>identifikatorius. Jis naudojamas leidėjų, knygų pardavėjų ir bibliotekų, kad galėtų efektyviai identifikuoti, rasti ir valdyti knygų informaciją.</a:t>
            </a:r>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78" y="3535352"/>
            <a:ext cx="1316328" cy="1316328"/>
          </a:xfrm>
          <a:prstGeom prst="rect">
            <a:avLst/>
          </a:prstGeom>
        </p:spPr>
      </p:pic>
      <p:pic>
        <p:nvPicPr>
          <p:cNvPr id="3" name="Paveikslėli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984" y="5301191"/>
            <a:ext cx="2314953" cy="1070666"/>
          </a:xfrm>
          <a:prstGeom prst="rect">
            <a:avLst/>
          </a:prstGeom>
        </p:spPr>
      </p:pic>
      <p:pic>
        <p:nvPicPr>
          <p:cNvPr id="4" name="Paveikslėlis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01" y="976815"/>
            <a:ext cx="3152189" cy="1565587"/>
          </a:xfrm>
          <a:prstGeom prst="rect">
            <a:avLst/>
          </a:prstGeom>
        </p:spPr>
      </p:pic>
      <p:pic>
        <p:nvPicPr>
          <p:cNvPr id="5" name="Paveikslėlis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01" y="3184508"/>
            <a:ext cx="2013542" cy="701689"/>
          </a:xfrm>
          <a:prstGeom prst="rect">
            <a:avLst/>
          </a:prstGeom>
        </p:spPr>
      </p:pic>
      <p:pic>
        <p:nvPicPr>
          <p:cNvPr id="6" name="Paveikslėlis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7241" y="5450602"/>
            <a:ext cx="2695020" cy="771844"/>
          </a:xfrm>
          <a:prstGeom prst="rect">
            <a:avLst/>
          </a:prstGeom>
        </p:spPr>
      </p:pic>
      <p:pic>
        <p:nvPicPr>
          <p:cNvPr id="7" name="Paveikslėlis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0094" y="3908514"/>
            <a:ext cx="2326147" cy="1308457"/>
          </a:xfrm>
          <a:prstGeom prst="rect">
            <a:avLst/>
          </a:prstGeom>
        </p:spPr>
      </p:pic>
      <p:pic>
        <p:nvPicPr>
          <p:cNvPr id="10" name="Paveikslėlis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166" y="4466809"/>
            <a:ext cx="2431871" cy="1369715"/>
          </a:xfrm>
          <a:prstGeom prst="rect">
            <a:avLst/>
          </a:prstGeom>
        </p:spPr>
      </p:pic>
      <p:pic>
        <p:nvPicPr>
          <p:cNvPr id="11" name="Paveikslėlis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7241" y="3741717"/>
            <a:ext cx="1535916" cy="929618"/>
          </a:xfrm>
          <a:prstGeom prst="rect">
            <a:avLst/>
          </a:prstGeom>
        </p:spPr>
      </p:pic>
    </p:spTree>
    <p:extLst>
      <p:ext uri="{BB962C8B-B14F-4D97-AF65-F5344CB8AC3E}">
        <p14:creationId xmlns:p14="http://schemas.microsoft.com/office/powerpoint/2010/main" val="3809050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67937" y="249201"/>
            <a:ext cx="10515600" cy="677991"/>
          </a:xfrm>
        </p:spPr>
        <p:txBody>
          <a:bodyPr/>
          <a:lstStyle/>
          <a:p>
            <a:pPr algn="ctr"/>
            <a:r>
              <a:rPr lang="lt-LT" dirty="0" smtClean="0"/>
              <a:t>Metaduomenų svarba</a:t>
            </a:r>
            <a:endParaRPr lang="lt-LT" dirty="0"/>
          </a:p>
        </p:txBody>
      </p:sp>
      <p:sp>
        <p:nvSpPr>
          <p:cNvPr id="3" name="Turinio vietos rezervavimo ženklas 2"/>
          <p:cNvSpPr>
            <a:spLocks noGrp="1"/>
          </p:cNvSpPr>
          <p:nvPr>
            <p:ph idx="1"/>
          </p:nvPr>
        </p:nvSpPr>
        <p:spPr>
          <a:xfrm>
            <a:off x="4188823" y="1497874"/>
            <a:ext cx="7768046" cy="4867114"/>
          </a:xfrm>
        </p:spPr>
        <p:txBody>
          <a:bodyPr>
            <a:normAutofit fontScale="92500" lnSpcReduction="10000"/>
          </a:bodyPr>
          <a:lstStyle/>
          <a:p>
            <a:r>
              <a:rPr lang="lt-LT" b="1" dirty="0" err="1"/>
              <a:t>Atrandamumas</a:t>
            </a:r>
            <a:r>
              <a:rPr lang="lt-LT" b="1" dirty="0"/>
              <a:t> ir </a:t>
            </a:r>
            <a:r>
              <a:rPr lang="lt-LT" b="1" dirty="0" smtClean="0"/>
              <a:t>paieška internetinėse </a:t>
            </a:r>
            <a:r>
              <a:rPr lang="lt-LT" b="1" dirty="0"/>
              <a:t>parduotuvėse ir duomenų </a:t>
            </a:r>
            <a:r>
              <a:rPr lang="lt-LT" b="1" dirty="0" smtClean="0"/>
              <a:t>bazėse</a:t>
            </a:r>
            <a:r>
              <a:rPr lang="lt-LT" dirty="0" smtClean="0"/>
              <a:t>:</a:t>
            </a:r>
          </a:p>
          <a:p>
            <a:pPr lvl="1"/>
            <a:r>
              <a:rPr lang="lt-LT" dirty="0"/>
              <a:t>g</a:t>
            </a:r>
            <a:r>
              <a:rPr lang="lt-LT" dirty="0" smtClean="0"/>
              <a:t>eri </a:t>
            </a:r>
            <a:r>
              <a:rPr lang="lt-LT" dirty="0"/>
              <a:t>metaduomenys padeda potencialiems skaitytojams rasti jūsų knygą</a:t>
            </a:r>
          </a:p>
          <a:p>
            <a:r>
              <a:rPr lang="lt-LT" b="1" dirty="0"/>
              <a:t>Tikslus pardavimo stebėjimas ir ataskaitų </a:t>
            </a:r>
            <a:r>
              <a:rPr lang="lt-LT" b="1" dirty="0" smtClean="0"/>
              <a:t>teikimas:</a:t>
            </a:r>
          </a:p>
          <a:p>
            <a:pPr lvl="1"/>
            <a:r>
              <a:rPr lang="lt-LT" dirty="0"/>
              <a:t>ISBN pagrįstas stebėjimas: ISBN yra unikalus identifikatorius, susiejantis pardavimo duomenis su jūsų knyga.</a:t>
            </a:r>
          </a:p>
          <a:p>
            <a:r>
              <a:rPr lang="lt-LT" b="1" dirty="0"/>
              <a:t>Tiksli knygos </a:t>
            </a:r>
            <a:r>
              <a:rPr lang="lt-LT" b="1" dirty="0" smtClean="0"/>
              <a:t>informacija:</a:t>
            </a:r>
          </a:p>
          <a:p>
            <a:pPr lvl="1"/>
            <a:r>
              <a:rPr lang="lt-LT" dirty="0"/>
              <a:t>i</a:t>
            </a:r>
            <a:r>
              <a:rPr lang="lt-LT" dirty="0" smtClean="0"/>
              <a:t>nformuoti </a:t>
            </a:r>
            <a:r>
              <a:rPr lang="lt-LT" dirty="0"/>
              <a:t>pirkimo sprendimai: išsamūs ir tikslūs metaduomenys padeda skaitytojams priimti pagrįstus pirkimo sprendimus.</a:t>
            </a:r>
          </a:p>
          <a:p>
            <a:r>
              <a:rPr lang="lt-LT" b="1" dirty="0" smtClean="0"/>
              <a:t>Tiekimo </a:t>
            </a:r>
            <a:r>
              <a:rPr lang="lt-LT" b="1" dirty="0"/>
              <a:t>grandinės </a:t>
            </a:r>
            <a:r>
              <a:rPr lang="lt-LT" b="1" dirty="0" smtClean="0"/>
              <a:t>efektyvumas:</a:t>
            </a:r>
          </a:p>
          <a:p>
            <a:pPr lvl="1"/>
            <a:r>
              <a:rPr lang="lt-LT" dirty="0"/>
              <a:t>teisingi metaduomenys sumažina klaidas tiekimo grandinėje, pvz., neteisingas siuntas arba netinkamai pažymėtas knygas.</a:t>
            </a:r>
          </a:p>
          <a:p>
            <a:endParaRPr lang="lt-LT" dirty="0"/>
          </a:p>
          <a:p>
            <a:endParaRPr lang="lt-LT"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78" y="1593809"/>
            <a:ext cx="4092445" cy="4058054"/>
          </a:xfrm>
          <a:prstGeom prst="rect">
            <a:avLst/>
          </a:prstGeom>
        </p:spPr>
      </p:pic>
    </p:spTree>
    <p:extLst>
      <p:ext uri="{BB962C8B-B14F-4D97-AF65-F5344CB8AC3E}">
        <p14:creationId xmlns:p14="http://schemas.microsoft.com/office/powerpoint/2010/main" val="2362036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37309" y="196950"/>
            <a:ext cx="9446622" cy="677991"/>
          </a:xfrm>
        </p:spPr>
        <p:txBody>
          <a:bodyPr/>
          <a:lstStyle/>
          <a:p>
            <a:r>
              <a:rPr lang="lt-LT" dirty="0" smtClean="0"/>
              <a:t>Metaduomenų elementai</a:t>
            </a:r>
            <a:endParaRPr lang="lt-LT" dirty="0"/>
          </a:p>
        </p:txBody>
      </p:sp>
      <p:sp>
        <p:nvSpPr>
          <p:cNvPr id="3" name="Turinio vietos rezervavimo ženklas 2"/>
          <p:cNvSpPr>
            <a:spLocks noGrp="1"/>
          </p:cNvSpPr>
          <p:nvPr>
            <p:ph idx="1"/>
          </p:nvPr>
        </p:nvSpPr>
        <p:spPr>
          <a:xfrm>
            <a:off x="838200" y="1227910"/>
            <a:ext cx="10515600" cy="5146764"/>
          </a:xfrm>
        </p:spPr>
        <p:txBody>
          <a:bodyPr>
            <a:normAutofit lnSpcReduction="10000"/>
          </a:bodyPr>
          <a:lstStyle/>
          <a:p>
            <a:pPr marL="0" indent="0">
              <a:buNone/>
            </a:pPr>
            <a:r>
              <a:rPr lang="lt-LT" sz="2600" b="1" dirty="0" smtClean="0"/>
              <a:t>Metaduomenų </a:t>
            </a:r>
            <a:r>
              <a:rPr lang="lt-LT" sz="2600" b="1" dirty="0"/>
              <a:t>elementai, į kuriuos reikia atkreipti dėmesį</a:t>
            </a:r>
            <a:r>
              <a:rPr lang="lt-LT" sz="2600" b="1" dirty="0" smtClean="0"/>
              <a:t>:</a:t>
            </a:r>
          </a:p>
          <a:p>
            <a:endParaRPr lang="lt-LT" sz="1700" b="1" dirty="0"/>
          </a:p>
          <a:p>
            <a:r>
              <a:rPr lang="lt-LT" dirty="0" smtClean="0"/>
              <a:t>Pavadinimas </a:t>
            </a:r>
            <a:r>
              <a:rPr lang="lt-LT" dirty="0"/>
              <a:t>ir paantraštė: aiškūs, glausti ir daug raktinių žodžių.</a:t>
            </a:r>
          </a:p>
          <a:p>
            <a:r>
              <a:rPr lang="lt-LT" dirty="0" smtClean="0"/>
              <a:t>Autoriaus </a:t>
            </a:r>
            <a:r>
              <a:rPr lang="lt-LT" dirty="0"/>
              <a:t>vardas (-ai): teisingai suformatuotas ir parašytas.</a:t>
            </a:r>
          </a:p>
          <a:p>
            <a:r>
              <a:rPr lang="lt-LT" dirty="0" smtClean="0"/>
              <a:t>Leidėjo </a:t>
            </a:r>
            <a:r>
              <a:rPr lang="lt-LT" dirty="0"/>
              <a:t>pavadinimas: nuoseklus ir tikslus.</a:t>
            </a:r>
          </a:p>
          <a:p>
            <a:r>
              <a:rPr lang="lt-LT" dirty="0" smtClean="0"/>
              <a:t>Išleidimo </a:t>
            </a:r>
            <a:r>
              <a:rPr lang="lt-LT" dirty="0"/>
              <a:t>data: tikroji knygos išleidimo </a:t>
            </a:r>
            <a:r>
              <a:rPr lang="lt-LT" dirty="0" smtClean="0"/>
              <a:t>data</a:t>
            </a:r>
            <a:r>
              <a:rPr lang="lt-LT" dirty="0"/>
              <a:t>.</a:t>
            </a:r>
          </a:p>
          <a:p>
            <a:r>
              <a:rPr lang="lt-LT" dirty="0" smtClean="0"/>
              <a:t>Raktiniai </a:t>
            </a:r>
            <a:r>
              <a:rPr lang="lt-LT" dirty="0"/>
              <a:t>žodžiai: atitinkami ir konkretūs terminai, kuriuos skaitytojai gali naudoti ieškodami jūsų knygos.</a:t>
            </a:r>
          </a:p>
          <a:p>
            <a:r>
              <a:rPr lang="lt-LT" dirty="0" smtClean="0"/>
              <a:t>Formatas</a:t>
            </a:r>
            <a:r>
              <a:rPr lang="lt-LT" dirty="0"/>
              <a:t>: minkštas, kietas viršelis, el. knyga, garsinė knyga ir kt.</a:t>
            </a:r>
          </a:p>
          <a:p>
            <a:r>
              <a:rPr lang="lt-LT" dirty="0" smtClean="0"/>
              <a:t>Puslapių skaičius</a:t>
            </a:r>
          </a:p>
          <a:p>
            <a:r>
              <a:rPr lang="lt-LT" dirty="0" smtClean="0"/>
              <a:t>Pagalbininkai</a:t>
            </a:r>
            <a:r>
              <a:rPr lang="lt-LT" dirty="0"/>
              <a:t>: redaktorius, </a:t>
            </a:r>
            <a:r>
              <a:rPr lang="lt-LT" dirty="0" err="1"/>
              <a:t>iliustratorius</a:t>
            </a:r>
            <a:r>
              <a:rPr lang="lt-LT" dirty="0"/>
              <a:t>, vertėjas ir kt</a:t>
            </a:r>
            <a:r>
              <a:rPr lang="lt-LT" dirty="0" smtClean="0"/>
              <a:t>.</a:t>
            </a:r>
          </a:p>
          <a:p>
            <a:r>
              <a:rPr lang="lt-LT" dirty="0" smtClean="0"/>
              <a:t>Nauji elementai: </a:t>
            </a:r>
            <a:r>
              <a:rPr lang="lt-LT" u="sng" dirty="0" smtClean="0"/>
              <a:t>prieinamumo galimybės </a:t>
            </a:r>
            <a:r>
              <a:rPr lang="lt-LT" dirty="0" smtClean="0"/>
              <a:t>ar </a:t>
            </a:r>
            <a:r>
              <a:rPr lang="lt-LT" u="sng" dirty="0" smtClean="0"/>
              <a:t>lengvai suprantama kalba </a:t>
            </a:r>
            <a:r>
              <a:rPr lang="lt-LT" dirty="0" smtClean="0"/>
              <a:t>formatas.</a:t>
            </a:r>
            <a:endParaRPr lang="lt-LT" dirty="0"/>
          </a:p>
          <a:p>
            <a:endParaRPr lang="lt-LT" dirty="0"/>
          </a:p>
        </p:txBody>
      </p:sp>
    </p:spTree>
    <p:extLst>
      <p:ext uri="{BB962C8B-B14F-4D97-AF65-F5344CB8AC3E}">
        <p14:creationId xmlns:p14="http://schemas.microsoft.com/office/powerpoint/2010/main" val="100769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11480" y="153407"/>
            <a:ext cx="10515600" cy="677991"/>
          </a:xfrm>
        </p:spPr>
        <p:txBody>
          <a:bodyPr/>
          <a:lstStyle/>
          <a:p>
            <a:r>
              <a:rPr lang="lt-LT" dirty="0" smtClean="0"/>
              <a:t>Metaduomenų svarba</a:t>
            </a:r>
            <a:endParaRPr lang="lt-LT" dirty="0"/>
          </a:p>
        </p:txBody>
      </p:sp>
      <p:sp>
        <p:nvSpPr>
          <p:cNvPr id="3" name="Turinio vietos rezervavimo ženklas 2"/>
          <p:cNvSpPr>
            <a:spLocks noGrp="1"/>
          </p:cNvSpPr>
          <p:nvPr>
            <p:ph idx="1"/>
          </p:nvPr>
        </p:nvSpPr>
        <p:spPr>
          <a:xfrm>
            <a:off x="585652" y="1593669"/>
            <a:ext cx="9498874" cy="4344598"/>
          </a:xfrm>
        </p:spPr>
        <p:txBody>
          <a:bodyPr>
            <a:normAutofit fontScale="92500"/>
          </a:bodyPr>
          <a:lstStyle/>
          <a:p>
            <a:pPr marL="0" indent="0">
              <a:buNone/>
            </a:pPr>
            <a:r>
              <a:rPr lang="lt-LT" b="1" dirty="0" smtClean="0"/>
              <a:t>Atlikta paieška Lietuvos integralioje bibliotekų informacijos sistemoje </a:t>
            </a:r>
            <a:r>
              <a:rPr lang="lt-LT" b="1" dirty="0" err="1" smtClean="0"/>
              <a:t>ibiblioteka.lt</a:t>
            </a:r>
            <a:r>
              <a:rPr lang="lt-LT" b="1" dirty="0" smtClean="0"/>
              <a:t>. </a:t>
            </a:r>
          </a:p>
          <a:p>
            <a:pPr marL="0" indent="0">
              <a:buNone/>
            </a:pPr>
            <a:endParaRPr lang="lt-LT" b="1" dirty="0" smtClean="0"/>
          </a:p>
          <a:p>
            <a:r>
              <a:rPr lang="lt-LT" dirty="0" smtClean="0"/>
              <a:t>Paieškos kriterijai: Matematikos vadovėlis, leidykla Šviesa. Gautas rezultatas – </a:t>
            </a:r>
            <a:r>
              <a:rPr lang="lt-LT" b="1" dirty="0" smtClean="0"/>
              <a:t>14 099</a:t>
            </a:r>
            <a:r>
              <a:rPr lang="en-US" dirty="0" smtClean="0"/>
              <a:t>!!</a:t>
            </a:r>
            <a:endParaRPr lang="lt-LT" dirty="0" smtClean="0"/>
          </a:p>
          <a:p>
            <a:r>
              <a:rPr lang="lt-LT" dirty="0" smtClean="0"/>
              <a:t>Antrasis papildomas kriterijus – spausdinta knyga. Gautas rezultatas – </a:t>
            </a:r>
            <a:r>
              <a:rPr lang="lt-LT" b="1" dirty="0" smtClean="0"/>
              <a:t>10 487</a:t>
            </a:r>
            <a:r>
              <a:rPr lang="lt-LT" dirty="0" smtClean="0"/>
              <a:t>.</a:t>
            </a:r>
          </a:p>
          <a:p>
            <a:r>
              <a:rPr lang="lt-LT" dirty="0" smtClean="0"/>
              <a:t>Trečiasis papildomas kriterijus – lietuvių k. Gautas rezultatas – </a:t>
            </a:r>
            <a:r>
              <a:rPr lang="lt-LT" b="1" dirty="0" smtClean="0"/>
              <a:t>7 625</a:t>
            </a:r>
            <a:r>
              <a:rPr lang="lt-LT" dirty="0" smtClean="0"/>
              <a:t>.</a:t>
            </a:r>
          </a:p>
          <a:p>
            <a:r>
              <a:rPr lang="lt-LT" dirty="0" smtClean="0"/>
              <a:t>Ketvirtasis papildomas kriterijus – pradinukams. Gautas rezultatas – </a:t>
            </a:r>
            <a:r>
              <a:rPr lang="lt-LT" b="1" dirty="0" smtClean="0"/>
              <a:t>1 840</a:t>
            </a:r>
            <a:r>
              <a:rPr lang="lt-LT" dirty="0" smtClean="0"/>
              <a:t>.</a:t>
            </a:r>
          </a:p>
          <a:p>
            <a:r>
              <a:rPr lang="lt-LT" dirty="0" smtClean="0"/>
              <a:t>Penktasis papildomas kriterijus – matematikos tema. Gautas rezultatas – </a:t>
            </a:r>
            <a:r>
              <a:rPr lang="lt-LT" b="1" dirty="0" smtClean="0"/>
              <a:t>399</a:t>
            </a:r>
            <a:r>
              <a:rPr lang="lt-LT" dirty="0" smtClean="0"/>
              <a:t>.</a:t>
            </a:r>
          </a:p>
          <a:p>
            <a:r>
              <a:rPr lang="lt-LT" dirty="0" smtClean="0"/>
              <a:t>Šeštasis papildomas kriterijus – išleidimo metai. Gautas rezultatas – </a:t>
            </a:r>
            <a:r>
              <a:rPr lang="lt-LT" b="1" dirty="0" smtClean="0"/>
              <a:t>28</a:t>
            </a:r>
            <a:r>
              <a:rPr lang="lt-LT" dirty="0" smtClean="0"/>
              <a:t>.</a:t>
            </a:r>
          </a:p>
          <a:p>
            <a:endParaRPr lang="lt-LT" dirty="0" smtClean="0"/>
          </a:p>
          <a:p>
            <a:endParaRPr lang="lt-LT" dirty="0"/>
          </a:p>
        </p:txBody>
      </p:sp>
    </p:spTree>
    <p:extLst>
      <p:ext uri="{BB962C8B-B14F-4D97-AF65-F5344CB8AC3E}">
        <p14:creationId xmlns:p14="http://schemas.microsoft.com/office/powerpoint/2010/main" val="289329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59229" y="153407"/>
            <a:ext cx="10515600" cy="677991"/>
          </a:xfrm>
        </p:spPr>
        <p:txBody>
          <a:bodyPr/>
          <a:lstStyle/>
          <a:p>
            <a:r>
              <a:rPr lang="lt-LT" dirty="0" smtClean="0"/>
              <a:t>Dažniausios klaidos</a:t>
            </a:r>
            <a:endParaRPr lang="lt-LT" dirty="0"/>
          </a:p>
        </p:txBody>
      </p:sp>
      <p:sp>
        <p:nvSpPr>
          <p:cNvPr id="3" name="Turinio vietos rezervavimo ženklas 2"/>
          <p:cNvSpPr>
            <a:spLocks noGrp="1"/>
          </p:cNvSpPr>
          <p:nvPr>
            <p:ph idx="1"/>
          </p:nvPr>
        </p:nvSpPr>
        <p:spPr>
          <a:xfrm>
            <a:off x="748938" y="1071154"/>
            <a:ext cx="10125891" cy="5547360"/>
          </a:xfrm>
        </p:spPr>
        <p:txBody>
          <a:bodyPr>
            <a:normAutofit lnSpcReduction="10000"/>
          </a:bodyPr>
          <a:lstStyle/>
          <a:p>
            <a:pPr lvl="0"/>
            <a:r>
              <a:rPr lang="lt-LT" b="1" dirty="0"/>
              <a:t>Netinkamas ISBN priskyrimas:</a:t>
            </a:r>
            <a:r>
              <a:rPr lang="lt-LT" dirty="0"/>
              <a:t> </a:t>
            </a:r>
            <a:endParaRPr lang="lt-LT" sz="2000" dirty="0"/>
          </a:p>
          <a:p>
            <a:pPr lvl="1"/>
            <a:r>
              <a:rPr lang="lt-LT" dirty="0"/>
              <a:t>Tas pats ISBN kodas priskiriamas keliems skirtingiems leidimams ar formatams.</a:t>
            </a:r>
            <a:endParaRPr lang="lt-LT" sz="2000" dirty="0"/>
          </a:p>
          <a:p>
            <a:pPr lvl="1"/>
            <a:r>
              <a:rPr lang="lt-LT" dirty="0"/>
              <a:t>Naujam leidimui, kuriame yra reikšmingų pakeitimų, nepriskiriamas naujas ISBN kodas.</a:t>
            </a:r>
            <a:endParaRPr lang="lt-LT" sz="2000" dirty="0"/>
          </a:p>
          <a:p>
            <a:pPr lvl="1"/>
            <a:r>
              <a:rPr lang="lt-LT" dirty="0"/>
              <a:t>ISBN kodas priskiriamas leidiniams, kuriems jis neskirtas, pavyzdžiui, periodiniams </a:t>
            </a:r>
            <a:r>
              <a:rPr lang="lt-LT" dirty="0" smtClean="0"/>
              <a:t>leidiniams.</a:t>
            </a:r>
          </a:p>
          <a:p>
            <a:pPr lvl="1"/>
            <a:endParaRPr lang="lt-LT" sz="1200" dirty="0" smtClean="0"/>
          </a:p>
          <a:p>
            <a:pPr marL="0" indent="0">
              <a:buNone/>
            </a:pPr>
            <a:r>
              <a:rPr lang="lt-LT" sz="2000" dirty="0"/>
              <a:t>Gėrybių pintinė : mokomoji priemonė : amžius 2–7 m.. </a:t>
            </a:r>
            <a:r>
              <a:rPr lang="lt-LT" sz="2000" dirty="0" smtClean="0"/>
              <a:t>– </a:t>
            </a:r>
            <a:r>
              <a:rPr lang="lt-LT" sz="2000" dirty="0"/>
              <a:t>[2023]. – 1 dėžutė (10 žaidimo </a:t>
            </a:r>
            <a:r>
              <a:rPr lang="lt-LT" sz="2000" dirty="0" err="1"/>
              <a:t>lap</a:t>
            </a:r>
            <a:r>
              <a:rPr lang="lt-LT" sz="2000" dirty="0"/>
              <a:t>., 84 kortelės). – ISBN 978-609-8305-33-3. – </a:t>
            </a:r>
            <a:r>
              <a:rPr lang="lt-LT" sz="2000" u="sng" dirty="0"/>
              <a:t>ISBN 978-609-8305-25-8 (</a:t>
            </a:r>
            <a:r>
              <a:rPr lang="lt-LT" sz="2000" u="sng" dirty="0" smtClean="0"/>
              <a:t>klaidingas)</a:t>
            </a:r>
          </a:p>
          <a:p>
            <a:pPr marL="0" indent="0">
              <a:buNone/>
            </a:pPr>
            <a:r>
              <a:rPr lang="lt-LT" sz="2000" dirty="0"/>
              <a:t>Gėrybių </a:t>
            </a:r>
            <a:r>
              <a:rPr lang="lt-LT" sz="2000" dirty="0" smtClean="0"/>
              <a:t>pintinė </a:t>
            </a:r>
            <a:r>
              <a:rPr lang="lt-LT" sz="2000" dirty="0"/>
              <a:t>: mokomoji priemonė, 2–7 m.. – </a:t>
            </a:r>
            <a:r>
              <a:rPr lang="lt-LT" sz="2000" dirty="0" smtClean="0"/>
              <a:t>[</a:t>
            </a:r>
            <a:r>
              <a:rPr lang="lt-LT" sz="2000" dirty="0"/>
              <a:t>2023]. – 1 </a:t>
            </a:r>
            <a:r>
              <a:rPr lang="lt-LT" sz="2000" dirty="0" err="1"/>
              <a:t>pdf</a:t>
            </a:r>
            <a:r>
              <a:rPr lang="lt-LT" sz="2000" dirty="0"/>
              <a:t> failas (18 p.). – ISBN </a:t>
            </a:r>
            <a:r>
              <a:rPr lang="lt-LT" sz="2000" dirty="0" smtClean="0"/>
              <a:t>978-609-8305-25-8</a:t>
            </a:r>
          </a:p>
          <a:p>
            <a:pPr marL="0" indent="0">
              <a:buNone/>
            </a:pPr>
            <a:endParaRPr lang="lt-LT" sz="2000" dirty="0" smtClean="0"/>
          </a:p>
          <a:p>
            <a:pPr marL="0" indent="0">
              <a:buNone/>
            </a:pPr>
            <a:r>
              <a:rPr lang="lt-LT" sz="2000" dirty="0"/>
              <a:t>Emocijų ir jausmų paletė : mokymo priemonė / Laima Paulauskienė. </a:t>
            </a:r>
            <a:r>
              <a:rPr lang="lt-LT" sz="2000" dirty="0" smtClean="0"/>
              <a:t>– 2021</a:t>
            </a:r>
            <a:r>
              <a:rPr lang="lt-LT" sz="2000" dirty="0"/>
              <a:t>. – 1 dėžutė (1 </a:t>
            </a:r>
            <a:r>
              <a:rPr lang="lt-LT" sz="2000" dirty="0" err="1"/>
              <a:t>lap</a:t>
            </a:r>
            <a:r>
              <a:rPr lang="lt-LT" sz="2000" dirty="0"/>
              <a:t>., 84 kortelės). – ISBN 978-9955-32-530-7</a:t>
            </a:r>
            <a:r>
              <a:rPr lang="lt-LT" sz="2000" dirty="0" smtClean="0"/>
              <a:t>.</a:t>
            </a:r>
          </a:p>
          <a:p>
            <a:pPr marL="0" indent="0">
              <a:buNone/>
            </a:pPr>
            <a:r>
              <a:rPr lang="uk-UA" sz="2000" dirty="0"/>
              <a:t>Палитра эмоций и чувств : учебное пособие / Лайма Паулаускене. – Шяуляй : Луцилий, 2021. – 1 </a:t>
            </a:r>
            <a:r>
              <a:rPr lang="lt-LT" sz="2000" dirty="0"/>
              <a:t>dėžutė (1 </a:t>
            </a:r>
            <a:r>
              <a:rPr lang="lt-LT" sz="2000" dirty="0" err="1"/>
              <a:t>lap</a:t>
            </a:r>
            <a:r>
              <a:rPr lang="lt-LT" sz="2000" dirty="0"/>
              <a:t>., 84 kortelės). – </a:t>
            </a:r>
            <a:r>
              <a:rPr lang="lt-LT" sz="2000" u="sng" dirty="0"/>
              <a:t>ISBN 978-9955-32-530-7 (klaidingas). </a:t>
            </a:r>
            <a:endParaRPr lang="lt-LT" sz="2000" u="sng" dirty="0" smtClean="0"/>
          </a:p>
          <a:p>
            <a:pPr marL="0" indent="0">
              <a:buNone/>
            </a:pPr>
            <a:endParaRPr lang="lt-LT" sz="1800" dirty="0"/>
          </a:p>
        </p:txBody>
      </p:sp>
    </p:spTree>
    <p:extLst>
      <p:ext uri="{BB962C8B-B14F-4D97-AF65-F5344CB8AC3E}">
        <p14:creationId xmlns:p14="http://schemas.microsoft.com/office/powerpoint/2010/main" val="1170890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11184" y="149325"/>
            <a:ext cx="10515600" cy="677991"/>
          </a:xfrm>
        </p:spPr>
        <p:txBody>
          <a:bodyPr/>
          <a:lstStyle/>
          <a:p>
            <a:r>
              <a:rPr lang="lt-LT" dirty="0" smtClean="0"/>
              <a:t>Dažniausios klaidos</a:t>
            </a:r>
            <a:endParaRPr lang="lt-LT" dirty="0"/>
          </a:p>
        </p:txBody>
      </p:sp>
      <p:sp>
        <p:nvSpPr>
          <p:cNvPr id="3" name="Turinio vietos rezervavimo ženklas 2"/>
          <p:cNvSpPr>
            <a:spLocks noGrp="1"/>
          </p:cNvSpPr>
          <p:nvPr>
            <p:ph idx="1"/>
          </p:nvPr>
        </p:nvSpPr>
        <p:spPr>
          <a:xfrm>
            <a:off x="620486" y="1158242"/>
            <a:ext cx="10515600" cy="5259976"/>
          </a:xfrm>
        </p:spPr>
        <p:txBody>
          <a:bodyPr>
            <a:normAutofit/>
          </a:bodyPr>
          <a:lstStyle/>
          <a:p>
            <a:pPr lvl="0"/>
            <a:r>
              <a:rPr lang="lt-LT" b="1" dirty="0" smtClean="0"/>
              <a:t>Netiksli </a:t>
            </a:r>
            <a:r>
              <a:rPr lang="lt-LT" b="1" dirty="0"/>
              <a:t>informacija:</a:t>
            </a:r>
            <a:r>
              <a:rPr lang="lt-LT" dirty="0"/>
              <a:t> </a:t>
            </a:r>
            <a:endParaRPr lang="lt-LT" sz="2000" dirty="0"/>
          </a:p>
          <a:p>
            <a:pPr lvl="1"/>
            <a:r>
              <a:rPr lang="lt-LT" dirty="0"/>
              <a:t>Pateikiama netiksli informacija apie knygos leidimą, formatą ar autorių.</a:t>
            </a:r>
            <a:endParaRPr lang="lt-LT" sz="2000" dirty="0"/>
          </a:p>
          <a:p>
            <a:pPr lvl="1"/>
            <a:r>
              <a:rPr lang="lt-LT" dirty="0" smtClean="0"/>
              <a:t>ISBN </a:t>
            </a:r>
            <a:r>
              <a:rPr lang="lt-LT" dirty="0"/>
              <a:t>kodo neteisingas užrašymas knygoje ar leidiniuose</a:t>
            </a:r>
            <a:r>
              <a:rPr lang="lt-LT" dirty="0" smtClean="0"/>
              <a:t>.</a:t>
            </a:r>
            <a:endParaRPr lang="en-US" dirty="0" smtClean="0"/>
          </a:p>
          <a:p>
            <a:pPr lvl="1"/>
            <a:endParaRPr lang="lt-LT" sz="2000" dirty="0"/>
          </a:p>
          <a:p>
            <a:pPr lvl="0"/>
            <a:r>
              <a:rPr lang="lt-LT" b="1" dirty="0"/>
              <a:t>ISBN ir metaduomenų neatitikimas:</a:t>
            </a:r>
            <a:r>
              <a:rPr lang="lt-LT" dirty="0"/>
              <a:t> </a:t>
            </a:r>
            <a:endParaRPr lang="lt-LT" sz="2000" dirty="0"/>
          </a:p>
          <a:p>
            <a:pPr lvl="1"/>
            <a:r>
              <a:rPr lang="lt-LT" dirty="0"/>
              <a:t>ISBN kodas neatitinka knygos metaduomenų.</a:t>
            </a:r>
            <a:endParaRPr lang="lt-LT" sz="2000" dirty="0"/>
          </a:p>
          <a:p>
            <a:pPr lvl="1"/>
            <a:r>
              <a:rPr lang="lt-LT" dirty="0"/>
              <a:t>Metaduomenys yra nepilni arba netikslūs</a:t>
            </a:r>
            <a:r>
              <a:rPr lang="lt-LT" dirty="0" smtClean="0"/>
              <a:t>.</a:t>
            </a:r>
            <a:endParaRPr lang="en-US" dirty="0" smtClean="0"/>
          </a:p>
          <a:p>
            <a:pPr lvl="1"/>
            <a:endParaRPr lang="lt-LT" sz="2000" dirty="0"/>
          </a:p>
          <a:p>
            <a:pPr lvl="0"/>
            <a:r>
              <a:rPr lang="lt-LT" b="1" dirty="0" smtClean="0"/>
              <a:t>ISBN </a:t>
            </a:r>
            <a:r>
              <a:rPr lang="lt-LT" b="1" dirty="0"/>
              <a:t>kodo nesuteikimas skaitmeniniams leidiniams:</a:t>
            </a:r>
            <a:r>
              <a:rPr lang="lt-LT" dirty="0"/>
              <a:t> </a:t>
            </a:r>
            <a:endParaRPr lang="lt-LT" sz="2000" dirty="0"/>
          </a:p>
          <a:p>
            <a:pPr lvl="1"/>
            <a:r>
              <a:rPr lang="lt-LT" dirty="0"/>
              <a:t>Leidėjai </a:t>
            </a:r>
            <a:r>
              <a:rPr lang="lt-LT" dirty="0" smtClean="0"/>
              <a:t>nesikreipia dėl ISBN kodo </a:t>
            </a:r>
            <a:r>
              <a:rPr lang="lt-LT" dirty="0"/>
              <a:t>elektroninėms </a:t>
            </a:r>
            <a:r>
              <a:rPr lang="lt-LT" dirty="0" smtClean="0"/>
              <a:t>knygoms skirtingu formatu, pvz., </a:t>
            </a:r>
            <a:r>
              <a:rPr lang="lt-LT" dirty="0" err="1" smtClean="0"/>
              <a:t>pdf</a:t>
            </a:r>
            <a:r>
              <a:rPr lang="lt-LT" dirty="0" smtClean="0"/>
              <a:t> ar </a:t>
            </a:r>
            <a:r>
              <a:rPr lang="lt-LT" dirty="0" err="1" smtClean="0"/>
              <a:t>epub</a:t>
            </a:r>
            <a:r>
              <a:rPr lang="lt-LT" dirty="0" smtClean="0"/>
              <a:t>.</a:t>
            </a:r>
          </a:p>
          <a:p>
            <a:pPr marL="457200" lvl="1" indent="0">
              <a:buNone/>
            </a:pPr>
            <a:endParaRPr lang="lt-LT" sz="2000" dirty="0" smtClean="0"/>
          </a:p>
          <a:p>
            <a:pPr marL="457200" lvl="1" indent="0">
              <a:buNone/>
            </a:pPr>
            <a:endParaRPr lang="lt-LT" sz="2000" dirty="0" smtClean="0"/>
          </a:p>
          <a:p>
            <a:endParaRPr lang="lt-LT" dirty="0"/>
          </a:p>
        </p:txBody>
      </p:sp>
    </p:spTree>
    <p:extLst>
      <p:ext uri="{BB962C8B-B14F-4D97-AF65-F5344CB8AC3E}">
        <p14:creationId xmlns:p14="http://schemas.microsoft.com/office/powerpoint/2010/main" val="143299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6349" y="116478"/>
            <a:ext cx="10515600" cy="606334"/>
          </a:xfrm>
        </p:spPr>
        <p:txBody>
          <a:bodyPr>
            <a:normAutofit/>
          </a:bodyPr>
          <a:lstStyle/>
          <a:p>
            <a:pPr algn="ctr"/>
            <a:r>
              <a:rPr lang="lt-LT" sz="3200" dirty="0" smtClean="0"/>
              <a:t>Statistikos duomenys</a:t>
            </a:r>
            <a:endParaRPr lang="lt-LT" sz="3200" dirty="0"/>
          </a:p>
        </p:txBody>
      </p:sp>
      <p:pic>
        <p:nvPicPr>
          <p:cNvPr id="4" name="Turinio vietos rezervavimo ženklas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992860"/>
            <a:ext cx="7223061" cy="5105335"/>
          </a:xfrm>
        </p:spPr>
      </p:pic>
      <p:sp>
        <p:nvSpPr>
          <p:cNvPr id="3" name="Turinio vietos rezervavimo ženklas 2"/>
          <p:cNvSpPr>
            <a:spLocks noGrp="1"/>
          </p:cNvSpPr>
          <p:nvPr>
            <p:ph sz="half" idx="2"/>
          </p:nvPr>
        </p:nvSpPr>
        <p:spPr>
          <a:xfrm>
            <a:off x="7400109" y="1341945"/>
            <a:ext cx="4669971" cy="3759629"/>
          </a:xfrm>
        </p:spPr>
        <p:txBody>
          <a:bodyPr>
            <a:normAutofit/>
          </a:bodyPr>
          <a:lstStyle/>
          <a:p>
            <a:pPr marL="0" indent="0">
              <a:buNone/>
            </a:pPr>
            <a:endParaRPr lang="lt-LT" b="1" dirty="0" smtClean="0"/>
          </a:p>
          <a:p>
            <a:pPr marL="0" indent="0">
              <a:buNone/>
            </a:pPr>
            <a:r>
              <a:rPr lang="lt-LT" b="1" dirty="0" smtClean="0"/>
              <a:t>Preliminarūs 2024 m. duomenys:</a:t>
            </a:r>
          </a:p>
          <a:p>
            <a:r>
              <a:rPr lang="lt-LT" dirty="0"/>
              <a:t>241 vadovėliai 1502,7 tūkst. egz. tiražu </a:t>
            </a:r>
            <a:endParaRPr lang="lt-LT" dirty="0" smtClean="0"/>
          </a:p>
          <a:p>
            <a:r>
              <a:rPr lang="lt-LT" dirty="0"/>
              <a:t>dar 46 mokomosios literatūros leidiniai </a:t>
            </a:r>
            <a:r>
              <a:rPr lang="lt-LT" dirty="0" smtClean="0"/>
              <a:t>(396,8 </a:t>
            </a:r>
            <a:r>
              <a:rPr lang="lt-LT" dirty="0"/>
              <a:t>tūkst. egz. tiražu) pateko į smulkiųjų leidinių apskaitą (kartotinos pratybų laidos).</a:t>
            </a:r>
          </a:p>
        </p:txBody>
      </p:sp>
    </p:spTree>
    <p:extLst>
      <p:ext uri="{BB962C8B-B14F-4D97-AF65-F5344CB8AC3E}">
        <p14:creationId xmlns:p14="http://schemas.microsoft.com/office/powerpoint/2010/main" val="402722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37606" y="397247"/>
            <a:ext cx="10515600" cy="682616"/>
          </a:xfrm>
        </p:spPr>
        <p:txBody>
          <a:bodyPr>
            <a:noAutofit/>
          </a:bodyPr>
          <a:lstStyle/>
          <a:p>
            <a:pPr algn="ctr"/>
            <a:r>
              <a:rPr lang="lt-LT" sz="2800" dirty="0" smtClean="0"/>
              <a:t>Europos </a:t>
            </a:r>
            <a:r>
              <a:rPr lang="lt-LT" sz="2800" dirty="0"/>
              <a:t>Prieinamumo Aktas (direktyva 2019/882 dėl gaminių ir paslaugų prieinamumo reikalavimų</a:t>
            </a:r>
            <a:r>
              <a:rPr lang="lt-LT" sz="2800" dirty="0" smtClean="0"/>
              <a:t>)</a:t>
            </a:r>
            <a:endParaRPr lang="lt-LT" sz="2800" dirty="0"/>
          </a:p>
        </p:txBody>
      </p:sp>
      <p:sp>
        <p:nvSpPr>
          <p:cNvPr id="3" name="Turinio vietos rezervavimo ženklas 2"/>
          <p:cNvSpPr>
            <a:spLocks noGrp="1"/>
          </p:cNvSpPr>
          <p:nvPr>
            <p:ph idx="1"/>
          </p:nvPr>
        </p:nvSpPr>
        <p:spPr>
          <a:xfrm>
            <a:off x="838200" y="1471749"/>
            <a:ext cx="10515600" cy="4763588"/>
          </a:xfrm>
        </p:spPr>
        <p:txBody>
          <a:bodyPr>
            <a:normAutofit fontScale="85000" lnSpcReduction="20000"/>
          </a:bodyPr>
          <a:lstStyle/>
          <a:p>
            <a:pPr lvl="0"/>
            <a:r>
              <a:rPr lang="lt-LT" b="1" dirty="0"/>
              <a:t>Prieinamumo reikalavimai</a:t>
            </a:r>
            <a:r>
              <a:rPr lang="lt-LT" dirty="0"/>
              <a:t>: </a:t>
            </a:r>
            <a:endParaRPr lang="lt-LT" sz="2000" dirty="0"/>
          </a:p>
          <a:p>
            <a:pPr lvl="1"/>
            <a:r>
              <a:rPr lang="lt-LT" dirty="0"/>
              <a:t>Leidėjai turės užtikrinti, kad jų elektroninės knygos ir kiti skaitmeniniai leidiniai atitiktų tam tikrus prieinamumo reikalavimus. Tai apima, pavyzdžiui, galimybę keisti teksto dydį, šriftą ir spalvas, naudoti ekrano skaitytuvus ir kitas pagalbines technologijas.</a:t>
            </a:r>
            <a:endParaRPr lang="lt-LT" sz="2000" dirty="0"/>
          </a:p>
          <a:p>
            <a:pPr lvl="0"/>
            <a:r>
              <a:rPr lang="lt-LT" b="1" dirty="0" smtClean="0"/>
              <a:t>Skaitmeninių </a:t>
            </a:r>
            <a:r>
              <a:rPr lang="lt-LT" b="1" dirty="0"/>
              <a:t>formatų pritaikymas</a:t>
            </a:r>
            <a:r>
              <a:rPr lang="lt-LT" dirty="0"/>
              <a:t>: </a:t>
            </a:r>
            <a:endParaRPr lang="lt-LT" sz="2000" dirty="0"/>
          </a:p>
          <a:p>
            <a:pPr lvl="1"/>
            <a:r>
              <a:rPr lang="lt-LT" dirty="0"/>
              <a:t>Leidėjams </a:t>
            </a:r>
            <a:r>
              <a:rPr lang="lt-LT" dirty="0" smtClean="0"/>
              <a:t>teks pritaikyti </a:t>
            </a:r>
            <a:r>
              <a:rPr lang="lt-LT" dirty="0"/>
              <a:t>savo skaitmeninius formatus, kad jie būtų prieinami žmonėms su negalia. Tai gali apimti, pavyzdžiui, EPUB 3 formato naudojimą, kuris palaiko prieinamumo funkcijas.</a:t>
            </a:r>
            <a:endParaRPr lang="lt-LT" sz="2000" dirty="0"/>
          </a:p>
          <a:p>
            <a:pPr lvl="0"/>
            <a:r>
              <a:rPr lang="lt-LT" b="1" dirty="0"/>
              <a:t>Metaduomenų teikimas</a:t>
            </a:r>
            <a:r>
              <a:rPr lang="lt-LT" dirty="0"/>
              <a:t>: </a:t>
            </a:r>
            <a:endParaRPr lang="lt-LT" sz="2000" dirty="0"/>
          </a:p>
          <a:p>
            <a:pPr lvl="1"/>
            <a:r>
              <a:rPr lang="lt-LT" dirty="0"/>
              <a:t>Leidėjai turės teikti metaduomenis, kurie nurodo knygos prieinamumo ypatybes. Tai padės žmonėms su negalia rasti prieinamus leidinius.</a:t>
            </a:r>
            <a:endParaRPr lang="lt-LT" sz="2000" dirty="0"/>
          </a:p>
          <a:p>
            <a:pPr lvl="0"/>
            <a:r>
              <a:rPr lang="lt-LT" b="1" dirty="0"/>
              <a:t>Testavimas ir vertinimas</a:t>
            </a:r>
            <a:r>
              <a:rPr lang="lt-LT" dirty="0"/>
              <a:t>: </a:t>
            </a:r>
            <a:endParaRPr lang="lt-LT" sz="2000" dirty="0"/>
          </a:p>
          <a:p>
            <a:pPr lvl="1"/>
            <a:r>
              <a:rPr lang="lt-LT" dirty="0"/>
              <a:t>Leidėjai turės testuoti ir vertinti savo leidinių prieinamumą, kad įsitikintų, jog jie atitinka reikalavimus.</a:t>
            </a:r>
            <a:endParaRPr lang="lt-LT" sz="2000" dirty="0"/>
          </a:p>
          <a:p>
            <a:pPr lvl="0"/>
            <a:r>
              <a:rPr lang="lt-LT" b="1" dirty="0"/>
              <a:t>Informacijos teikimas</a:t>
            </a:r>
            <a:r>
              <a:rPr lang="lt-LT" dirty="0"/>
              <a:t>: </a:t>
            </a:r>
            <a:endParaRPr lang="lt-LT" sz="2000" dirty="0"/>
          </a:p>
          <a:p>
            <a:pPr lvl="1"/>
            <a:r>
              <a:rPr lang="lt-LT" dirty="0"/>
              <a:t>Leidėjai turės teikti informaciją apie savo leidinių prieinamumą, kad vartotojai galėtų priimti pagrįstus sprendimus.</a:t>
            </a:r>
          </a:p>
        </p:txBody>
      </p:sp>
    </p:spTree>
    <p:extLst>
      <p:ext uri="{BB962C8B-B14F-4D97-AF65-F5344CB8AC3E}">
        <p14:creationId xmlns:p14="http://schemas.microsoft.com/office/powerpoint/2010/main" val="3707038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62463" y="2347967"/>
            <a:ext cx="6469217" cy="677991"/>
          </a:xfrm>
        </p:spPr>
        <p:txBody>
          <a:bodyPr>
            <a:noAutofit/>
          </a:bodyPr>
          <a:lstStyle/>
          <a:p>
            <a:r>
              <a:rPr lang="lt-LT" sz="4400" dirty="0" smtClean="0"/>
              <a:t>Dėkoju už dėmesį</a:t>
            </a:r>
            <a:r>
              <a:rPr lang="en-US" sz="4400" dirty="0" smtClean="0"/>
              <a:t>!</a:t>
            </a:r>
            <a:endParaRPr lang="lt-LT" sz="4400" dirty="0"/>
          </a:p>
        </p:txBody>
      </p:sp>
      <p:sp>
        <p:nvSpPr>
          <p:cNvPr id="3" name="Turinio vietos rezervavimo ženklas 2"/>
          <p:cNvSpPr>
            <a:spLocks noGrp="1"/>
          </p:cNvSpPr>
          <p:nvPr>
            <p:ph idx="1"/>
          </p:nvPr>
        </p:nvSpPr>
        <p:spPr>
          <a:xfrm>
            <a:off x="1210491" y="4101736"/>
            <a:ext cx="8421190" cy="1898469"/>
          </a:xfrm>
        </p:spPr>
        <p:txBody>
          <a:bodyPr>
            <a:normAutofit fontScale="62500" lnSpcReduction="20000"/>
          </a:bodyPr>
          <a:lstStyle/>
          <a:p>
            <a:pPr marL="0" indent="0">
              <a:buNone/>
            </a:pPr>
            <a:r>
              <a:rPr lang="lt-LT" sz="3600" dirty="0" smtClean="0"/>
              <a:t>Jei turite daugiau klausimų, rašykite ar skambinkite:</a:t>
            </a:r>
            <a:endParaRPr lang="en-US" sz="3600" dirty="0" smtClean="0"/>
          </a:p>
          <a:p>
            <a:pPr marL="0" indent="0">
              <a:buNone/>
            </a:pPr>
            <a:r>
              <a:rPr lang="lt-LT" sz="3600" dirty="0" smtClean="0"/>
              <a:t>ISBN </a:t>
            </a:r>
            <a:r>
              <a:rPr lang="lt-LT" sz="3600" dirty="0"/>
              <a:t>ir ISMN Lietuvos </a:t>
            </a:r>
            <a:r>
              <a:rPr lang="lt-LT" sz="3600" dirty="0" smtClean="0"/>
              <a:t>agentū</a:t>
            </a:r>
            <a:r>
              <a:rPr lang="en-US" sz="3600" dirty="0" smtClean="0"/>
              <a:t>ra</a:t>
            </a:r>
            <a:r>
              <a:rPr lang="lt-LT" sz="3600" dirty="0"/>
              <a:t/>
            </a:r>
            <a:br>
              <a:rPr lang="lt-LT" sz="3600" dirty="0"/>
            </a:br>
            <a:r>
              <a:rPr lang="lt-LT" sz="3600" dirty="0"/>
              <a:t>Lietuvos nacionalinė Martyno Mažvydo biblioteka</a:t>
            </a:r>
            <a:br>
              <a:rPr lang="lt-LT" sz="3600" dirty="0"/>
            </a:br>
            <a:r>
              <a:rPr lang="lt-LT" sz="3600" dirty="0"/>
              <a:t>Gedimino pr. 51, LT-01109 Vilnius, Lietuva</a:t>
            </a:r>
            <a:br>
              <a:rPr lang="lt-LT" sz="3600" dirty="0"/>
            </a:br>
            <a:r>
              <a:rPr lang="lt-LT" sz="3600" dirty="0"/>
              <a:t>Tel. +370 5 239 86 49; Mob. +370 685 78663</a:t>
            </a:r>
            <a:br>
              <a:rPr lang="lt-LT" sz="3600" dirty="0"/>
            </a:br>
            <a:r>
              <a:rPr lang="lt-LT" sz="3600" dirty="0"/>
              <a:t>El. p. </a:t>
            </a:r>
            <a:r>
              <a:rPr lang="en-US" sz="3600" dirty="0" err="1" smtClean="0"/>
              <a:t>isbnltu@lnb.lt</a:t>
            </a:r>
            <a:r>
              <a:rPr lang="en-US" sz="3600" dirty="0" smtClean="0"/>
              <a:t> </a:t>
            </a:r>
            <a:r>
              <a:rPr lang="lt-LT" sz="3600" dirty="0"/>
              <a:t/>
            </a:r>
            <a:br>
              <a:rPr lang="lt-LT" sz="3600" dirty="0"/>
            </a:br>
            <a:r>
              <a:rPr lang="lt-LT" u="sng" dirty="0">
                <a:hlinkClick r:id="rId2"/>
              </a:rPr>
              <a:t>www.lnb.lt</a:t>
            </a:r>
            <a:r>
              <a:rPr lang="lt-LT" dirty="0"/>
              <a:t>  </a:t>
            </a:r>
          </a:p>
        </p:txBody>
      </p:sp>
    </p:spTree>
    <p:extLst>
      <p:ext uri="{BB962C8B-B14F-4D97-AF65-F5344CB8AC3E}">
        <p14:creationId xmlns:p14="http://schemas.microsoft.com/office/powerpoint/2010/main" val="198528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63633" y="221096"/>
            <a:ext cx="10515600" cy="677991"/>
          </a:xfrm>
        </p:spPr>
        <p:txBody>
          <a:bodyPr>
            <a:normAutofit/>
          </a:bodyPr>
          <a:lstStyle/>
          <a:p>
            <a:pPr algn="ctr"/>
            <a:r>
              <a:rPr lang="lt-LT" sz="3200" dirty="0"/>
              <a:t>ISBN </a:t>
            </a:r>
            <a:r>
              <a:rPr lang="lt-LT" sz="3200" dirty="0" smtClean="0"/>
              <a:t>istorija</a:t>
            </a:r>
            <a:endParaRPr lang="lt-LT" sz="3200" dirty="0"/>
          </a:p>
        </p:txBody>
      </p:sp>
      <p:sp>
        <p:nvSpPr>
          <p:cNvPr id="3" name="Turinio vietos rezervavimo ženklas 2"/>
          <p:cNvSpPr>
            <a:spLocks noGrp="1"/>
          </p:cNvSpPr>
          <p:nvPr>
            <p:ph idx="1"/>
          </p:nvPr>
        </p:nvSpPr>
        <p:spPr>
          <a:xfrm>
            <a:off x="838200" y="1271451"/>
            <a:ext cx="4944291" cy="4876799"/>
          </a:xfrm>
        </p:spPr>
        <p:txBody>
          <a:bodyPr>
            <a:normAutofit fontScale="92500" lnSpcReduction="10000"/>
          </a:bodyPr>
          <a:lstStyle/>
          <a:p>
            <a:r>
              <a:rPr lang="lt-LT" dirty="0"/>
              <a:t>1966 m</a:t>
            </a:r>
            <a:r>
              <a:rPr lang="lt-LT" dirty="0" smtClean="0"/>
              <a:t>.</a:t>
            </a:r>
            <a:r>
              <a:rPr lang="lt-LT" dirty="0"/>
              <a:t> Berlyne vykusioje Trečiojoje tarptautinėje knygų rinkos tyrimų ir knygų prekybos racionalizavimo konferencijoje pirmą kartą buvo iškelta būtinybė sukurti tarptautinę knygų numeravimo </a:t>
            </a:r>
            <a:r>
              <a:rPr lang="lt-LT" dirty="0" smtClean="0"/>
              <a:t>sistemą;</a:t>
            </a:r>
          </a:p>
          <a:p>
            <a:r>
              <a:rPr lang="lt-LT" dirty="0" smtClean="0"/>
              <a:t>1967 </a:t>
            </a:r>
            <a:r>
              <a:rPr lang="lt-LT" dirty="0"/>
              <a:t>m. „J. </a:t>
            </a:r>
            <a:r>
              <a:rPr lang="lt-LT" dirty="0" err="1"/>
              <a:t>Whitaker</a:t>
            </a:r>
            <a:r>
              <a:rPr lang="lt-LT" dirty="0"/>
              <a:t> &amp; </a:t>
            </a:r>
            <a:r>
              <a:rPr lang="lt-LT" dirty="0" err="1"/>
              <a:t>Sons</a:t>
            </a:r>
            <a:r>
              <a:rPr lang="lt-LT" dirty="0"/>
              <a:t>, Ltd.“ pristatė 9 skaitmenų standartinį knygų numerį (angl. Standard </a:t>
            </a:r>
            <a:r>
              <a:rPr lang="lt-LT" dirty="0" err="1"/>
              <a:t>Book</a:t>
            </a:r>
            <a:r>
              <a:rPr lang="lt-LT" dirty="0"/>
              <a:t> </a:t>
            </a:r>
            <a:r>
              <a:rPr lang="lt-LT" dirty="0" err="1"/>
              <a:t>Number</a:t>
            </a:r>
            <a:r>
              <a:rPr lang="lt-LT" dirty="0"/>
              <a:t> – SBN</a:t>
            </a:r>
            <a:r>
              <a:rPr lang="lt-LT" dirty="0" smtClean="0"/>
              <a:t>);</a:t>
            </a:r>
          </a:p>
          <a:p>
            <a:r>
              <a:rPr lang="lt-LT" dirty="0"/>
              <a:t>1968 m. R. R. </a:t>
            </a:r>
            <a:r>
              <a:rPr lang="lt-LT" dirty="0" err="1"/>
              <a:t>Bowker</a:t>
            </a:r>
            <a:r>
              <a:rPr lang="lt-LT" dirty="0"/>
              <a:t> sukūrė panašią sistemą </a:t>
            </a:r>
            <a:r>
              <a:rPr lang="lt-LT" dirty="0" smtClean="0"/>
              <a:t>JAV</a:t>
            </a:r>
            <a:r>
              <a:rPr lang="lt-LT" dirty="0"/>
              <a:t>;</a:t>
            </a:r>
            <a:endParaRPr lang="lt-LT" dirty="0" smtClean="0"/>
          </a:p>
          <a:p>
            <a:r>
              <a:rPr lang="lt-LT" dirty="0"/>
              <a:t>1970 m. ISO paskelbė ISO 2108 standartą, kuriuo buvo sukurtas 10 skaitmenų tarptautinis standartinis knygos numeris (ISBN).</a:t>
            </a:r>
            <a:endParaRPr lang="lt-LT" dirty="0" smtClean="0"/>
          </a:p>
          <a:p>
            <a:endParaRPr lang="lt-LT" dirty="0"/>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2491" y="1942010"/>
            <a:ext cx="6289534" cy="3142815"/>
          </a:xfrm>
          <a:prstGeom prst="rect">
            <a:avLst/>
          </a:prstGeom>
        </p:spPr>
      </p:pic>
    </p:spTree>
    <p:extLst>
      <p:ext uri="{BB962C8B-B14F-4D97-AF65-F5344CB8AC3E}">
        <p14:creationId xmlns:p14="http://schemas.microsoft.com/office/powerpoint/2010/main" val="49794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97872" y="204471"/>
            <a:ext cx="10515600" cy="677991"/>
          </a:xfrm>
        </p:spPr>
        <p:txBody>
          <a:bodyPr>
            <a:noAutofit/>
          </a:bodyPr>
          <a:lstStyle/>
          <a:p>
            <a:pPr algn="ctr"/>
            <a:r>
              <a:rPr lang="lt-LT" sz="2400" dirty="0" smtClean="0"/>
              <a:t>Lietuvoje ISBN reglamentuoja</a:t>
            </a:r>
            <a:endParaRPr lang="lt-LT" sz="2400" dirty="0"/>
          </a:p>
        </p:txBody>
      </p:sp>
      <p:sp>
        <p:nvSpPr>
          <p:cNvPr id="3" name="Turinio vietos rezervavimo ženklas 2"/>
          <p:cNvSpPr>
            <a:spLocks noGrp="1"/>
          </p:cNvSpPr>
          <p:nvPr>
            <p:ph idx="1"/>
          </p:nvPr>
        </p:nvSpPr>
        <p:spPr>
          <a:xfrm>
            <a:off x="838200" y="1487978"/>
            <a:ext cx="10515600" cy="5078285"/>
          </a:xfrm>
        </p:spPr>
        <p:txBody>
          <a:bodyPr>
            <a:normAutofit fontScale="62500" lnSpcReduction="20000"/>
          </a:bodyPr>
          <a:lstStyle/>
          <a:p>
            <a:pPr marL="0" indent="0">
              <a:buNone/>
            </a:pPr>
            <a:r>
              <a:rPr lang="lt-LT" sz="5000" dirty="0" smtClean="0"/>
              <a:t>Lietuvoje tarptautinio </a:t>
            </a:r>
            <a:r>
              <a:rPr lang="lt-LT" sz="5000" dirty="0"/>
              <a:t>standartinio knygos numerio (ISBN) naudojimą reglamentuoja du pagrindiniai dokumentai</a:t>
            </a:r>
            <a:r>
              <a:rPr lang="lt-LT" sz="5000" dirty="0" smtClean="0"/>
              <a:t>:</a:t>
            </a:r>
          </a:p>
          <a:p>
            <a:pPr marL="0" indent="0">
              <a:buNone/>
            </a:pPr>
            <a:endParaRPr lang="lt-LT" sz="3600" dirty="0" smtClean="0"/>
          </a:p>
          <a:p>
            <a:r>
              <a:rPr lang="lt-LT" sz="3800" dirty="0"/>
              <a:t>Lietuvos Respublikos visuomenės informavimo įstatymo 36 </a:t>
            </a:r>
            <a:r>
              <a:rPr lang="lt-LT" sz="3800" dirty="0" smtClean="0"/>
              <a:t>straipsnis.</a:t>
            </a:r>
            <a:endParaRPr lang="lt-LT" dirty="0" smtClean="0"/>
          </a:p>
          <a:p>
            <a:endParaRPr lang="lt-LT" dirty="0" smtClean="0"/>
          </a:p>
          <a:p>
            <a:endParaRPr lang="lt-LT" dirty="0"/>
          </a:p>
          <a:p>
            <a:endParaRPr lang="lt-LT" dirty="0" smtClean="0"/>
          </a:p>
          <a:p>
            <a:endParaRPr lang="lt-LT" dirty="0" smtClean="0"/>
          </a:p>
          <a:p>
            <a:endParaRPr lang="lt-LT" dirty="0"/>
          </a:p>
          <a:p>
            <a:endParaRPr lang="lt-LT" sz="2900" dirty="0" smtClean="0"/>
          </a:p>
          <a:p>
            <a:r>
              <a:rPr lang="lt-LT" sz="3800" dirty="0" smtClean="0"/>
              <a:t>Tarptautinis standartas </a:t>
            </a:r>
            <a:r>
              <a:rPr lang="lt-LT" sz="3800" dirty="0"/>
              <a:t>LST ISO 2108:2018 („Informacija ir dokumentavimas. Tarptautinis standartinis knygos numeris (ISBN)“) [tapatus ISO 2108:2017</a:t>
            </a:r>
            <a:r>
              <a:rPr lang="lt-LT" sz="3800" dirty="0" smtClean="0"/>
              <a:t>].</a:t>
            </a:r>
          </a:p>
          <a:p>
            <a:pPr marL="0" indent="0">
              <a:buNone/>
            </a:pPr>
            <a:endParaRPr lang="lt-LT" dirty="0" smtClean="0"/>
          </a:p>
          <a:p>
            <a:r>
              <a:rPr lang="lt-LT" sz="3600" dirty="0" smtClean="0"/>
              <a:t>Papildoma informacija „ISBN </a:t>
            </a:r>
            <a:r>
              <a:rPr lang="lt-LT" sz="3600" dirty="0"/>
              <a:t>vartotojų </a:t>
            </a:r>
            <a:r>
              <a:rPr lang="lt-LT" sz="3600" dirty="0" smtClean="0"/>
              <a:t>žinynas“ </a:t>
            </a:r>
            <a:r>
              <a:rPr lang="lt-LT" sz="3600" dirty="0"/>
              <a:t>(7-asis leidimas</a:t>
            </a:r>
            <a:r>
              <a:rPr lang="lt-LT" sz="3600" dirty="0" smtClean="0"/>
              <a:t>). </a:t>
            </a:r>
            <a:endParaRPr lang="lt-LT" sz="3600" dirty="0"/>
          </a:p>
          <a:p>
            <a:endParaRPr lang="lt-LT" dirty="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72" y="3044954"/>
            <a:ext cx="10058400" cy="1426190"/>
          </a:xfrm>
          <a:prstGeom prst="rect">
            <a:avLst/>
          </a:prstGeom>
        </p:spPr>
      </p:pic>
    </p:spTree>
    <p:extLst>
      <p:ext uri="{BB962C8B-B14F-4D97-AF65-F5344CB8AC3E}">
        <p14:creationId xmlns:p14="http://schemas.microsoft.com/office/powerpoint/2010/main" val="55389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7933" y="309920"/>
            <a:ext cx="10515600" cy="677991"/>
          </a:xfrm>
        </p:spPr>
        <p:txBody>
          <a:bodyPr>
            <a:normAutofit fontScale="90000"/>
          </a:bodyPr>
          <a:lstStyle/>
          <a:p>
            <a:pPr algn="ctr"/>
            <a:r>
              <a:rPr lang="lt-LT" dirty="0" smtClean="0"/>
              <a:t/>
            </a:r>
            <a:br>
              <a:rPr lang="lt-LT" dirty="0" smtClean="0"/>
            </a:br>
            <a:r>
              <a:rPr lang="lt-LT" dirty="0" smtClean="0"/>
              <a:t>ISBN struktūra </a:t>
            </a:r>
            <a:r>
              <a:rPr lang="lt-LT" dirty="0"/>
              <a:t>ir sudėtis</a:t>
            </a:r>
            <a:br>
              <a:rPr lang="lt-LT" dirty="0"/>
            </a:br>
            <a:endParaRPr lang="lt-LT" dirty="0"/>
          </a:p>
        </p:txBody>
      </p:sp>
      <p:sp>
        <p:nvSpPr>
          <p:cNvPr id="3" name="Turinio vietos rezervavimo ženklas 2"/>
          <p:cNvSpPr>
            <a:spLocks noGrp="1"/>
          </p:cNvSpPr>
          <p:nvPr>
            <p:ph idx="1"/>
          </p:nvPr>
        </p:nvSpPr>
        <p:spPr>
          <a:xfrm>
            <a:off x="768531" y="4929052"/>
            <a:ext cx="10515600" cy="1297577"/>
          </a:xfrm>
        </p:spPr>
        <p:txBody>
          <a:bodyPr/>
          <a:lstStyle/>
          <a:p>
            <a:r>
              <a:rPr lang="lt-LT" dirty="0" smtClean="0"/>
              <a:t>Registravimo grupės elementai, identifikuojantys Lietuvą: 609, 9955, 9986. </a:t>
            </a:r>
          </a:p>
          <a:p>
            <a:pPr marL="0" indent="0">
              <a:buNone/>
            </a:pPr>
            <a:r>
              <a:rPr lang="lt-LT" dirty="0" smtClean="0"/>
              <a:t>Išimtis kelios leidyklos, kurių registravimo grupės elementas – 5, reiškiantis buvusį istorinį regioną.</a:t>
            </a:r>
          </a:p>
          <a:p>
            <a:pPr marL="0" indent="0">
              <a:buNone/>
            </a:pPr>
            <a:endParaRPr lang="lt-LT" dirty="0"/>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497" y="1279630"/>
            <a:ext cx="8196471" cy="3357702"/>
          </a:xfrm>
          <a:prstGeom prst="rect">
            <a:avLst/>
          </a:prstGeom>
        </p:spPr>
      </p:pic>
    </p:spTree>
    <p:extLst>
      <p:ext uri="{BB962C8B-B14F-4D97-AF65-F5344CB8AC3E}">
        <p14:creationId xmlns:p14="http://schemas.microsoft.com/office/powerpoint/2010/main" val="166013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82435" y="219909"/>
            <a:ext cx="10515600" cy="677991"/>
          </a:xfrm>
        </p:spPr>
        <p:txBody>
          <a:bodyPr/>
          <a:lstStyle/>
          <a:p>
            <a:pPr algn="ctr"/>
            <a:r>
              <a:rPr lang="lt-LT" dirty="0"/>
              <a:t>ISBN </a:t>
            </a:r>
            <a:r>
              <a:rPr lang="lt-LT" dirty="0" smtClean="0"/>
              <a:t>suteikiamas</a:t>
            </a:r>
            <a:endParaRPr lang="lt-LT" dirty="0"/>
          </a:p>
        </p:txBody>
      </p:sp>
      <p:sp>
        <p:nvSpPr>
          <p:cNvPr id="4" name="Rectangle 1"/>
          <p:cNvSpPr>
            <a:spLocks noGrp="1" noChangeArrowheads="1"/>
          </p:cNvSpPr>
          <p:nvPr>
            <p:ph idx="1"/>
          </p:nvPr>
        </p:nvSpPr>
        <p:spPr bwMode="auto">
          <a:xfrm>
            <a:off x="404949" y="1652532"/>
            <a:ext cx="11224159" cy="379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lt-LT" dirty="0" smtClean="0"/>
              <a:t>spausdintiniems </a:t>
            </a:r>
            <a:r>
              <a:rPr lang="lt-LT" dirty="0" err="1"/>
              <a:t>monografiniams</a:t>
            </a:r>
            <a:r>
              <a:rPr lang="lt-LT" dirty="0"/>
              <a:t> leidiniams (</a:t>
            </a:r>
            <a:r>
              <a:rPr lang="lt-LT" dirty="0" smtClean="0"/>
              <a:t>knygoms);</a:t>
            </a:r>
            <a:endParaRPr lang="lt-LT" dirty="0"/>
          </a:p>
          <a:p>
            <a:r>
              <a:rPr lang="lt-LT" dirty="0"/>
              <a:t>leidiniams </a:t>
            </a:r>
            <a:r>
              <a:rPr lang="lt-LT" dirty="0" smtClean="0"/>
              <a:t>Brailio </a:t>
            </a:r>
            <a:r>
              <a:rPr lang="lt-LT" dirty="0"/>
              <a:t>raštu;</a:t>
            </a:r>
          </a:p>
          <a:p>
            <a:r>
              <a:rPr lang="lt-LT" dirty="0" smtClean="0"/>
              <a:t>garsinėms </a:t>
            </a:r>
            <a:r>
              <a:rPr lang="lt-LT" dirty="0"/>
              <a:t>knygoms;</a:t>
            </a:r>
          </a:p>
          <a:p>
            <a:r>
              <a:rPr lang="lt-LT" dirty="0"/>
              <a:t>elektroniniams leidiniams fizinėse laikmenose (kompaktiniuose diskuose, USB atmintinėse ir kt.);</a:t>
            </a:r>
          </a:p>
          <a:p>
            <a:r>
              <a:rPr lang="lt-LT" dirty="0"/>
              <a:t>internetiniams elektroniniams leidiniams;</a:t>
            </a:r>
          </a:p>
          <a:p>
            <a:r>
              <a:rPr lang="lt-LT" dirty="0" smtClean="0"/>
              <a:t>švietėjiškai </a:t>
            </a:r>
            <a:r>
              <a:rPr lang="lt-LT" dirty="0"/>
              <a:t>ir mokomajai programinei </a:t>
            </a:r>
            <a:r>
              <a:rPr lang="lt-LT" dirty="0" smtClean="0"/>
              <a:t>įrangai, kurių </a:t>
            </a:r>
            <a:r>
              <a:rPr lang="lt-LT" dirty="0"/>
              <a:t>pagrindą sudaro tekstas;</a:t>
            </a:r>
          </a:p>
          <a:p>
            <a:r>
              <a:rPr lang="lt-LT" dirty="0"/>
              <a:t>žemėlapiams ir atlasams;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44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82435" y="246035"/>
            <a:ext cx="10515600" cy="677991"/>
          </a:xfrm>
        </p:spPr>
        <p:txBody>
          <a:bodyPr/>
          <a:lstStyle/>
          <a:p>
            <a:pPr algn="ctr"/>
            <a:r>
              <a:rPr lang="lt-LT" dirty="0"/>
              <a:t>ISBN </a:t>
            </a:r>
            <a:r>
              <a:rPr lang="lt-LT" dirty="0" smtClean="0"/>
              <a:t>suteikiamas</a:t>
            </a:r>
            <a:endParaRPr lang="lt-LT" dirty="0"/>
          </a:p>
        </p:txBody>
      </p:sp>
      <p:sp>
        <p:nvSpPr>
          <p:cNvPr id="4" name="Rectangle 1"/>
          <p:cNvSpPr>
            <a:spLocks noGrp="1" noChangeArrowheads="1"/>
          </p:cNvSpPr>
          <p:nvPr>
            <p:ph idx="1"/>
          </p:nvPr>
        </p:nvSpPr>
        <p:spPr bwMode="auto">
          <a:xfrm>
            <a:off x="526275" y="1687810"/>
            <a:ext cx="11224159" cy="400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lt-LT" dirty="0" smtClean="0"/>
              <a:t>atskirai </a:t>
            </a:r>
            <a:r>
              <a:rPr lang="lt-LT" dirty="0"/>
              <a:t>pataisytai ar papildytai </a:t>
            </a:r>
            <a:r>
              <a:rPr lang="lt-LT" dirty="0" err="1"/>
              <a:t>monografinio</a:t>
            </a:r>
            <a:r>
              <a:rPr lang="lt-LT" dirty="0"/>
              <a:t> leidinio laidai;</a:t>
            </a:r>
          </a:p>
          <a:p>
            <a:r>
              <a:rPr lang="lt-LT" dirty="0"/>
              <a:t>skirtingomis kalbomis išleidžiamam </a:t>
            </a:r>
            <a:r>
              <a:rPr lang="lt-LT" dirty="0" err="1"/>
              <a:t>monografiniam</a:t>
            </a:r>
            <a:r>
              <a:rPr lang="lt-LT" dirty="0"/>
              <a:t> leidiniui;</a:t>
            </a:r>
          </a:p>
          <a:p>
            <a:r>
              <a:rPr lang="lt-LT" dirty="0"/>
              <a:t>skirtingiems to paties leidinio pavidalams (pvz., kietais ar minkštais viršeliais, aklųjų raštu, garsinei knygai);</a:t>
            </a:r>
          </a:p>
          <a:p>
            <a:r>
              <a:rPr lang="lt-LT" dirty="0"/>
              <a:t>kiekvienam išleistam ir atskirai prieinamam skirtingam elektroninio leidinio formatui (</a:t>
            </a:r>
            <a:r>
              <a:rPr lang="lt-LT" dirty="0" err="1"/>
              <a:t>pdf</a:t>
            </a:r>
            <a:r>
              <a:rPr lang="lt-LT" dirty="0"/>
              <a:t>, </a:t>
            </a:r>
            <a:r>
              <a:rPr lang="lt-LT" dirty="0" err="1"/>
              <a:t>epub</a:t>
            </a:r>
            <a:r>
              <a:rPr lang="lt-LT" dirty="0"/>
              <a:t>, </a:t>
            </a:r>
            <a:r>
              <a:rPr lang="lt-LT" dirty="0" err="1" smtClean="0"/>
              <a:t>mobi</a:t>
            </a:r>
            <a:r>
              <a:rPr lang="lt-LT" dirty="0" smtClean="0"/>
              <a:t> ir pan.);</a:t>
            </a:r>
            <a:endParaRPr lang="lt-LT" dirty="0"/>
          </a:p>
          <a:p>
            <a:r>
              <a:rPr lang="lt-LT" dirty="0"/>
              <a:t>kiekvienam leidiniui, kurio buvo pakeista bet kuri dalis ar dalys, antraštė ar leidėjas;</a:t>
            </a:r>
          </a:p>
          <a:p>
            <a:r>
              <a:rPr lang="lt-LT" dirty="0"/>
              <a:t>daugiatomiams leidiniams suteikiamas bendras ISBN kodas visam tomų rinkiniui ir, jeigu atskiri rinkinio tomai prieinami atskirai, – atskiras ISBN kodas kiekvienam tomui.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1809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434" y="144699"/>
            <a:ext cx="10515600" cy="677991"/>
          </a:xfrm>
        </p:spPr>
        <p:txBody>
          <a:bodyPr/>
          <a:lstStyle/>
          <a:p>
            <a:pPr algn="ctr"/>
            <a:r>
              <a:rPr lang="lt-LT" dirty="0" smtClean="0"/>
              <a:t>ISBN nesuteikiamas</a:t>
            </a:r>
            <a:endParaRPr lang="lt-LT" dirty="0"/>
          </a:p>
        </p:txBody>
      </p:sp>
      <p:sp>
        <p:nvSpPr>
          <p:cNvPr id="3" name="Turinio vietos rezervavimo ženklas 2"/>
          <p:cNvSpPr>
            <a:spLocks noGrp="1"/>
          </p:cNvSpPr>
          <p:nvPr>
            <p:ph idx="1"/>
          </p:nvPr>
        </p:nvSpPr>
        <p:spPr>
          <a:xfrm>
            <a:off x="838200" y="1558834"/>
            <a:ext cx="10515600" cy="3987547"/>
          </a:xfrm>
        </p:spPr>
        <p:txBody>
          <a:bodyPr>
            <a:normAutofit/>
          </a:bodyPr>
          <a:lstStyle/>
          <a:p>
            <a:r>
              <a:rPr lang="lt-LT" dirty="0" err="1"/>
              <a:t>s</a:t>
            </a:r>
            <a:r>
              <a:rPr lang="lt-LT" dirty="0" err="1" smtClean="0"/>
              <a:t>erialiniams</a:t>
            </a:r>
            <a:r>
              <a:rPr lang="lt-LT" dirty="0" smtClean="0"/>
              <a:t> leidiniams;</a:t>
            </a:r>
            <a:endParaRPr lang="lt-LT" dirty="0"/>
          </a:p>
          <a:p>
            <a:r>
              <a:rPr lang="lt-LT" dirty="0" smtClean="0"/>
              <a:t>natų leidiniams;</a:t>
            </a:r>
            <a:endParaRPr lang="lt-LT" dirty="0"/>
          </a:p>
          <a:p>
            <a:r>
              <a:rPr lang="lt-LT" dirty="0" smtClean="0"/>
              <a:t>laikino </a:t>
            </a:r>
            <a:r>
              <a:rPr lang="lt-LT" dirty="0"/>
              <a:t>naudojimo </a:t>
            </a:r>
            <a:r>
              <a:rPr lang="lt-LT" dirty="0" smtClean="0"/>
              <a:t>leidiniams (</a:t>
            </a:r>
            <a:r>
              <a:rPr lang="lt-LT" dirty="0"/>
              <a:t>r</a:t>
            </a:r>
            <a:r>
              <a:rPr lang="lt-LT" dirty="0" smtClean="0"/>
              <a:t>eklaminiai </a:t>
            </a:r>
            <a:r>
              <a:rPr lang="lt-LT" dirty="0"/>
              <a:t>leidiniai, kalendoriai be tekstinio turinio, atvirukai, spalvinimo knygelės be </a:t>
            </a:r>
            <a:r>
              <a:rPr lang="lt-LT" dirty="0" smtClean="0"/>
              <a:t>teksto);</a:t>
            </a:r>
            <a:endParaRPr lang="lt-LT" dirty="0"/>
          </a:p>
          <a:p>
            <a:r>
              <a:rPr lang="lt-LT" dirty="0" smtClean="0"/>
              <a:t>disertacijoms </a:t>
            </a:r>
            <a:r>
              <a:rPr lang="lt-LT" dirty="0"/>
              <a:t>ir jų </a:t>
            </a:r>
            <a:r>
              <a:rPr lang="lt-LT" dirty="0" smtClean="0"/>
              <a:t>santraukoms;</a:t>
            </a:r>
          </a:p>
          <a:p>
            <a:r>
              <a:rPr lang="lt-LT" dirty="0"/>
              <a:t>m</a:t>
            </a:r>
            <a:r>
              <a:rPr lang="it-IT" dirty="0" smtClean="0"/>
              <a:t>eno </a:t>
            </a:r>
            <a:r>
              <a:rPr lang="it-IT" dirty="0"/>
              <a:t>leidiniams be antraštinio lapo ir </a:t>
            </a:r>
            <a:r>
              <a:rPr lang="it-IT" dirty="0" smtClean="0"/>
              <a:t>teksto</a:t>
            </a:r>
            <a:r>
              <a:rPr lang="lt-LT" dirty="0" smtClean="0"/>
              <a:t>;</a:t>
            </a:r>
            <a:endParaRPr lang="lt-LT" dirty="0"/>
          </a:p>
          <a:p>
            <a:r>
              <a:rPr lang="lt-LT" dirty="0"/>
              <a:t>a</a:t>
            </a:r>
            <a:r>
              <a:rPr lang="lt-LT" dirty="0" smtClean="0"/>
              <a:t>smeniniams dokumentams;</a:t>
            </a:r>
          </a:p>
          <a:p>
            <a:r>
              <a:rPr lang="lt-LT" dirty="0"/>
              <a:t>ž</a:t>
            </a:r>
            <a:r>
              <a:rPr lang="lt-LT" dirty="0" smtClean="0"/>
              <a:t>aidimams;</a:t>
            </a:r>
            <a:endParaRPr lang="lt-LT" dirty="0"/>
          </a:p>
        </p:txBody>
      </p:sp>
    </p:spTree>
    <p:extLst>
      <p:ext uri="{BB962C8B-B14F-4D97-AF65-F5344CB8AC3E}">
        <p14:creationId xmlns:p14="http://schemas.microsoft.com/office/powerpoint/2010/main" val="411925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37606" y="266619"/>
            <a:ext cx="10515600" cy="677991"/>
          </a:xfrm>
        </p:spPr>
        <p:txBody>
          <a:bodyPr/>
          <a:lstStyle/>
          <a:p>
            <a:pPr algn="ctr"/>
            <a:r>
              <a:rPr lang="lt-LT" dirty="0" smtClean="0"/>
              <a:t>ISBN nesuteikiamas</a:t>
            </a:r>
            <a:endParaRPr lang="lt-LT" dirty="0"/>
          </a:p>
        </p:txBody>
      </p:sp>
      <p:sp>
        <p:nvSpPr>
          <p:cNvPr id="3" name="Turinio vietos rezervavimo ženklas 2"/>
          <p:cNvSpPr>
            <a:spLocks noGrp="1"/>
          </p:cNvSpPr>
          <p:nvPr>
            <p:ph idx="1"/>
          </p:nvPr>
        </p:nvSpPr>
        <p:spPr>
          <a:xfrm>
            <a:off x="838200" y="1672046"/>
            <a:ext cx="10515600" cy="3874335"/>
          </a:xfrm>
        </p:spPr>
        <p:txBody>
          <a:bodyPr/>
          <a:lstStyle/>
          <a:p>
            <a:r>
              <a:rPr lang="lt-LT" b="1" dirty="0"/>
              <a:t>Nedideli </a:t>
            </a:r>
            <a:r>
              <a:rPr lang="lt-LT" b="1" dirty="0" smtClean="0"/>
              <a:t>pakeitimai</a:t>
            </a:r>
            <a:endParaRPr lang="lt-LT" dirty="0"/>
          </a:p>
          <a:p>
            <a:pPr marL="0" indent="0">
              <a:buNone/>
            </a:pPr>
            <a:r>
              <a:rPr lang="lt-LT" dirty="0" smtClean="0"/>
              <a:t>Jei knygoje atsirado nedidelių klaidų pataisymų, pvz., korektūros klaidos;</a:t>
            </a:r>
          </a:p>
          <a:p>
            <a:pPr marL="0" indent="0">
              <a:buNone/>
            </a:pPr>
            <a:endParaRPr lang="lt-LT" dirty="0"/>
          </a:p>
          <a:p>
            <a:r>
              <a:rPr lang="lt-LT" b="1" dirty="0"/>
              <a:t>Tas pats </a:t>
            </a:r>
            <a:r>
              <a:rPr lang="lt-LT" b="1" dirty="0" smtClean="0"/>
              <a:t>leidimas</a:t>
            </a:r>
            <a:endParaRPr lang="lt-LT" dirty="0" smtClean="0"/>
          </a:p>
          <a:p>
            <a:pPr marL="0" indent="0">
              <a:buNone/>
            </a:pPr>
            <a:r>
              <a:rPr lang="lt-LT" dirty="0" smtClean="0"/>
              <a:t>Jei </a:t>
            </a:r>
            <a:r>
              <a:rPr lang="lt-LT" dirty="0"/>
              <a:t>knyga yra perleidžiama tokiu pačiu formatu ir turiniu, tik su nedideliais viršelio ar kitais kosmetiniais </a:t>
            </a:r>
            <a:r>
              <a:rPr lang="lt-LT" dirty="0" smtClean="0"/>
              <a:t>pakeitimais</a:t>
            </a:r>
            <a:r>
              <a:rPr lang="lt-LT" dirty="0" smtClean="0"/>
              <a:t>;</a:t>
            </a:r>
          </a:p>
          <a:p>
            <a:pPr marL="0" indent="0">
              <a:buNone/>
            </a:pPr>
            <a:endParaRPr lang="lt-LT" dirty="0"/>
          </a:p>
          <a:p>
            <a:r>
              <a:rPr lang="lt-LT" b="1" dirty="0" smtClean="0"/>
              <a:t>Pasikeista leidinio kaina</a:t>
            </a:r>
            <a:endParaRPr lang="lt-LT" dirty="0"/>
          </a:p>
        </p:txBody>
      </p:sp>
    </p:spTree>
    <p:extLst>
      <p:ext uri="{BB962C8B-B14F-4D97-AF65-F5344CB8AC3E}">
        <p14:creationId xmlns:p14="http://schemas.microsoft.com/office/powerpoint/2010/main" val="3304677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Pasirinktinis 1">
      <a:dk1>
        <a:srgbClr val="1B134A"/>
      </a:dk1>
      <a:lt1>
        <a:sysClr val="window" lastClr="FFFFFF"/>
      </a:lt1>
      <a:dk2>
        <a:srgbClr val="3A53A1"/>
      </a:dk2>
      <a:lt2>
        <a:srgbClr val="5BB887"/>
      </a:lt2>
      <a:accent1>
        <a:srgbClr val="3A53A1"/>
      </a:accent1>
      <a:accent2>
        <a:srgbClr val="FFFFFF"/>
      </a:accent2>
      <a:accent3>
        <a:srgbClr val="5BB887"/>
      </a:accent3>
      <a:accent4>
        <a:srgbClr val="3A53A1"/>
      </a:accent4>
      <a:accent5>
        <a:srgbClr val="1B134A"/>
      </a:accent5>
      <a:accent6>
        <a:srgbClr val="FFFFFF"/>
      </a:accent6>
      <a:hlink>
        <a:srgbClr val="FFFFFF"/>
      </a:hlink>
      <a:folHlink>
        <a:srgbClr val="1B134A"/>
      </a:folHlink>
    </a:clrScheme>
    <a:fontScheme name="Pasirinktinis 1">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642DE400-70B8-4EE5-BF77-36EE4CB13F87}" vid="{9DD11BB3-C67A-4043-A7D4-259F56589536}"/>
    </a:ext>
  </a:extLst>
</a:theme>
</file>

<file path=ppt/theme/theme2.xml><?xml version="1.0" encoding="utf-8"?>
<a:theme xmlns:a="http://schemas.openxmlformats.org/drawingml/2006/main" name="1_„Office“ tema">
  <a:themeElements>
    <a:clrScheme name="Pasirinktinis 1">
      <a:dk1>
        <a:srgbClr val="1B134A"/>
      </a:dk1>
      <a:lt1>
        <a:sysClr val="window" lastClr="FFFFFF"/>
      </a:lt1>
      <a:dk2>
        <a:srgbClr val="3A53A1"/>
      </a:dk2>
      <a:lt2>
        <a:srgbClr val="5BB887"/>
      </a:lt2>
      <a:accent1>
        <a:srgbClr val="3A53A1"/>
      </a:accent1>
      <a:accent2>
        <a:srgbClr val="FFFFFF"/>
      </a:accent2>
      <a:accent3>
        <a:srgbClr val="5BB887"/>
      </a:accent3>
      <a:accent4>
        <a:srgbClr val="3A53A1"/>
      </a:accent4>
      <a:accent5>
        <a:srgbClr val="1B134A"/>
      </a:accent5>
      <a:accent6>
        <a:srgbClr val="FFFFFF"/>
      </a:accent6>
      <a:hlink>
        <a:srgbClr val="FFFFFF"/>
      </a:hlink>
      <a:folHlink>
        <a:srgbClr val="1B134A"/>
      </a:folHlink>
    </a:clrScheme>
    <a:fontScheme name="Pasirinktinis 1">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642DE400-70B8-4EE5-BF77-36EE4CB13F87}" vid="{B236AD1D-475E-4176-A1F6-A024E0D6F11D}"/>
    </a:ext>
  </a:extLst>
</a:theme>
</file>

<file path=ppt/theme/theme3.xml><?xml version="1.0" encoding="utf-8"?>
<a:theme xmlns:a="http://schemas.openxmlformats.org/drawingml/2006/main" name="2_„Office“ tema">
  <a:themeElements>
    <a:clrScheme name="Pasirinktinis 1">
      <a:dk1>
        <a:srgbClr val="1B134A"/>
      </a:dk1>
      <a:lt1>
        <a:sysClr val="window" lastClr="FFFFFF"/>
      </a:lt1>
      <a:dk2>
        <a:srgbClr val="3A53A1"/>
      </a:dk2>
      <a:lt2>
        <a:srgbClr val="5BB887"/>
      </a:lt2>
      <a:accent1>
        <a:srgbClr val="3A53A1"/>
      </a:accent1>
      <a:accent2>
        <a:srgbClr val="FFFFFF"/>
      </a:accent2>
      <a:accent3>
        <a:srgbClr val="5BB887"/>
      </a:accent3>
      <a:accent4>
        <a:srgbClr val="3A53A1"/>
      </a:accent4>
      <a:accent5>
        <a:srgbClr val="1B134A"/>
      </a:accent5>
      <a:accent6>
        <a:srgbClr val="FFFFFF"/>
      </a:accent6>
      <a:hlink>
        <a:srgbClr val="FFFFFF"/>
      </a:hlink>
      <a:folHlink>
        <a:srgbClr val="1B134A"/>
      </a:folHlink>
    </a:clrScheme>
    <a:fontScheme name="Pasirinktinis 1">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642DE400-70B8-4EE5-BF77-36EE4CB13F87}" vid="{75E5C177-D844-45DD-BD60-FC71C2874DCB}"/>
    </a:ext>
  </a:extLst>
</a:theme>
</file>

<file path=docProps/app.xml><?xml version="1.0" encoding="utf-8"?>
<Properties xmlns="http://schemas.openxmlformats.org/officeDocument/2006/extended-properties" xmlns:vt="http://schemas.openxmlformats.org/officeDocument/2006/docPropsVTypes">
  <Template>LNB100_Sablonas_LT_01</Template>
  <TotalTime>6070</TotalTime>
  <Words>1966</Words>
  <Application>Microsoft Office PowerPoint</Application>
  <PresentationFormat>Plačiaekranė</PresentationFormat>
  <Paragraphs>209</Paragraphs>
  <Slides>27</Slides>
  <Notes>0</Notes>
  <HiddenSlides>0</HiddenSlides>
  <MMClips>0</MMClips>
  <ScaleCrop>false</ScaleCrop>
  <HeadingPairs>
    <vt:vector size="6" baseType="variant">
      <vt:variant>
        <vt:lpstr>Naudojami šriftai</vt:lpstr>
      </vt:variant>
      <vt:variant>
        <vt:i4>3</vt:i4>
      </vt:variant>
      <vt:variant>
        <vt:lpstr>Tema</vt:lpstr>
      </vt:variant>
      <vt:variant>
        <vt:i4>3</vt:i4>
      </vt:variant>
      <vt:variant>
        <vt:lpstr>Skaidrių pavadinimai</vt:lpstr>
      </vt:variant>
      <vt:variant>
        <vt:i4>27</vt:i4>
      </vt:variant>
    </vt:vector>
  </HeadingPairs>
  <TitlesOfParts>
    <vt:vector size="33" baseType="lpstr">
      <vt:lpstr>Arial</vt:lpstr>
      <vt:lpstr>Calibri</vt:lpstr>
      <vt:lpstr>Times New Roman</vt:lpstr>
      <vt:lpstr>„Office“ tema</vt:lpstr>
      <vt:lpstr>1_„Office“ tema</vt:lpstr>
      <vt:lpstr>2_„Office“ tema</vt:lpstr>
      <vt:lpstr>Vida Matijoškaitė,  Lietuvos nacionalinė Martyno Mažvydo biblioteka 2025-04-08</vt:lpstr>
      <vt:lpstr>Tarptautiniai standartiniai kodai</vt:lpstr>
      <vt:lpstr>ISBN istorija</vt:lpstr>
      <vt:lpstr>Lietuvoje ISBN reglamentuoja</vt:lpstr>
      <vt:lpstr> ISBN struktūra ir sudėtis </vt:lpstr>
      <vt:lpstr>ISBN suteikiamas</vt:lpstr>
      <vt:lpstr>ISBN suteikiamas</vt:lpstr>
      <vt:lpstr>ISBN nesuteikiamas</vt:lpstr>
      <vt:lpstr>ISBN nesuteikiamas</vt:lpstr>
      <vt:lpstr>Kodėl ISBN agentūros renka ir kaupia duomenis apie leidėjus?</vt:lpstr>
      <vt:lpstr>Leidėjų katalogas https://ibiblioteka.lt/metis/lithuanian-publishers </vt:lpstr>
      <vt:lpstr>Pasaulinis leidėjų katalogas https://grp.isbn-international.org/</vt:lpstr>
      <vt:lpstr>ISBN savybės ir privalumai leidėjui</vt:lpstr>
      <vt:lpstr>Mokomųjų leidinių tipai</vt:lpstr>
      <vt:lpstr>Alternatyvūs atvejai</vt:lpstr>
      <vt:lpstr>Alternatyvūs atvejai</vt:lpstr>
      <vt:lpstr>ISBN pateikimo vieta</vt:lpstr>
      <vt:lpstr>ISBN kodo pateikimas</vt:lpstr>
      <vt:lpstr>Brūkšninis kodas</vt:lpstr>
      <vt:lpstr>Metaduomenų svarba</vt:lpstr>
      <vt:lpstr>Metaduomenų elementai</vt:lpstr>
      <vt:lpstr>Metaduomenų svarba</vt:lpstr>
      <vt:lpstr>Dažniausios klaidos</vt:lpstr>
      <vt:lpstr>Dažniausios klaidos</vt:lpstr>
      <vt:lpstr>Statistikos duomenys</vt:lpstr>
      <vt:lpstr>Europos Prieinamumo Aktas (direktyva 2019/882 dėl gaminių ir paslaugų prieinamumo reikalavimų)</vt:lpstr>
      <vt:lpstr>Dėkoju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Vaida Gasiunaitė</dc:creator>
  <cp:lastModifiedBy>Vida Matijoškaitė</cp:lastModifiedBy>
  <cp:revision>92</cp:revision>
  <dcterms:created xsi:type="dcterms:W3CDTF">2020-01-06T10:32:26Z</dcterms:created>
  <dcterms:modified xsi:type="dcterms:W3CDTF">2025-04-08T05:22:39Z</dcterms:modified>
</cp:coreProperties>
</file>