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s/slide13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13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3"/>
  </p:notesMasterIdLst>
  <p:handoutMasterIdLst>
    <p:handoutMasterId r:id="rId144"/>
  </p:handoutMasterIdLst>
  <p:sldIdLst>
    <p:sldId id="256" r:id="rId2"/>
    <p:sldId id="272" r:id="rId3"/>
    <p:sldId id="275" r:id="rId4"/>
    <p:sldId id="315" r:id="rId5"/>
    <p:sldId id="442" r:id="rId6"/>
    <p:sldId id="274" r:id="rId7"/>
    <p:sldId id="277" r:id="rId8"/>
    <p:sldId id="278" r:id="rId9"/>
    <p:sldId id="400" r:id="rId10"/>
    <p:sldId id="401" r:id="rId11"/>
    <p:sldId id="402" r:id="rId12"/>
    <p:sldId id="403" r:id="rId13"/>
    <p:sldId id="404" r:id="rId14"/>
    <p:sldId id="405" r:id="rId15"/>
    <p:sldId id="406" r:id="rId16"/>
    <p:sldId id="407" r:id="rId17"/>
    <p:sldId id="408" r:id="rId18"/>
    <p:sldId id="409" r:id="rId19"/>
    <p:sldId id="410" r:id="rId20"/>
    <p:sldId id="411" r:id="rId21"/>
    <p:sldId id="412" r:id="rId22"/>
    <p:sldId id="413" r:id="rId23"/>
    <p:sldId id="414" r:id="rId24"/>
    <p:sldId id="415" r:id="rId25"/>
    <p:sldId id="416" r:id="rId26"/>
    <p:sldId id="417" r:id="rId27"/>
    <p:sldId id="418" r:id="rId28"/>
    <p:sldId id="419" r:id="rId29"/>
    <p:sldId id="420" r:id="rId30"/>
    <p:sldId id="421" r:id="rId31"/>
    <p:sldId id="422" r:id="rId32"/>
    <p:sldId id="423" r:id="rId33"/>
    <p:sldId id="424" r:id="rId34"/>
    <p:sldId id="425" r:id="rId35"/>
    <p:sldId id="426" r:id="rId36"/>
    <p:sldId id="443" r:id="rId37"/>
    <p:sldId id="427" r:id="rId38"/>
    <p:sldId id="428" r:id="rId39"/>
    <p:sldId id="444" r:id="rId40"/>
    <p:sldId id="429" r:id="rId41"/>
    <p:sldId id="430" r:id="rId42"/>
    <p:sldId id="431" r:id="rId43"/>
    <p:sldId id="432" r:id="rId44"/>
    <p:sldId id="433" r:id="rId45"/>
    <p:sldId id="434" r:id="rId46"/>
    <p:sldId id="435" r:id="rId47"/>
    <p:sldId id="436" r:id="rId48"/>
    <p:sldId id="437" r:id="rId49"/>
    <p:sldId id="438" r:id="rId50"/>
    <p:sldId id="439" r:id="rId51"/>
    <p:sldId id="440" r:id="rId52"/>
    <p:sldId id="441" r:id="rId53"/>
    <p:sldId id="316" r:id="rId54"/>
    <p:sldId id="279" r:id="rId55"/>
    <p:sldId id="280" r:id="rId56"/>
    <p:sldId id="317" r:id="rId57"/>
    <p:sldId id="318" r:id="rId58"/>
    <p:sldId id="320" r:id="rId59"/>
    <p:sldId id="319" r:id="rId60"/>
    <p:sldId id="321" r:id="rId61"/>
    <p:sldId id="322" r:id="rId62"/>
    <p:sldId id="323" r:id="rId63"/>
    <p:sldId id="324" r:id="rId64"/>
    <p:sldId id="325" r:id="rId65"/>
    <p:sldId id="326" r:id="rId66"/>
    <p:sldId id="327" r:id="rId67"/>
    <p:sldId id="328" r:id="rId68"/>
    <p:sldId id="329" r:id="rId69"/>
    <p:sldId id="330" r:id="rId70"/>
    <p:sldId id="331" r:id="rId71"/>
    <p:sldId id="332" r:id="rId72"/>
    <p:sldId id="333" r:id="rId73"/>
    <p:sldId id="334" r:id="rId74"/>
    <p:sldId id="335" r:id="rId75"/>
    <p:sldId id="281" r:id="rId76"/>
    <p:sldId id="336" r:id="rId77"/>
    <p:sldId id="282" r:id="rId78"/>
    <p:sldId id="364" r:id="rId79"/>
    <p:sldId id="283" r:id="rId80"/>
    <p:sldId id="365" r:id="rId81"/>
    <p:sldId id="366" r:id="rId82"/>
    <p:sldId id="367" r:id="rId83"/>
    <p:sldId id="368" r:id="rId84"/>
    <p:sldId id="369" r:id="rId85"/>
    <p:sldId id="370" r:id="rId86"/>
    <p:sldId id="371" r:id="rId87"/>
    <p:sldId id="372" r:id="rId88"/>
    <p:sldId id="373" r:id="rId89"/>
    <p:sldId id="374" r:id="rId90"/>
    <p:sldId id="375" r:id="rId91"/>
    <p:sldId id="376" r:id="rId92"/>
    <p:sldId id="378" r:id="rId93"/>
    <p:sldId id="379" r:id="rId94"/>
    <p:sldId id="381" r:id="rId95"/>
    <p:sldId id="382" r:id="rId96"/>
    <p:sldId id="383" r:id="rId97"/>
    <p:sldId id="384" r:id="rId98"/>
    <p:sldId id="385" r:id="rId99"/>
    <p:sldId id="386" r:id="rId100"/>
    <p:sldId id="387" r:id="rId101"/>
    <p:sldId id="388" r:id="rId102"/>
    <p:sldId id="389" r:id="rId103"/>
    <p:sldId id="391" r:id="rId104"/>
    <p:sldId id="392" r:id="rId105"/>
    <p:sldId id="393" r:id="rId106"/>
    <p:sldId id="394" r:id="rId107"/>
    <p:sldId id="390" r:id="rId108"/>
    <p:sldId id="395" r:id="rId109"/>
    <p:sldId id="396" r:id="rId110"/>
    <p:sldId id="397" r:id="rId111"/>
    <p:sldId id="398" r:id="rId112"/>
    <p:sldId id="399" r:id="rId113"/>
    <p:sldId id="337" r:id="rId114"/>
    <p:sldId id="339" r:id="rId115"/>
    <p:sldId id="338" r:id="rId116"/>
    <p:sldId id="340" r:id="rId117"/>
    <p:sldId id="341" r:id="rId118"/>
    <p:sldId id="342" r:id="rId119"/>
    <p:sldId id="343" r:id="rId120"/>
    <p:sldId id="344" r:id="rId121"/>
    <p:sldId id="345" r:id="rId122"/>
    <p:sldId id="346" r:id="rId123"/>
    <p:sldId id="347" r:id="rId124"/>
    <p:sldId id="348" r:id="rId125"/>
    <p:sldId id="349" r:id="rId126"/>
    <p:sldId id="350" r:id="rId127"/>
    <p:sldId id="351" r:id="rId128"/>
    <p:sldId id="352" r:id="rId129"/>
    <p:sldId id="353" r:id="rId130"/>
    <p:sldId id="354" r:id="rId131"/>
    <p:sldId id="355" r:id="rId132"/>
    <p:sldId id="356" r:id="rId133"/>
    <p:sldId id="357" r:id="rId134"/>
    <p:sldId id="358" r:id="rId135"/>
    <p:sldId id="359" r:id="rId136"/>
    <p:sldId id="360" r:id="rId137"/>
    <p:sldId id="361" r:id="rId138"/>
    <p:sldId id="362" r:id="rId139"/>
    <p:sldId id="286" r:id="rId140"/>
    <p:sldId id="363" r:id="rId141"/>
    <p:sldId id="259" r:id="rId142"/>
  </p:sldIdLst>
  <p:sldSz cx="12192000" cy="6858000"/>
  <p:notesSz cx="6858000" cy="9144000"/>
  <p:defaultTextStyle>
    <a:defPPr>
      <a:defRPr lang="lt-L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800000"/>
    <a:srgbClr val="D60093"/>
    <a:srgbClr val="870B17"/>
    <a:srgbClr val="1F2D1F"/>
    <a:srgbClr val="1FAD8B"/>
    <a:srgbClr val="0B3D31"/>
    <a:srgbClr val="6C083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5" autoAdjust="0"/>
    <p:restoredTop sz="94660"/>
  </p:normalViewPr>
  <p:slideViewPr>
    <p:cSldViewPr snapToGrid="0">
      <p:cViewPr varScale="1">
        <p:scale>
          <a:sx n="83" d="100"/>
          <a:sy n="83" d="100"/>
        </p:scale>
        <p:origin x="-72" y="-240"/>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notesMaster" Target="notesMasters/notesMaster1.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lt-LT"/>
          </a:p>
        </p:txBody>
      </p:sp>
      <p:sp>
        <p:nvSpPr>
          <p:cNvPr id="7782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FEDAB0EF-0E35-4908-9715-F6D73E828FDA}" type="datetimeFigureOut">
              <a:rPr lang="lt-LT"/>
              <a:pPr>
                <a:defRPr/>
              </a:pPr>
              <a:t>2024.12.11</a:t>
            </a:fld>
            <a:endParaRPr lang="lt-LT"/>
          </a:p>
        </p:txBody>
      </p:sp>
      <p:sp>
        <p:nvSpPr>
          <p:cNvPr id="7782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lt-LT"/>
          </a:p>
        </p:txBody>
      </p:sp>
      <p:sp>
        <p:nvSpPr>
          <p:cNvPr id="7782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611374D-7EE5-4AEF-BB95-092947671024}" type="slidenum">
              <a:rPr lang="lt-LT"/>
              <a:pPr>
                <a:defRPr/>
              </a:pPr>
              <a:t>‹#›</a:t>
            </a:fld>
            <a:endParaRPr lang="lt-L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lt-LT"/>
          </a:p>
        </p:txBody>
      </p:sp>
      <p:sp>
        <p:nvSpPr>
          <p:cNvPr id="358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A0F4E802-91AD-4F75-B606-1B7DEA321B89}" type="datetimeFigureOut">
              <a:rPr lang="lt-LT"/>
              <a:pPr>
                <a:defRPr/>
              </a:pPr>
              <a:t>2024.12.11</a:t>
            </a:fld>
            <a:endParaRPr lang="lt-LT"/>
          </a:p>
        </p:txBody>
      </p:sp>
      <p:sp>
        <p:nvSpPr>
          <p:cNvPr id="1331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358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lt-LT" noProof="0"/>
              <a:t>Click to edit Master text styles</a:t>
            </a:r>
          </a:p>
          <a:p>
            <a:pPr lvl="1"/>
            <a:r>
              <a:rPr lang="lt-LT" noProof="0"/>
              <a:t>Second level</a:t>
            </a:r>
          </a:p>
          <a:p>
            <a:pPr lvl="2"/>
            <a:r>
              <a:rPr lang="lt-LT" noProof="0"/>
              <a:t>Third level</a:t>
            </a:r>
          </a:p>
          <a:p>
            <a:pPr lvl="3"/>
            <a:r>
              <a:rPr lang="lt-LT" noProof="0"/>
              <a:t>Fourth level</a:t>
            </a:r>
          </a:p>
          <a:p>
            <a:pPr lvl="4"/>
            <a:r>
              <a:rPr lang="lt-LT" noProof="0"/>
              <a:t>Fifth level</a:t>
            </a:r>
          </a:p>
        </p:txBody>
      </p:sp>
      <p:sp>
        <p:nvSpPr>
          <p:cNvPr id="358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lt-LT"/>
          </a:p>
        </p:txBody>
      </p:sp>
      <p:sp>
        <p:nvSpPr>
          <p:cNvPr id="358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B1C55D9-7BE3-4880-94FD-16A38C2D65E4}" type="slidenum">
              <a:rPr lang="lt-LT"/>
              <a:pPr>
                <a:defRPr/>
              </a:pPr>
              <a:t>‹#›</a:t>
            </a:fld>
            <a:endParaRPr lang="lt-L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p:cNvSpPr>
            <a:spLocks noGrp="1"/>
          </p:cNvSpPr>
          <p:nvPr>
            <p:ph type="ctrTitle"/>
          </p:nvPr>
        </p:nvSpPr>
        <p:spPr>
          <a:xfrm>
            <a:off x="1524000" y="1122363"/>
            <a:ext cx="9144000" cy="2387600"/>
          </a:xfrm>
        </p:spPr>
        <p:txBody>
          <a:bodyPr anchor="b"/>
          <a:lstStyle>
            <a:lvl1pPr algn="ctr">
              <a:defRPr sz="6000"/>
            </a:lvl1pPr>
          </a:lstStyle>
          <a:p>
            <a:r>
              <a:rPr lang="lt-LT"/>
              <a:t>Spustelėję redaguokite stilių</a:t>
            </a:r>
          </a:p>
        </p:txBody>
      </p:sp>
      <p:sp>
        <p:nvSpPr>
          <p:cNvPr id="3" name="Antrinis pavadinima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p>
        </p:txBody>
      </p:sp>
      <p:sp>
        <p:nvSpPr>
          <p:cNvPr id="4" name="Datos vietos rezervavimo ženklas 3"/>
          <p:cNvSpPr>
            <a:spLocks noGrp="1"/>
          </p:cNvSpPr>
          <p:nvPr>
            <p:ph type="dt" sz="half" idx="10"/>
          </p:nvPr>
        </p:nvSpPr>
        <p:spPr/>
        <p:txBody>
          <a:bodyPr/>
          <a:lstStyle>
            <a:lvl1pPr>
              <a:defRPr/>
            </a:lvl1pPr>
          </a:lstStyle>
          <a:p>
            <a:pPr>
              <a:defRPr/>
            </a:pPr>
            <a:fld id="{73C40CF3-5737-4CB7-9F67-B219C1D0FD2C}" type="datetime1">
              <a:rPr lang="lt-LT"/>
              <a:pPr>
                <a:defRPr/>
              </a:pPr>
              <a:t>2024.12.11</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954D3C1F-E60E-48B9-8578-62A1552C5CF4}" type="slidenum">
              <a:rPr lang="lt-LT"/>
              <a:pPr>
                <a:defRPr/>
              </a:pPr>
              <a:t>‹#›</a:t>
            </a:fld>
            <a:endParaRPr lang="lt-L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a:t>Spustelėję redaguokite stilių</a:t>
            </a:r>
          </a:p>
        </p:txBody>
      </p:sp>
      <p:sp>
        <p:nvSpPr>
          <p:cNvPr id="3" name="Vertikalaus teksto vietos rezervavimo ženklas 2"/>
          <p:cNvSpPr>
            <a:spLocks noGrp="1"/>
          </p:cNvSpPr>
          <p:nvPr>
            <p:ph type="body" orient="vert" idx="1"/>
          </p:nvPr>
        </p:nvSpPr>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p:cNvSpPr>
            <a:spLocks noGrp="1"/>
          </p:cNvSpPr>
          <p:nvPr>
            <p:ph type="dt" sz="half" idx="10"/>
          </p:nvPr>
        </p:nvSpPr>
        <p:spPr/>
        <p:txBody>
          <a:bodyPr/>
          <a:lstStyle>
            <a:lvl1pPr>
              <a:defRPr/>
            </a:lvl1pPr>
          </a:lstStyle>
          <a:p>
            <a:pPr>
              <a:defRPr/>
            </a:pPr>
            <a:fld id="{A1C377D6-A22D-4BB5-8AF1-2E606917918B}" type="datetime1">
              <a:rPr lang="lt-LT"/>
              <a:pPr>
                <a:defRPr/>
              </a:pPr>
              <a:t>2024.12.11</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947BF575-84AE-46FB-B14D-CAF8D1DD7491}" type="slidenum">
              <a:rPr lang="lt-LT"/>
              <a:pPr>
                <a:defRPr/>
              </a:pPr>
              <a:t>‹#›</a:t>
            </a:fld>
            <a:endParaRPr lang="lt-L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8724900" y="365125"/>
            <a:ext cx="2628900" cy="5811838"/>
          </a:xfrm>
        </p:spPr>
        <p:txBody>
          <a:bodyPr vert="eaVert"/>
          <a:lstStyle/>
          <a:p>
            <a:r>
              <a:rPr lang="lt-LT"/>
              <a:t>Spustelėję redaguokite stilių</a:t>
            </a:r>
          </a:p>
        </p:txBody>
      </p:sp>
      <p:sp>
        <p:nvSpPr>
          <p:cNvPr id="3" name="Vertikalaus teksto vietos rezervavimo ženklas 2"/>
          <p:cNvSpPr>
            <a:spLocks noGrp="1"/>
          </p:cNvSpPr>
          <p:nvPr>
            <p:ph type="body" orient="vert" idx="1"/>
          </p:nvPr>
        </p:nvSpPr>
        <p:spPr>
          <a:xfrm>
            <a:off x="838200" y="365125"/>
            <a:ext cx="7734300" cy="5811838"/>
          </a:xfrm>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p:cNvSpPr>
            <a:spLocks noGrp="1"/>
          </p:cNvSpPr>
          <p:nvPr>
            <p:ph type="dt" sz="half" idx="10"/>
          </p:nvPr>
        </p:nvSpPr>
        <p:spPr/>
        <p:txBody>
          <a:bodyPr/>
          <a:lstStyle>
            <a:lvl1pPr>
              <a:defRPr/>
            </a:lvl1pPr>
          </a:lstStyle>
          <a:p>
            <a:pPr>
              <a:defRPr/>
            </a:pPr>
            <a:fld id="{33E6F9AF-F247-416F-8CAE-8F2E74A6CD5D}" type="datetime1">
              <a:rPr lang="lt-LT"/>
              <a:pPr>
                <a:defRPr/>
              </a:pPr>
              <a:t>2024.12.11</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40661276-646E-4DFD-BD01-1F3C678B4111}" type="slidenum">
              <a:rPr lang="lt-LT"/>
              <a:pPr>
                <a:defRPr/>
              </a:pPr>
              <a:t>‹#›</a:t>
            </a:fld>
            <a:endParaRPr lang="lt-L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a:t>Spustelėję redaguokite stilių</a:t>
            </a:r>
          </a:p>
        </p:txBody>
      </p:sp>
      <p:sp>
        <p:nvSpPr>
          <p:cNvPr id="3" name="Turinio vietos rezervavimo ženklas 2"/>
          <p:cNvSpPr>
            <a:spLocks noGrp="1"/>
          </p:cNvSpPr>
          <p:nvPr>
            <p:ph idx="1"/>
          </p:nvPr>
        </p:nvSpPr>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p:cNvSpPr>
            <a:spLocks noGrp="1"/>
          </p:cNvSpPr>
          <p:nvPr>
            <p:ph type="dt" sz="half" idx="10"/>
          </p:nvPr>
        </p:nvSpPr>
        <p:spPr/>
        <p:txBody>
          <a:bodyPr/>
          <a:lstStyle>
            <a:lvl1pPr>
              <a:defRPr/>
            </a:lvl1pPr>
          </a:lstStyle>
          <a:p>
            <a:pPr>
              <a:defRPr/>
            </a:pPr>
            <a:fld id="{F30D7025-A87E-41CE-AFCC-24D4041CA243}" type="datetime1">
              <a:rPr lang="lt-LT"/>
              <a:pPr>
                <a:defRPr/>
              </a:pPr>
              <a:t>2024.12.11</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B38AE63F-7B0A-45F1-90AB-835249011E2D}" type="slidenum">
              <a:rPr lang="lt-LT"/>
              <a:pPr>
                <a:defRPr/>
              </a:pPr>
              <a:t>‹#›</a:t>
            </a:fld>
            <a:endParaRPr lang="lt-L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1850" y="1709738"/>
            <a:ext cx="10515600" cy="2852737"/>
          </a:xfrm>
        </p:spPr>
        <p:txBody>
          <a:bodyPr anchor="b"/>
          <a:lstStyle>
            <a:lvl1pPr>
              <a:defRPr sz="6000"/>
            </a:lvl1pPr>
          </a:lstStyle>
          <a:p>
            <a:r>
              <a:rPr lang="lt-LT"/>
              <a:t>Spustelėję redaguokite stilių</a:t>
            </a:r>
          </a:p>
        </p:txBody>
      </p:sp>
      <p:sp>
        <p:nvSpPr>
          <p:cNvPr id="3" name="Teksto vietos rezervavimo ženklas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Redaguokite šablono teksto stilius</a:t>
            </a:r>
          </a:p>
        </p:txBody>
      </p:sp>
      <p:sp>
        <p:nvSpPr>
          <p:cNvPr id="4" name="Datos vietos rezervavimo ženklas 3"/>
          <p:cNvSpPr>
            <a:spLocks noGrp="1"/>
          </p:cNvSpPr>
          <p:nvPr>
            <p:ph type="dt" sz="half" idx="10"/>
          </p:nvPr>
        </p:nvSpPr>
        <p:spPr/>
        <p:txBody>
          <a:bodyPr/>
          <a:lstStyle>
            <a:lvl1pPr>
              <a:defRPr/>
            </a:lvl1pPr>
          </a:lstStyle>
          <a:p>
            <a:pPr>
              <a:defRPr/>
            </a:pPr>
            <a:fld id="{60700F43-6F5E-45AE-956B-D0EE2B064282}" type="datetime1">
              <a:rPr lang="lt-LT"/>
              <a:pPr>
                <a:defRPr/>
              </a:pPr>
              <a:t>2024.12.11</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229669A4-3939-4885-8167-A7FA6C45E068}" type="slidenum">
              <a:rPr lang="lt-LT"/>
              <a:pPr>
                <a:defRPr/>
              </a:pPr>
              <a:t>‹#›</a:t>
            </a:fld>
            <a:endParaRPr lang="lt-L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a:t>Spustelėję redaguokite stilių</a:t>
            </a:r>
          </a:p>
        </p:txBody>
      </p:sp>
      <p:sp>
        <p:nvSpPr>
          <p:cNvPr id="3" name="Turinio vietos rezervavimo ženklas 2"/>
          <p:cNvSpPr>
            <a:spLocks noGrp="1"/>
          </p:cNvSpPr>
          <p:nvPr>
            <p:ph sz="half" idx="1"/>
          </p:nvPr>
        </p:nvSpPr>
        <p:spPr>
          <a:xfrm>
            <a:off x="838200" y="1825625"/>
            <a:ext cx="5181600" cy="435133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urinio vietos rezervavimo ženklas 3"/>
          <p:cNvSpPr>
            <a:spLocks noGrp="1"/>
          </p:cNvSpPr>
          <p:nvPr>
            <p:ph sz="half" idx="2"/>
          </p:nvPr>
        </p:nvSpPr>
        <p:spPr>
          <a:xfrm>
            <a:off x="6172200" y="1825625"/>
            <a:ext cx="5181600" cy="435133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Datos vietos rezervavimo ženklas 3"/>
          <p:cNvSpPr>
            <a:spLocks noGrp="1"/>
          </p:cNvSpPr>
          <p:nvPr>
            <p:ph type="dt" sz="half" idx="10"/>
          </p:nvPr>
        </p:nvSpPr>
        <p:spPr/>
        <p:txBody>
          <a:bodyPr/>
          <a:lstStyle>
            <a:lvl1pPr>
              <a:defRPr/>
            </a:lvl1pPr>
          </a:lstStyle>
          <a:p>
            <a:pPr>
              <a:defRPr/>
            </a:pPr>
            <a:fld id="{DCEDB0A9-A884-47B2-8970-B6965EDD087A}" type="datetime1">
              <a:rPr lang="lt-LT"/>
              <a:pPr>
                <a:defRPr/>
              </a:pPr>
              <a:t>2024.12.11</a:t>
            </a:fld>
            <a:endParaRPr lang="lt-LT"/>
          </a:p>
        </p:txBody>
      </p:sp>
      <p:sp>
        <p:nvSpPr>
          <p:cNvPr id="6" name="Poraštės vietos rezervavimo ženklas 4"/>
          <p:cNvSpPr>
            <a:spLocks noGrp="1"/>
          </p:cNvSpPr>
          <p:nvPr>
            <p:ph type="ftr" sz="quarter" idx="11"/>
          </p:nvPr>
        </p:nvSpPr>
        <p:spPr/>
        <p:txBody>
          <a:bodyPr/>
          <a:lstStyle>
            <a:lvl1pPr>
              <a:defRPr/>
            </a:lvl1pPr>
          </a:lstStyle>
          <a:p>
            <a:pPr>
              <a:defRPr/>
            </a:pPr>
            <a:endParaRPr lang="lt-LT"/>
          </a:p>
        </p:txBody>
      </p:sp>
      <p:sp>
        <p:nvSpPr>
          <p:cNvPr id="7" name="Skaidrės numerio vietos rezervavimo ženklas 5"/>
          <p:cNvSpPr>
            <a:spLocks noGrp="1"/>
          </p:cNvSpPr>
          <p:nvPr>
            <p:ph type="sldNum" sz="quarter" idx="12"/>
          </p:nvPr>
        </p:nvSpPr>
        <p:spPr/>
        <p:txBody>
          <a:bodyPr/>
          <a:lstStyle>
            <a:lvl1pPr>
              <a:defRPr/>
            </a:lvl1pPr>
          </a:lstStyle>
          <a:p>
            <a:pPr>
              <a:defRPr/>
            </a:pPr>
            <a:fld id="{35264135-5ABA-4EEC-9D42-3359B915993C}" type="slidenum">
              <a:rPr lang="lt-LT"/>
              <a:pPr>
                <a:defRPr/>
              </a:pPr>
              <a:t>‹#›</a:t>
            </a:fld>
            <a:endParaRPr lang="lt-L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365125"/>
            <a:ext cx="10515600" cy="1325563"/>
          </a:xfrm>
        </p:spPr>
        <p:txBody>
          <a:bodyPr/>
          <a:lstStyle/>
          <a:p>
            <a:r>
              <a:rPr lang="lt-LT"/>
              <a:t>Spustelėję redaguokite stilių</a:t>
            </a:r>
          </a:p>
        </p:txBody>
      </p:sp>
      <p:sp>
        <p:nvSpPr>
          <p:cNvPr id="3" name="Teksto vietos rezervavimo ženklas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4" name="Turinio vietos rezervavimo ženklas 3"/>
          <p:cNvSpPr>
            <a:spLocks noGrp="1"/>
          </p:cNvSpPr>
          <p:nvPr>
            <p:ph sz="half" idx="2"/>
          </p:nvPr>
        </p:nvSpPr>
        <p:spPr>
          <a:xfrm>
            <a:off x="839788" y="2505075"/>
            <a:ext cx="5157787" cy="368458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Teksto vietos rezervavimo ženklas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6" name="Turinio vietos rezervavimo ženklas 5"/>
          <p:cNvSpPr>
            <a:spLocks noGrp="1"/>
          </p:cNvSpPr>
          <p:nvPr>
            <p:ph sz="quarter" idx="4"/>
          </p:nvPr>
        </p:nvSpPr>
        <p:spPr>
          <a:xfrm>
            <a:off x="6172200" y="2505075"/>
            <a:ext cx="5183188" cy="368458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7" name="Datos vietos rezervavimo ženklas 3"/>
          <p:cNvSpPr>
            <a:spLocks noGrp="1"/>
          </p:cNvSpPr>
          <p:nvPr>
            <p:ph type="dt" sz="half" idx="10"/>
          </p:nvPr>
        </p:nvSpPr>
        <p:spPr/>
        <p:txBody>
          <a:bodyPr/>
          <a:lstStyle>
            <a:lvl1pPr>
              <a:defRPr/>
            </a:lvl1pPr>
          </a:lstStyle>
          <a:p>
            <a:pPr>
              <a:defRPr/>
            </a:pPr>
            <a:fld id="{AC4DF880-6101-4C47-A115-92A2E73018AB}" type="datetime1">
              <a:rPr lang="lt-LT"/>
              <a:pPr>
                <a:defRPr/>
              </a:pPr>
              <a:t>2024.12.11</a:t>
            </a:fld>
            <a:endParaRPr lang="lt-LT"/>
          </a:p>
        </p:txBody>
      </p:sp>
      <p:sp>
        <p:nvSpPr>
          <p:cNvPr id="8" name="Poraštės vietos rezervavimo ženklas 4"/>
          <p:cNvSpPr>
            <a:spLocks noGrp="1"/>
          </p:cNvSpPr>
          <p:nvPr>
            <p:ph type="ftr" sz="quarter" idx="11"/>
          </p:nvPr>
        </p:nvSpPr>
        <p:spPr/>
        <p:txBody>
          <a:bodyPr/>
          <a:lstStyle>
            <a:lvl1pPr>
              <a:defRPr/>
            </a:lvl1pPr>
          </a:lstStyle>
          <a:p>
            <a:pPr>
              <a:defRPr/>
            </a:pPr>
            <a:endParaRPr lang="lt-LT"/>
          </a:p>
        </p:txBody>
      </p:sp>
      <p:sp>
        <p:nvSpPr>
          <p:cNvPr id="9" name="Skaidrės numerio vietos rezervavimo ženklas 5"/>
          <p:cNvSpPr>
            <a:spLocks noGrp="1"/>
          </p:cNvSpPr>
          <p:nvPr>
            <p:ph type="sldNum" sz="quarter" idx="12"/>
          </p:nvPr>
        </p:nvSpPr>
        <p:spPr/>
        <p:txBody>
          <a:bodyPr/>
          <a:lstStyle>
            <a:lvl1pPr>
              <a:defRPr/>
            </a:lvl1pPr>
          </a:lstStyle>
          <a:p>
            <a:pPr>
              <a:defRPr/>
            </a:pPr>
            <a:fld id="{8E0712E6-2194-4A20-A76F-A23AABEAC065}" type="slidenum">
              <a:rPr lang="lt-LT"/>
              <a:pPr>
                <a:defRPr/>
              </a:pPr>
              <a:t>‹#›</a:t>
            </a:fld>
            <a:endParaRPr lang="lt-L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a:t>Spustelėję redaguokite stilių</a:t>
            </a:r>
          </a:p>
        </p:txBody>
      </p:sp>
      <p:sp>
        <p:nvSpPr>
          <p:cNvPr id="3" name="Datos vietos rezervavimo ženklas 3"/>
          <p:cNvSpPr>
            <a:spLocks noGrp="1"/>
          </p:cNvSpPr>
          <p:nvPr>
            <p:ph type="dt" sz="half" idx="10"/>
          </p:nvPr>
        </p:nvSpPr>
        <p:spPr/>
        <p:txBody>
          <a:bodyPr/>
          <a:lstStyle>
            <a:lvl1pPr>
              <a:defRPr/>
            </a:lvl1pPr>
          </a:lstStyle>
          <a:p>
            <a:pPr>
              <a:defRPr/>
            </a:pPr>
            <a:fld id="{74E4A180-60C2-4D1D-ACD4-0DDD5AF52DC1}" type="datetime1">
              <a:rPr lang="lt-LT"/>
              <a:pPr>
                <a:defRPr/>
              </a:pPr>
              <a:t>2024.12.11</a:t>
            </a:fld>
            <a:endParaRPr lang="lt-LT"/>
          </a:p>
        </p:txBody>
      </p:sp>
      <p:sp>
        <p:nvSpPr>
          <p:cNvPr id="4" name="Poraštės vietos rezervavimo ženklas 4"/>
          <p:cNvSpPr>
            <a:spLocks noGrp="1"/>
          </p:cNvSpPr>
          <p:nvPr>
            <p:ph type="ftr" sz="quarter" idx="11"/>
          </p:nvPr>
        </p:nvSpPr>
        <p:spPr/>
        <p:txBody>
          <a:bodyPr/>
          <a:lstStyle>
            <a:lvl1pPr>
              <a:defRPr/>
            </a:lvl1pPr>
          </a:lstStyle>
          <a:p>
            <a:pPr>
              <a:defRPr/>
            </a:pPr>
            <a:endParaRPr lang="lt-LT"/>
          </a:p>
        </p:txBody>
      </p:sp>
      <p:sp>
        <p:nvSpPr>
          <p:cNvPr id="5" name="Skaidrės numerio vietos rezervavimo ženklas 5"/>
          <p:cNvSpPr>
            <a:spLocks noGrp="1"/>
          </p:cNvSpPr>
          <p:nvPr>
            <p:ph type="sldNum" sz="quarter" idx="12"/>
          </p:nvPr>
        </p:nvSpPr>
        <p:spPr/>
        <p:txBody>
          <a:bodyPr/>
          <a:lstStyle>
            <a:lvl1pPr>
              <a:defRPr/>
            </a:lvl1pPr>
          </a:lstStyle>
          <a:p>
            <a:pPr>
              <a:defRPr/>
            </a:pPr>
            <a:fld id="{13FAFD63-85F4-4BAD-986E-0540F41C6E21}" type="slidenum">
              <a:rPr lang="lt-LT"/>
              <a:pPr>
                <a:defRPr/>
              </a:pPr>
              <a:t>‹#›</a:t>
            </a:fld>
            <a:endParaRPr lang="lt-L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3"/>
          <p:cNvSpPr>
            <a:spLocks noGrp="1"/>
          </p:cNvSpPr>
          <p:nvPr>
            <p:ph type="dt" sz="half" idx="10"/>
          </p:nvPr>
        </p:nvSpPr>
        <p:spPr/>
        <p:txBody>
          <a:bodyPr/>
          <a:lstStyle>
            <a:lvl1pPr>
              <a:defRPr/>
            </a:lvl1pPr>
          </a:lstStyle>
          <a:p>
            <a:pPr>
              <a:defRPr/>
            </a:pPr>
            <a:fld id="{9984ADA1-958D-4DC3-A1CD-6CFC880D4FC0}" type="datetime1">
              <a:rPr lang="lt-LT"/>
              <a:pPr>
                <a:defRPr/>
              </a:pPr>
              <a:t>2024.12.11</a:t>
            </a:fld>
            <a:endParaRPr lang="lt-LT"/>
          </a:p>
        </p:txBody>
      </p:sp>
      <p:sp>
        <p:nvSpPr>
          <p:cNvPr id="3" name="Poraštės vietos rezervavimo ženklas 4"/>
          <p:cNvSpPr>
            <a:spLocks noGrp="1"/>
          </p:cNvSpPr>
          <p:nvPr>
            <p:ph type="ftr" sz="quarter" idx="11"/>
          </p:nvPr>
        </p:nvSpPr>
        <p:spPr/>
        <p:txBody>
          <a:bodyPr/>
          <a:lstStyle>
            <a:lvl1pPr>
              <a:defRPr/>
            </a:lvl1pPr>
          </a:lstStyle>
          <a:p>
            <a:pPr>
              <a:defRPr/>
            </a:pPr>
            <a:endParaRPr lang="lt-LT"/>
          </a:p>
        </p:txBody>
      </p:sp>
      <p:sp>
        <p:nvSpPr>
          <p:cNvPr id="4" name="Skaidrės numerio vietos rezervavimo ženklas 5"/>
          <p:cNvSpPr>
            <a:spLocks noGrp="1"/>
          </p:cNvSpPr>
          <p:nvPr>
            <p:ph type="sldNum" sz="quarter" idx="12"/>
          </p:nvPr>
        </p:nvSpPr>
        <p:spPr/>
        <p:txBody>
          <a:bodyPr/>
          <a:lstStyle>
            <a:lvl1pPr>
              <a:defRPr/>
            </a:lvl1pPr>
          </a:lstStyle>
          <a:p>
            <a:pPr>
              <a:defRPr/>
            </a:pPr>
            <a:fld id="{10AD9DA7-2552-4D49-8D8E-CE56AF6D0F69}" type="slidenum">
              <a:rPr lang="lt-LT"/>
              <a:pPr>
                <a:defRPr/>
              </a:pPr>
              <a:t>‹#›</a:t>
            </a:fld>
            <a:endParaRPr lang="lt-L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457200"/>
            <a:ext cx="3932237" cy="1600200"/>
          </a:xfrm>
        </p:spPr>
        <p:txBody>
          <a:bodyPr anchor="b"/>
          <a:lstStyle>
            <a:lvl1pPr>
              <a:defRPr sz="3200"/>
            </a:lvl1pPr>
          </a:lstStyle>
          <a:p>
            <a:r>
              <a:rPr lang="lt-LT"/>
              <a:t>Spustelėję redaguokite stilių</a:t>
            </a:r>
          </a:p>
        </p:txBody>
      </p:sp>
      <p:sp>
        <p:nvSpPr>
          <p:cNvPr id="3" name="Turinio vietos rezervavimo ženklas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Redaguokite šablono teksto stilius</a:t>
            </a:r>
          </a:p>
        </p:txBody>
      </p:sp>
      <p:sp>
        <p:nvSpPr>
          <p:cNvPr id="5" name="Datos vietos rezervavimo ženklas 3"/>
          <p:cNvSpPr>
            <a:spLocks noGrp="1"/>
          </p:cNvSpPr>
          <p:nvPr>
            <p:ph type="dt" sz="half" idx="10"/>
          </p:nvPr>
        </p:nvSpPr>
        <p:spPr/>
        <p:txBody>
          <a:bodyPr/>
          <a:lstStyle>
            <a:lvl1pPr>
              <a:defRPr/>
            </a:lvl1pPr>
          </a:lstStyle>
          <a:p>
            <a:pPr>
              <a:defRPr/>
            </a:pPr>
            <a:fld id="{F75E2F88-A0FA-49E3-BF95-BA7B7C48405C}" type="datetime1">
              <a:rPr lang="lt-LT"/>
              <a:pPr>
                <a:defRPr/>
              </a:pPr>
              <a:t>2024.12.11</a:t>
            </a:fld>
            <a:endParaRPr lang="lt-LT"/>
          </a:p>
        </p:txBody>
      </p:sp>
      <p:sp>
        <p:nvSpPr>
          <p:cNvPr id="6" name="Poraštės vietos rezervavimo ženklas 4"/>
          <p:cNvSpPr>
            <a:spLocks noGrp="1"/>
          </p:cNvSpPr>
          <p:nvPr>
            <p:ph type="ftr" sz="quarter" idx="11"/>
          </p:nvPr>
        </p:nvSpPr>
        <p:spPr/>
        <p:txBody>
          <a:bodyPr/>
          <a:lstStyle>
            <a:lvl1pPr>
              <a:defRPr/>
            </a:lvl1pPr>
          </a:lstStyle>
          <a:p>
            <a:pPr>
              <a:defRPr/>
            </a:pPr>
            <a:endParaRPr lang="lt-LT"/>
          </a:p>
        </p:txBody>
      </p:sp>
      <p:sp>
        <p:nvSpPr>
          <p:cNvPr id="7" name="Skaidrės numerio vietos rezervavimo ženklas 5"/>
          <p:cNvSpPr>
            <a:spLocks noGrp="1"/>
          </p:cNvSpPr>
          <p:nvPr>
            <p:ph type="sldNum" sz="quarter" idx="12"/>
          </p:nvPr>
        </p:nvSpPr>
        <p:spPr/>
        <p:txBody>
          <a:bodyPr/>
          <a:lstStyle>
            <a:lvl1pPr>
              <a:defRPr/>
            </a:lvl1pPr>
          </a:lstStyle>
          <a:p>
            <a:pPr>
              <a:defRPr/>
            </a:pPr>
            <a:fld id="{3A6BEF90-3B17-44F7-B079-47A1809F3696}" type="slidenum">
              <a:rPr lang="lt-LT"/>
              <a:pPr>
                <a:defRPr/>
              </a:pPr>
              <a:t>‹#›</a:t>
            </a:fld>
            <a:endParaRPr lang="lt-L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457200"/>
            <a:ext cx="3932237" cy="1600200"/>
          </a:xfrm>
        </p:spPr>
        <p:txBody>
          <a:bodyPr anchor="b"/>
          <a:lstStyle>
            <a:lvl1pPr>
              <a:defRPr sz="3200"/>
            </a:lvl1pPr>
          </a:lstStyle>
          <a:p>
            <a:r>
              <a:rPr lang="lt-LT"/>
              <a:t>Spustelėję redaguokite stilių</a:t>
            </a:r>
          </a:p>
        </p:txBody>
      </p:sp>
      <p:sp>
        <p:nvSpPr>
          <p:cNvPr id="3" name="Paveikslėlio vietos rezervavimo ženklas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t-LT" noProof="0"/>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Redaguokite šablono teksto stilius</a:t>
            </a:r>
          </a:p>
        </p:txBody>
      </p:sp>
      <p:sp>
        <p:nvSpPr>
          <p:cNvPr id="5" name="Datos vietos rezervavimo ženklas 3"/>
          <p:cNvSpPr>
            <a:spLocks noGrp="1"/>
          </p:cNvSpPr>
          <p:nvPr>
            <p:ph type="dt" sz="half" idx="10"/>
          </p:nvPr>
        </p:nvSpPr>
        <p:spPr/>
        <p:txBody>
          <a:bodyPr/>
          <a:lstStyle>
            <a:lvl1pPr>
              <a:defRPr/>
            </a:lvl1pPr>
          </a:lstStyle>
          <a:p>
            <a:pPr>
              <a:defRPr/>
            </a:pPr>
            <a:fld id="{B3AC8506-3ED7-4D07-BEF1-ADF9BC76E661}" type="datetime1">
              <a:rPr lang="lt-LT"/>
              <a:pPr>
                <a:defRPr/>
              </a:pPr>
              <a:t>2024.12.11</a:t>
            </a:fld>
            <a:endParaRPr lang="lt-LT"/>
          </a:p>
        </p:txBody>
      </p:sp>
      <p:sp>
        <p:nvSpPr>
          <p:cNvPr id="6" name="Poraštės vietos rezervavimo ženklas 4"/>
          <p:cNvSpPr>
            <a:spLocks noGrp="1"/>
          </p:cNvSpPr>
          <p:nvPr>
            <p:ph type="ftr" sz="quarter" idx="11"/>
          </p:nvPr>
        </p:nvSpPr>
        <p:spPr/>
        <p:txBody>
          <a:bodyPr/>
          <a:lstStyle>
            <a:lvl1pPr>
              <a:defRPr/>
            </a:lvl1pPr>
          </a:lstStyle>
          <a:p>
            <a:pPr>
              <a:defRPr/>
            </a:pPr>
            <a:endParaRPr lang="lt-LT"/>
          </a:p>
        </p:txBody>
      </p:sp>
      <p:sp>
        <p:nvSpPr>
          <p:cNvPr id="7" name="Skaidrės numerio vietos rezervavimo ženklas 5"/>
          <p:cNvSpPr>
            <a:spLocks noGrp="1"/>
          </p:cNvSpPr>
          <p:nvPr>
            <p:ph type="sldNum" sz="quarter" idx="12"/>
          </p:nvPr>
        </p:nvSpPr>
        <p:spPr/>
        <p:txBody>
          <a:bodyPr/>
          <a:lstStyle>
            <a:lvl1pPr>
              <a:defRPr/>
            </a:lvl1pPr>
          </a:lstStyle>
          <a:p>
            <a:pPr>
              <a:defRPr/>
            </a:pPr>
            <a:fld id="{D04B14CF-7E08-4A23-9E54-095505A9876F}" type="slidenum">
              <a:rPr lang="lt-LT"/>
              <a:pPr>
                <a:defRPr/>
              </a:pPr>
              <a:t>‹#›</a:t>
            </a:fld>
            <a:endParaRPr lang="lt-L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Pavadinimo vietos rezervavimo ženklas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lt-LT" smtClean="0"/>
              <a:t>Spustelėję redaguokite stilių</a:t>
            </a:r>
          </a:p>
        </p:txBody>
      </p:sp>
      <p:sp>
        <p:nvSpPr>
          <p:cNvPr id="1027" name="Teksto vietos rezervavimo ženklas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lt-LT" smtClean="0"/>
              <a:t>Redaguokite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p>
        </p:txBody>
      </p:sp>
      <p:sp>
        <p:nvSpPr>
          <p:cNvPr id="4" name="Datos vietos rezervavimo ženklas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A71CDA1-94A0-4074-B693-2CB67E26F7D6}" type="datetime1">
              <a:rPr lang="lt-LT"/>
              <a:pPr>
                <a:defRPr/>
              </a:pPr>
              <a:t>2024.12.11</a:t>
            </a:fld>
            <a:endParaRPr lang="lt-LT"/>
          </a:p>
        </p:txBody>
      </p:sp>
      <p:sp>
        <p:nvSpPr>
          <p:cNvPr id="5" name="Poraštės vietos rezervavimo ženklas 4"/>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lt-LT"/>
          </a:p>
        </p:txBody>
      </p:sp>
      <p:sp>
        <p:nvSpPr>
          <p:cNvPr id="6" name="Skaidrės numerio vietos rezervavimo ženklas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9ACD0051-F2C4-4582-B6E6-F7C300E4260D}" type="slidenum">
              <a:rPr lang="lt-LT"/>
              <a:pPr>
                <a:defRPr/>
              </a:pPr>
              <a:t>‹#›</a:t>
            </a:fld>
            <a:endParaRPr lang="lt-L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hyperlink" Target="https://tzz.lt/r/rezistencija/"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hyperlink" Target="http://www.lkz.lt/?zodis=rezistencija&amp;id=23046170000" TargetMode="Externa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hyperlink" Target="https://www.vle.lt/straipsnis/rezistencija/"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hyperlink" Target="https://dictionary.cambridge.org/dictionary/english/resistance"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www.britannica.com/search?query=resistane&amp;page=3" TargetMode="External"/><Relationship Id="rId2" Type="http://schemas.openxmlformats.org/officeDocument/2006/relationships/hyperlink" Target="https://dictionary.cambridge.org/dictionary/english/resistance"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hyperlink" Target="https://www.collinsdictionary.com/dictionary/english/resistance" TargetMode="Externa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hyperlink" Target="https://www.larousse.fr/dictionnaires/francais/r%C3%A9sistance/68632"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hyperlink" Target="https://www.duden.de/rechtschreibung/Widerstandsbewegung" TargetMode="External"/><Relationship Id="rId2" Type="http://schemas.openxmlformats.org/officeDocument/2006/relationships/hyperlink" Target="https://www.duden.de/rechtschreibung/Resistenz"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genocid.lt/centras/lt/2598/a/" TargetMode="Externa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genocid.lt/centras/lt/3451/a/"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www.genocid.lt/UserFiles/File/GRTD/20211119_statistika.pdf" TargetMode="Externa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s://www.youtube.com/watch?v=1yWZ_6uvepI/" TargetMode="External"/><Relationship Id="rId5" Type="http://schemas.openxmlformats.org/officeDocument/2006/relationships/hyperlink" Target="http://www.genocid.lt/UserFiles/File/GRTD/20211119_pranesimas.pdf" TargetMode="External"/><Relationship Id="rId4" Type="http://schemas.openxmlformats.org/officeDocument/2006/relationships/hyperlink" Target="https://www.genocid.lt/UserFiles/File/GRTD/20211119_tyrimas.pdf"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genocid.lt/UserFiles/File/GRTD/2023_projektas_mote&#173;rys_III.pdf?fbclid=IwAR2L9vLWyQcqeLkXXQhqbxmV77_rp0hNctyyvDB89IsUTmaaTNDpmA5zl2s/" TargetMode="External"/><Relationship Id="rId2" Type="http://schemas.openxmlformats.org/officeDocument/2006/relationships/hyperlink" Target="http://www.genocid.lt/UserFiles/File/GRTD/2022_pro%1fjektas_moterys_II.pdf/" TargetMode="External"/><Relationship Id="rId1" Type="http://schemas.openxmlformats.org/officeDocument/2006/relationships/slideLayout" Target="../slideLayouts/slideLayout2.xml"/><Relationship Id="rId4" Type="http://schemas.openxmlformats.org/officeDocument/2006/relationships/hyperlink" Target="https://www.genocid.lt/UserFiles/File/GRTD/2024_projektas_moterys_IV.pdf"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genocid.lt/centras/lt/4043/a/" TargetMode="External"/><Relationship Id="rId7" Type="http://schemas.openxmlformats.org/officeDocument/2006/relationships/hyperlink" Target="https://sc.bns.lt/view/item/462606" TargetMode="External"/><Relationship Id="rId2" Type="http://schemas.openxmlformats.org/officeDocument/2006/relationships/hyperlink" Target="https://www.zurnalai.vu.lt/gr/issue/view/2403" TargetMode="External"/><Relationship Id="rId1" Type="http://schemas.openxmlformats.org/officeDocument/2006/relationships/slideLayout" Target="../slideLayouts/slideLayout2.xml"/><Relationship Id="rId6" Type="http://schemas.openxmlformats.org/officeDocument/2006/relationships/hyperlink" Target="https://kedainiumuziejus.lt/renginiai/seminaras_moterys_partizaniniame_kare/" TargetMode="External"/><Relationship Id="rId5" Type="http://schemas.openxmlformats.org/officeDocument/2006/relationships/hyperlink" Target="https://www.youtube.com/watch?v=Iiu_IEOQB0k" TargetMode="External"/><Relationship Id="rId4" Type="http://schemas.openxmlformats.org/officeDocument/2006/relationships/hyperlink" Target="https://www.youtube.com/watch?v=whbCSTctFdU"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zurnalai.vu.lt/gr/"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knygynas.vu.lt/ugdymas-is-tvarumui-sakaliukai-seka-tvarumo-pedsakais-mokinio-knyga" TargetMode="External"/><Relationship Id="rId2" Type="http://schemas.openxmlformats.org/officeDocument/2006/relationships/hyperlink" Target="https://www.knygynas.vu.lt/ugdymas-is-tvarumui-sakaliukai-seka-tvarumo-pedsakais-mokytojo-knyga" TargetMode="Externa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genocid.lt/centras/lt/3491/a/"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hyperlink" Target="https://www.genocid.lt/centras/lt/2598/a/"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ebooks.vdu.lt/eb/3214/myleti-lietuva-is-tolo-lietuvos-generaliniai-konsulai-cikagoje-juzefa-ir-petras-povilas-dauzvardziai/" TargetMode="Externa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etalpykla.lituanistika.lt/fedora/objects/LT-LDB-0001:J.04~2021~1647549020928/datastreams/DS.002.0.01.ARTIC/content" TargetMode="External"/><Relationship Id="rId2" Type="http://schemas.openxmlformats.org/officeDocument/2006/relationships/hyperlink" Target="https://virtualios-parodos.archyvai.lt/lt/virtualios-parodos/34/moterys-lietuvos-partizaniniame-kare-1944-1953-m.-lya/exh-137"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https://tzz.lt/d/disidentas/"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www.vle.lt/straipsnis/disidentai/" TargetMode="External"/><Relationship Id="rId2" Type="http://schemas.openxmlformats.org/officeDocument/2006/relationships/hyperlink" Target="https://www.lietuviuzodynas.lt/terminai/Disidentas"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s://www.vle.lt/straipsnis/disidentu-judejimas-ssrs/" TargetMode="Externa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britannica.com/dictionary/dissident" TargetMode="External"/><Relationship Id="rId2" Type="http://schemas.openxmlformats.org/officeDocument/2006/relationships/hyperlink" Target="https://dictionary.cambridge.org/dictionary/english/dissident" TargetMode="External"/><Relationship Id="rId1" Type="http://schemas.openxmlformats.org/officeDocument/2006/relationships/slideLayout" Target="../slideLayouts/slideLayout7.xml"/><Relationship Id="rId4" Type="http://schemas.openxmlformats.org/officeDocument/2006/relationships/hyperlink" Target="https://www.collinsdictionary.com/dictionary/english/dissident" TargetMode="External"/></Relationships>
</file>

<file path=ppt/slides/_rels/slide81.xml.rels><?xml version="1.0" encoding="UTF-8" standalone="yes"?>
<Relationships xmlns="http://schemas.openxmlformats.org/package/2006/relationships"><Relationship Id="rId2" Type="http://schemas.openxmlformats.org/officeDocument/2006/relationships/hyperlink" Target="https://www.larousse.fr/dictionnaires/francais/dissident/26000" TargetMode="Externa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hyperlink" Target="https://sjp.pwn.pl/slowniki/dysydent.html" TargetMode="External"/><Relationship Id="rId2" Type="http://schemas.openxmlformats.org/officeDocument/2006/relationships/hyperlink" Target="https://www.duden.de/rechtschreibung/Dissident"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hyperlink" Target="https://www.vle.lt/straipsnis/disidentu-judejimas-ssrs/"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kaidrės numerio vietos rezervavimo ženklas 5"/>
          <p:cNvSpPr>
            <a:spLocks noGrp="1"/>
          </p:cNvSpPr>
          <p:nvPr>
            <p:ph type="sldNum" sz="quarter" idx="12"/>
          </p:nvPr>
        </p:nvSpPr>
        <p:spPr/>
        <p:txBody>
          <a:bodyPr/>
          <a:lstStyle/>
          <a:p>
            <a:pPr>
              <a:defRPr/>
            </a:pPr>
            <a:fld id="{164D77BB-B772-4DD0-9AC8-4DFE767D4281}" type="slidenum">
              <a:rPr lang="lt-LT"/>
              <a:pPr>
                <a:defRPr/>
              </a:pPr>
              <a:t>1</a:t>
            </a:fld>
            <a:endParaRPr lang="lt-LT"/>
          </a:p>
        </p:txBody>
      </p:sp>
      <p:sp>
        <p:nvSpPr>
          <p:cNvPr id="15363" name="Title 1"/>
          <p:cNvSpPr txBox="1">
            <a:spLocks/>
          </p:cNvSpPr>
          <p:nvPr/>
        </p:nvSpPr>
        <p:spPr bwMode="auto">
          <a:xfrm>
            <a:off x="1960563" y="1414463"/>
            <a:ext cx="5230812" cy="966787"/>
          </a:xfrm>
          <a:prstGeom prst="rect">
            <a:avLst/>
          </a:prstGeom>
          <a:noFill/>
          <a:ln w="9525">
            <a:noFill/>
            <a:miter lim="800000"/>
            <a:headEnd/>
            <a:tailEnd/>
          </a:ln>
        </p:spPr>
        <p:txBody>
          <a:bodyPr anchor="ctr"/>
          <a:lstStyle/>
          <a:p>
            <a:pPr>
              <a:lnSpc>
                <a:spcPct val="90000"/>
              </a:lnSpc>
            </a:pPr>
            <a:r>
              <a:rPr lang="lt-LT" sz="2800" b="1">
                <a:solidFill>
                  <a:srgbClr val="1F2D1F"/>
                </a:solidFill>
                <a:ea typeface="Roboto"/>
                <a:cs typeface="Roboto"/>
              </a:rPr>
              <a:t>Dr. Sandra Grigaravičiūtė</a:t>
            </a:r>
          </a:p>
          <a:p>
            <a:pPr>
              <a:lnSpc>
                <a:spcPct val="90000"/>
              </a:lnSpc>
            </a:pPr>
            <a:r>
              <a:rPr lang="lt-LT">
                <a:solidFill>
                  <a:srgbClr val="1FAD8B"/>
                </a:solidFill>
              </a:rPr>
              <a:t>Okupacinių režimų veiklos tyrimo ir viešinimo skyriaus vyriausioji istorikė</a:t>
            </a:r>
          </a:p>
        </p:txBody>
      </p:sp>
      <p:sp>
        <p:nvSpPr>
          <p:cNvPr id="15364" name="TextBox 5"/>
          <p:cNvSpPr txBox="1">
            <a:spLocks noChangeArrowheads="1"/>
          </p:cNvSpPr>
          <p:nvPr/>
        </p:nvSpPr>
        <p:spPr bwMode="auto">
          <a:xfrm>
            <a:off x="425450" y="3562350"/>
            <a:ext cx="7672388" cy="1554163"/>
          </a:xfrm>
          <a:prstGeom prst="rect">
            <a:avLst/>
          </a:prstGeom>
          <a:noFill/>
          <a:ln w="9525">
            <a:noFill/>
            <a:miter lim="800000"/>
            <a:headEnd/>
            <a:tailEnd/>
          </a:ln>
        </p:spPr>
        <p:txBody>
          <a:bodyPr>
            <a:spAutoFit/>
          </a:bodyPr>
          <a:lstStyle/>
          <a:p>
            <a:r>
              <a:rPr lang="lt-LT" altLang="lt-LT" sz="3200" b="1">
                <a:solidFill>
                  <a:schemeClr val="tx2"/>
                </a:solidFill>
              </a:rPr>
              <a:t>Lietuvos gyventojų ginkluota ir neginkluota rezistencija. Teorija, praktinės užduotys, rekomendacijos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3"/>
          <p:cNvSpPr>
            <a:spLocks noGrp="1"/>
          </p:cNvSpPr>
          <p:nvPr>
            <p:ph type="body" sz="half" idx="4294967295"/>
          </p:nvPr>
        </p:nvSpPr>
        <p:spPr>
          <a:xfrm>
            <a:off x="319088" y="590550"/>
            <a:ext cx="4057650" cy="6043613"/>
          </a:xfrm>
        </p:spPr>
        <p:txBody>
          <a:bodyPr/>
          <a:lstStyle/>
          <a:p>
            <a:pPr>
              <a:buFont typeface="Arial" charset="0"/>
              <a:buNone/>
            </a:pPr>
            <a:r>
              <a:rPr lang="lt-LT" sz="2400" smtClean="0"/>
              <a:t>	</a:t>
            </a:r>
            <a:r>
              <a:rPr lang="lt-LT" smtClean="0"/>
              <a:t>Neginkluoto pasipriešinimo tikslai buvo įvairesni, – pradedant politiniais ir baigiant socialiniais ir kultūriniais, kaip pvz., „tylioji rezistencija“ – kritiška laikysena sovietinio režimo atžvilgiu (žr. </a:t>
            </a:r>
            <a:r>
              <a:rPr lang="lt-LT" b="1" smtClean="0"/>
              <a:t>2 lentelę</a:t>
            </a:r>
            <a:r>
              <a:rPr lang="lt-LT" smtClean="0"/>
              <a:t>).</a:t>
            </a:r>
            <a:endParaRPr lang="lt-LT" sz="1800" smtClean="0"/>
          </a:p>
        </p:txBody>
      </p:sp>
      <p:pic>
        <p:nvPicPr>
          <p:cNvPr id="24578" name="Picture 6" descr="Capture"/>
          <p:cNvPicPr>
            <a:picLocks noChangeAspect="1" noChangeArrowheads="1"/>
          </p:cNvPicPr>
          <p:nvPr/>
        </p:nvPicPr>
        <p:blipFill>
          <a:blip r:embed="rId2"/>
          <a:srcRect/>
          <a:stretch>
            <a:fillRect/>
          </a:stretch>
        </p:blipFill>
        <p:spPr bwMode="auto">
          <a:xfrm>
            <a:off x="4529138" y="0"/>
            <a:ext cx="7662862" cy="6837363"/>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3"/>
          <p:cNvSpPr>
            <a:spLocks noGrp="1"/>
          </p:cNvSpPr>
          <p:nvPr>
            <p:ph type="body" idx="1"/>
          </p:nvPr>
        </p:nvSpPr>
        <p:spPr>
          <a:xfrm>
            <a:off x="403225" y="471488"/>
            <a:ext cx="11226800" cy="5989637"/>
          </a:xfrm>
        </p:spPr>
        <p:txBody>
          <a:bodyPr/>
          <a:lstStyle/>
          <a:p>
            <a:pPr algn="just">
              <a:buFont typeface="Arial" charset="0"/>
              <a:buNone/>
            </a:pPr>
            <a:r>
              <a:rPr lang="lt-LT" smtClean="0"/>
              <a:t>	</a:t>
            </a:r>
            <a:r>
              <a:rPr lang="en-US" smtClean="0"/>
              <a:t> 	</a:t>
            </a:r>
            <a:r>
              <a:rPr lang="lt-LT" sz="3200" smtClean="0"/>
              <a:t>Politine opozicija galima būtų vadinti tuometinės komunistų partijos gretose esančius pagrindinės linijos kritikus ar revizionistus, bet ne neginkluotos rezistencijos dalyvius. Romas Kalanta pavadintas „pasipriešinimo sistemai blyksniu“, o Helsinkio grupė – „opozicinių intelektualų organizacija, kuri pasisakė už tai, kad sovietų valdžia laikytųsi įsipareigojimų, kuriuos prisiėmė pasirašydama Baigiamąjį aktą dėl žmogaus teisių“, Lietuvos Laisvės Lyga – „radikalia organizacija“, „veikusia prieš okupacinį režimą“. Tiesa, pripažįstama, kad LLL „laikėsi Helsinkio aktų principų ir darė tai pagal galimybes viešai“.</a:t>
            </a:r>
            <a:r>
              <a:rPr lang="lt-LT" sz="3200" smtClean="0">
                <a:solidFill>
                  <a:schemeClr val="hlink"/>
                </a:solidFill>
              </a:rPr>
              <a:t> </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3"/>
          <p:cNvSpPr>
            <a:spLocks noGrp="1"/>
          </p:cNvSpPr>
          <p:nvPr>
            <p:ph type="body" idx="1"/>
          </p:nvPr>
        </p:nvSpPr>
        <p:spPr>
          <a:xfrm>
            <a:off x="546100" y="436563"/>
            <a:ext cx="11228388" cy="5989637"/>
          </a:xfrm>
        </p:spPr>
        <p:txBody>
          <a:bodyPr/>
          <a:lstStyle/>
          <a:p>
            <a:pPr algn="just">
              <a:buFont typeface="Arial" charset="0"/>
              <a:buNone/>
            </a:pPr>
            <a:r>
              <a:rPr lang="lt-LT" smtClean="0"/>
              <a:t>	</a:t>
            </a:r>
            <a:r>
              <a:rPr lang="en-US" smtClean="0"/>
              <a:t> 	</a:t>
            </a:r>
            <a:r>
              <a:rPr lang="lt-LT" sz="3200" smtClean="0"/>
              <a:t>Kitas organizacijas, veikusias pagal Helsinkio baigiamojo akto principus istorikai vadina „radikaliomis disidentinėmis organizacijomis ar tiesiog sambūriais“. Tokiu pavyzdžiu pateikia Viktoro Kruglovo Strazdelio universitetą Vilniuje, tėvą Stanislovą. Visas šias veiklas istorikai vadina „opoziciniu judėjimu“ ar „opozicine visuomenine veikla“. Jų interesų ir veikimo ratui priskyrė „demokratinių teisių, istorijos ir kultūros klausimus“. Tai vadino opozicinėmis ir antitarybinėmis apraiškomis, tarp šių dviejų sąvokų dėdami lygybės ženklą.</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p:cNvSpPr>
          <p:nvPr>
            <p:ph type="title"/>
          </p:nvPr>
        </p:nvSpPr>
        <p:spPr>
          <a:xfrm>
            <a:off x="838200" y="365125"/>
            <a:ext cx="10515600" cy="901700"/>
          </a:xfrm>
        </p:spPr>
        <p:txBody>
          <a:bodyPr/>
          <a:lstStyle/>
          <a:p>
            <a:r>
              <a:rPr lang="lt-LT" b="1" smtClean="0"/>
              <a:t>2.2. Rezistencijos samprata</a:t>
            </a:r>
          </a:p>
        </p:txBody>
      </p:sp>
      <p:sp>
        <p:nvSpPr>
          <p:cNvPr id="118786" name="Rectangle 3"/>
          <p:cNvSpPr>
            <a:spLocks noGrp="1"/>
          </p:cNvSpPr>
          <p:nvPr>
            <p:ph type="body" idx="1"/>
          </p:nvPr>
        </p:nvSpPr>
        <p:spPr>
          <a:xfrm>
            <a:off x="565150" y="1390650"/>
            <a:ext cx="10958513" cy="5072063"/>
          </a:xfrm>
        </p:spPr>
        <p:txBody>
          <a:bodyPr/>
          <a:lstStyle/>
          <a:p>
            <a:pPr algn="just">
              <a:buFont typeface="Arial" charset="0"/>
              <a:buNone/>
            </a:pPr>
            <a:r>
              <a:rPr lang="lt-LT" smtClean="0"/>
              <a:t>	</a:t>
            </a:r>
            <a:r>
              <a:rPr lang="en-US" smtClean="0"/>
              <a:t> 	</a:t>
            </a:r>
            <a:r>
              <a:rPr lang="lt-LT" smtClean="0"/>
              <a:t>Tarptautinių žodžių žodyne (TŽŽ, 1985, p. 427) yra dvi sąvokos: rezistansas ir rezistencija. Vienos kilmė išvedama iš prancūzų kalbos žodžio – </a:t>
            </a:r>
            <a:r>
              <a:rPr lang="lt-LT" i="1" smtClean="0"/>
              <a:t>résistance</a:t>
            </a:r>
            <a:r>
              <a:rPr lang="lt-LT" smtClean="0"/>
              <a:t> – pasipriešinimas (fizikos terminas), o kitos – iš lotyniško žodžio – </a:t>
            </a:r>
            <a:r>
              <a:rPr lang="lt-LT" i="1" smtClean="0"/>
              <a:t>resistentia</a:t>
            </a:r>
            <a:r>
              <a:rPr lang="lt-LT" smtClean="0"/>
              <a:t>, kuris taip pat reiškia pasipriešinimą (humanitarinis-socialinis terminas).</a:t>
            </a:r>
          </a:p>
          <a:p>
            <a:pPr>
              <a:buFont typeface="Arial" charset="0"/>
              <a:buNone/>
            </a:pPr>
            <a:r>
              <a:rPr lang="lt-LT" b="1" smtClean="0"/>
              <a:t>	</a:t>
            </a:r>
            <a:r>
              <a:rPr lang="en-US" b="1" smtClean="0"/>
              <a:t> 	</a:t>
            </a:r>
            <a:r>
              <a:rPr lang="lt-LT" b="1" smtClean="0"/>
              <a:t>Rezistansas</a:t>
            </a:r>
            <a:r>
              <a:rPr lang="lt-LT" smtClean="0"/>
              <a:t> – aktyvioji varža – elektrinės grandinės ominė varža kintamajai elektros srovei.</a:t>
            </a:r>
            <a:endParaRPr lang="lt-LT" b="1" smtClean="0"/>
          </a:p>
          <a:p>
            <a:pPr>
              <a:buFont typeface="Arial" charset="0"/>
              <a:buNone/>
            </a:pPr>
            <a:r>
              <a:rPr lang="lt-LT" b="1" smtClean="0"/>
              <a:t>	</a:t>
            </a:r>
            <a:r>
              <a:rPr lang="en-US" b="1" smtClean="0"/>
              <a:t> 	</a:t>
            </a:r>
            <a:r>
              <a:rPr lang="lt-LT" b="1" smtClean="0"/>
              <a:t>Rezistencija</a:t>
            </a:r>
            <a:r>
              <a:rPr lang="lt-LT" smtClean="0"/>
              <a:t> – 1) pasipriešinimo judėjimas; 2) atsparumas.</a:t>
            </a:r>
            <a:endParaRPr lang="en-US" smtClean="0"/>
          </a:p>
          <a:p>
            <a:pPr>
              <a:buFont typeface="Arial" charset="0"/>
              <a:buNone/>
            </a:pPr>
            <a:endParaRPr lang="lt-LT" smtClean="0"/>
          </a:p>
          <a:p>
            <a:pPr algn="just">
              <a:buFont typeface="Arial" charset="0"/>
              <a:buNone/>
            </a:pPr>
            <a:r>
              <a:rPr lang="lt-LT" smtClean="0"/>
              <a:t>	</a:t>
            </a:r>
            <a:r>
              <a:rPr lang="en-US" smtClean="0"/>
              <a:t> 	</a:t>
            </a:r>
            <a:r>
              <a:rPr lang="lt-LT" smtClean="0"/>
              <a:t>Analogiškas apibrėžimas yra ir internetiniame TŽŽ (</a:t>
            </a:r>
            <a:r>
              <a:rPr lang="lt-LT" smtClean="0">
                <a:hlinkClick r:id="rId2"/>
              </a:rPr>
              <a:t>https://tzz.lt/r/rezistencija/</a:t>
            </a:r>
            <a:r>
              <a:rPr lang="lt-LT" smtClean="0"/>
              <a:t>).</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3"/>
          <p:cNvSpPr>
            <a:spLocks noGrp="1"/>
          </p:cNvSpPr>
          <p:nvPr>
            <p:ph type="body" idx="4294967295"/>
          </p:nvPr>
        </p:nvSpPr>
        <p:spPr>
          <a:xfrm>
            <a:off x="344488" y="1036638"/>
            <a:ext cx="11274425" cy="4071937"/>
          </a:xfrm>
        </p:spPr>
        <p:txBody>
          <a:bodyPr/>
          <a:lstStyle/>
          <a:p>
            <a:pPr algn="just">
              <a:buFont typeface="Arial" charset="0"/>
              <a:buNone/>
            </a:pPr>
            <a:r>
              <a:rPr lang="lt-LT" smtClean="0"/>
              <a:t>	</a:t>
            </a:r>
            <a:r>
              <a:rPr lang="en-US" smtClean="0"/>
              <a:t> 	</a:t>
            </a:r>
            <a:r>
              <a:rPr lang="lt-LT" sz="3200" smtClean="0"/>
              <a:t>Lietuvių kalbos žodyne internete (</a:t>
            </a:r>
            <a:r>
              <a:rPr lang="lt-LT" sz="3200" smtClean="0">
                <a:hlinkClick r:id="rId2"/>
              </a:rPr>
              <a:t>http://www.lkz.lt/?zodis=rezistencija&amp;id=23046170000</a:t>
            </a:r>
            <a:r>
              <a:rPr lang="lt-LT" sz="3200" smtClean="0"/>
              <a:t>), rezistencija apibrėžiama, kaip pasipriešinimas, pasipriešinimo (okupantams) sąjūdis, pateikiamas pavyzdys, – ginkluota rezistencija.</a:t>
            </a:r>
          </a:p>
          <a:p>
            <a:pPr algn="just">
              <a:buFont typeface="Arial" charset="0"/>
              <a:buNone/>
            </a:pPr>
            <a:r>
              <a:rPr lang="lt-LT" sz="3200" smtClean="0"/>
              <a:t>	</a:t>
            </a:r>
            <a:r>
              <a:rPr lang="en-US" sz="3200" smtClean="0"/>
              <a:t> 	</a:t>
            </a:r>
            <a:r>
              <a:rPr lang="lt-LT" sz="3200" smtClean="0"/>
              <a:t>Sovietmečiu spausdintame Lietuvių kalbos žodyne (1972) žodžio rezistencija iš viso nėra. Būtų puiki užduotis, kritiniam mąstymui, paieškant atsakymo, kodėl?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3"/>
          <p:cNvSpPr>
            <a:spLocks noGrp="1"/>
          </p:cNvSpPr>
          <p:nvPr>
            <p:ph type="body" idx="1"/>
          </p:nvPr>
        </p:nvSpPr>
        <p:spPr>
          <a:xfrm>
            <a:off x="296863" y="328613"/>
            <a:ext cx="11417300" cy="6097587"/>
          </a:xfrm>
        </p:spPr>
        <p:txBody>
          <a:bodyPr/>
          <a:lstStyle/>
          <a:p>
            <a:pPr algn="just">
              <a:buFont typeface="Arial" charset="0"/>
              <a:buNone/>
            </a:pPr>
            <a:r>
              <a:rPr lang="lt-LT" smtClean="0"/>
              <a:t>	</a:t>
            </a:r>
            <a:r>
              <a:rPr lang="en-US" smtClean="0"/>
              <a:t> 	</a:t>
            </a:r>
            <a:r>
              <a:rPr lang="lt-LT" smtClean="0"/>
              <a:t>Visuotinėje lietuvių enciklopedijoje sąvoka </a:t>
            </a:r>
            <a:r>
              <a:rPr lang="lt-LT" b="1" smtClean="0"/>
              <a:t>rezistencija</a:t>
            </a:r>
            <a:r>
              <a:rPr lang="lt-LT" smtClean="0"/>
              <a:t> kildinama iš lotyniško žodžio </a:t>
            </a:r>
            <a:r>
              <a:rPr lang="lt-LT" i="1" smtClean="0"/>
              <a:t>resistentia</a:t>
            </a:r>
            <a:r>
              <a:rPr lang="lt-LT" smtClean="0"/>
              <a:t>, reiškiančio pasipriešinimą, ir apibrėžiama, kaip </a:t>
            </a:r>
            <a:r>
              <a:rPr lang="lt-LT" b="1" smtClean="0"/>
              <a:t>kovojantis judėjimas</a:t>
            </a:r>
            <a:r>
              <a:rPr lang="lt-LT" smtClean="0"/>
              <a:t> su „kraštą </a:t>
            </a:r>
            <a:r>
              <a:rPr lang="lt-LT" b="1" smtClean="0"/>
              <a:t>okupuojančia valstybe</a:t>
            </a:r>
            <a:r>
              <a:rPr lang="lt-LT" smtClean="0"/>
              <a:t> arba </a:t>
            </a:r>
            <a:r>
              <a:rPr lang="lt-LT" b="1" smtClean="0"/>
              <a:t>nepakankamai teisėta</a:t>
            </a:r>
            <a:r>
              <a:rPr lang="lt-LT" smtClean="0"/>
              <a:t> sava valdžia“. Pabrėžiama, kad „terminas </a:t>
            </a:r>
            <a:r>
              <a:rPr lang="lt-LT" b="1" smtClean="0"/>
              <a:t>nevienareikšmis</a:t>
            </a:r>
            <a:r>
              <a:rPr lang="lt-LT" smtClean="0"/>
              <a:t>, dėl jo vartojimo mokslininkai nesutaria“</a:t>
            </a:r>
            <a:r>
              <a:rPr lang="lt-LT" altLang="ja-JP" u="sng" smtClean="0">
                <a:cs typeface="游ゴシック"/>
              </a:rPr>
              <a:t>[1]</a:t>
            </a:r>
            <a:r>
              <a:rPr lang="lt-LT" altLang="ja-JP" smtClean="0">
                <a:cs typeface="游ゴシック"/>
              </a:rPr>
              <a:t>. </a:t>
            </a:r>
          </a:p>
          <a:p>
            <a:pPr algn="just">
              <a:buFont typeface="Arial" charset="0"/>
              <a:buNone/>
            </a:pPr>
            <a:r>
              <a:rPr lang="lt-LT" altLang="ja-JP" smtClean="0">
                <a:cs typeface="游ゴシック"/>
              </a:rPr>
              <a:t>	</a:t>
            </a:r>
            <a:r>
              <a:rPr lang="en-US" altLang="ja-JP" smtClean="0">
                <a:cs typeface="游ゴシック"/>
              </a:rPr>
              <a:t> 	</a:t>
            </a:r>
            <a:r>
              <a:rPr lang="lt-LT" altLang="ja-JP" smtClean="0">
                <a:cs typeface="游ゴシック"/>
              </a:rPr>
              <a:t>Nurodyti tipiniai pavyzdžiai, –  Europos kraštų gyventojų kova su nacių valdžia IIPK, Azijos tautų pasipriešinimą Japonijos okupacijai IIPK, pogrindinis judėjimas. Lietuvių rezistencijos atveju, – lietuvių </a:t>
            </a:r>
            <a:r>
              <a:rPr lang="lt-LT" altLang="ja-JP" b="1" smtClean="0">
                <a:cs typeface="游ゴシック"/>
              </a:rPr>
              <a:t>antinacinis</a:t>
            </a:r>
            <a:r>
              <a:rPr lang="lt-LT" altLang="ja-JP" smtClean="0">
                <a:cs typeface="游ゴシック"/>
              </a:rPr>
              <a:t> pasipriešinimas, Lietuvos pasipriešinimas </a:t>
            </a:r>
            <a:r>
              <a:rPr lang="lt-LT" altLang="ja-JP" b="1" smtClean="0">
                <a:cs typeface="游ゴシック"/>
              </a:rPr>
              <a:t>sovietiniam okupaciniam režimui</a:t>
            </a:r>
            <a:r>
              <a:rPr lang="lt-LT" altLang="ja-JP" smtClean="0">
                <a:cs typeface="游ゴシック"/>
              </a:rPr>
              <a:t>; taikios rezistencijos </a:t>
            </a:r>
            <a:r>
              <a:rPr lang="lt-LT" altLang="ja-JP" b="1" smtClean="0">
                <a:cs typeface="游ゴシック"/>
              </a:rPr>
              <a:t>formos</a:t>
            </a:r>
            <a:r>
              <a:rPr lang="lt-LT" altLang="ja-JP" smtClean="0">
                <a:cs typeface="游ゴシック"/>
              </a:rPr>
              <a:t> (pilietinis nepaklusnumas, sabotažas), ginkluotos (partizaninis ar konvencinis karas)</a:t>
            </a:r>
            <a:r>
              <a:rPr lang="lt-LT" altLang="ja-JP" u="sng" smtClean="0">
                <a:cs typeface="游ゴシック"/>
              </a:rPr>
              <a:t>[2]</a:t>
            </a:r>
            <a:r>
              <a:rPr lang="lt-LT" altLang="ja-JP" smtClean="0">
                <a:cs typeface="游ゴシック"/>
              </a:rPr>
              <a:t>.</a:t>
            </a:r>
          </a:p>
          <a:p>
            <a:pPr algn="just">
              <a:buFont typeface="Arial" charset="0"/>
              <a:buNone/>
            </a:pPr>
            <a:endParaRPr lang="lt-LT" altLang="ja-JP" smtClean="0">
              <a:cs typeface="游ゴシック"/>
            </a:endParaRPr>
          </a:p>
          <a:p>
            <a:pPr algn="just">
              <a:buFont typeface="Arial" charset="0"/>
              <a:buNone/>
            </a:pPr>
            <a:r>
              <a:rPr lang="en-US" altLang="ja-JP" sz="2400" u="sng" smtClean="0">
                <a:ea typeface="MS PGothic" pitchFamily="34" charset="-128"/>
              </a:rPr>
              <a:t>[1]</a:t>
            </a:r>
            <a:r>
              <a:rPr lang="en-US" altLang="ja-JP" sz="2400" smtClean="0">
                <a:ea typeface="MS PGothic" pitchFamily="34" charset="-128"/>
              </a:rPr>
              <a:t>Rezistencija, žr. www.vle.lt; </a:t>
            </a:r>
            <a:r>
              <a:rPr lang="en-US" altLang="ja-JP" sz="2400" smtClean="0">
                <a:ea typeface="MS PGothic" pitchFamily="34" charset="-128"/>
                <a:hlinkClick r:id="rId2"/>
              </a:rPr>
              <a:t>https://www.vle.lt/straipsnis/rezistencija/</a:t>
            </a:r>
            <a:r>
              <a:rPr lang="en-US" altLang="ja-JP" sz="2400" smtClean="0">
                <a:ea typeface="MS PGothic" pitchFamily="34" charset="-128"/>
              </a:rPr>
              <a:t> [2024 11 23]</a:t>
            </a:r>
            <a:endParaRPr lang="en-US" altLang="ja-JP" sz="2400" u="sng" smtClean="0">
              <a:ea typeface="MS PGothic" pitchFamily="34" charset="-128"/>
            </a:endParaRPr>
          </a:p>
          <a:p>
            <a:pPr algn="just">
              <a:buFont typeface="Arial" charset="0"/>
              <a:buNone/>
            </a:pPr>
            <a:r>
              <a:rPr lang="en-US" altLang="ja-JP" sz="2400" u="sng" smtClean="0">
                <a:ea typeface="MS PGothic" pitchFamily="34" charset="-128"/>
              </a:rPr>
              <a:t>[2]</a:t>
            </a:r>
            <a:r>
              <a:rPr lang="en-US" altLang="ja-JP" sz="2400" smtClean="0">
                <a:ea typeface="MS PGothic" pitchFamily="34" charset="-128"/>
              </a:rPr>
              <a:t>Rezistencija, žr. www.vle.lt; </a:t>
            </a:r>
            <a:r>
              <a:rPr lang="en-US" altLang="ja-JP" sz="2400" smtClean="0">
                <a:ea typeface="MS PGothic" pitchFamily="34" charset="-128"/>
                <a:hlinkClick r:id="rId2"/>
              </a:rPr>
              <a:t>https://www.vle.lt/straipsnis/rezistencija/</a:t>
            </a:r>
            <a:r>
              <a:rPr lang="en-US" altLang="ja-JP" sz="2400" smtClean="0">
                <a:ea typeface="MS PGothic" pitchFamily="34" charset="-128"/>
              </a:rPr>
              <a:t> [2024 11 23]</a:t>
            </a:r>
            <a:endParaRPr lang="lt-LT" sz="2400" smtClean="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3"/>
          <p:cNvSpPr>
            <a:spLocks noGrp="1"/>
          </p:cNvSpPr>
          <p:nvPr>
            <p:ph type="body" idx="1"/>
          </p:nvPr>
        </p:nvSpPr>
        <p:spPr>
          <a:xfrm>
            <a:off x="439738" y="495300"/>
            <a:ext cx="11299825" cy="5495925"/>
          </a:xfrm>
        </p:spPr>
        <p:txBody>
          <a:bodyPr/>
          <a:lstStyle/>
          <a:p>
            <a:pPr algn="just">
              <a:buFont typeface="Arial" charset="0"/>
              <a:buNone/>
            </a:pPr>
            <a:r>
              <a:rPr lang="lt-LT" sz="2400" b="1" smtClean="0"/>
              <a:t>	</a:t>
            </a:r>
            <a:r>
              <a:rPr lang="en-US" sz="2400" b="1" smtClean="0"/>
              <a:t> 	</a:t>
            </a:r>
            <a:r>
              <a:rPr lang="lt-LT" b="1" smtClean="0"/>
              <a:t>Kembridžo žodyne</a:t>
            </a:r>
            <a:r>
              <a:rPr lang="lt-LT" smtClean="0"/>
              <a:t> terminas „resistance“, suvokiamas kaip „</a:t>
            </a:r>
            <a:r>
              <a:rPr lang="lt-LT" b="1" smtClean="0"/>
              <a:t>atsparumas</a:t>
            </a:r>
            <a:r>
              <a:rPr lang="lt-LT" smtClean="0"/>
              <a:t>“, apibrėžiamas</a:t>
            </a:r>
            <a:r>
              <a:rPr lang="lt-LT" altLang="ja-JP" u="sng" smtClean="0">
                <a:cs typeface="游ゴシック"/>
              </a:rPr>
              <a:t>[1]</a:t>
            </a:r>
            <a:r>
              <a:rPr lang="lt-LT" altLang="ja-JP" smtClean="0">
                <a:cs typeface="游ゴシック"/>
              </a:rPr>
              <a:t>, kaip </a:t>
            </a:r>
          </a:p>
          <a:p>
            <a:pPr algn="just">
              <a:buFont typeface="Arial" charset="0"/>
              <a:buNone/>
            </a:pPr>
            <a:r>
              <a:rPr lang="lt-LT" altLang="ja-JP" smtClean="0">
                <a:cs typeface="游ゴシック"/>
              </a:rPr>
              <a:t>	</a:t>
            </a:r>
            <a:r>
              <a:rPr lang="en-US" altLang="ja-JP" smtClean="0">
                <a:cs typeface="游ゴシック"/>
              </a:rPr>
              <a:t> 	</a:t>
            </a:r>
            <a:r>
              <a:rPr lang="lt-LT" altLang="ja-JP" smtClean="0">
                <a:cs typeface="游ゴシック"/>
              </a:rPr>
              <a:t>1) „</a:t>
            </a:r>
            <a:r>
              <a:rPr lang="lt-LT" altLang="ja-JP" b="1" smtClean="0">
                <a:cs typeface="游ゴシック"/>
              </a:rPr>
              <a:t>veiksmas</a:t>
            </a:r>
            <a:r>
              <a:rPr lang="lt-LT" altLang="ja-JP" smtClean="0">
                <a:cs typeface="游ゴシック"/>
              </a:rPr>
              <a:t>, kai kovojama prieš ką nors, kas jus puola, arba atsisakoma su kuo nors sutikti“ (veiksmas prieš užpuoliką, nenoras vykdyti). Duoti pavyzdžiai apie vyriausybės nesipriešinimą sukilėliams, pasipriešinimas / atsparumas vieningos Europos idėjai. </a:t>
            </a:r>
          </a:p>
          <a:p>
            <a:pPr algn="just">
              <a:buFont typeface="Arial" charset="0"/>
              <a:buNone/>
            </a:pPr>
            <a:r>
              <a:rPr lang="lt-LT" altLang="ja-JP" smtClean="0">
                <a:cs typeface="游ゴシック"/>
              </a:rPr>
              <a:t>	</a:t>
            </a:r>
            <a:r>
              <a:rPr lang="en-US" altLang="ja-JP" smtClean="0">
                <a:cs typeface="游ゴシック"/>
              </a:rPr>
              <a:t> 	</a:t>
            </a:r>
            <a:r>
              <a:rPr lang="lt-LT" altLang="ja-JP" smtClean="0">
                <a:cs typeface="游ゴシック"/>
              </a:rPr>
              <a:t>2) „</a:t>
            </a:r>
            <a:r>
              <a:rPr lang="lt-LT" altLang="ja-JP" b="1" smtClean="0">
                <a:cs typeface="游ゴシック"/>
              </a:rPr>
              <a:t>jėga</a:t>
            </a:r>
            <a:r>
              <a:rPr lang="lt-LT" altLang="ja-JP" smtClean="0">
                <a:cs typeface="游ゴシック"/>
              </a:rPr>
              <a:t>, kuri veikia siekdama sustabdyti ko nors pažangą arba sulėtinti ją“. Duotas pavyzdys, apie oro / vėjo pasipriešinimą sumažinusį automobilio greitį. </a:t>
            </a:r>
          </a:p>
          <a:p>
            <a:pPr algn="just">
              <a:buFont typeface="Arial" charset="0"/>
              <a:buNone/>
            </a:pPr>
            <a:r>
              <a:rPr lang="lt-LT" altLang="ja-JP" smtClean="0">
                <a:cs typeface="游ゴシック"/>
              </a:rPr>
              <a:t>	</a:t>
            </a:r>
            <a:r>
              <a:rPr lang="en-US" altLang="ja-JP" smtClean="0">
                <a:cs typeface="游ゴシック"/>
              </a:rPr>
              <a:t> 	</a:t>
            </a:r>
            <a:r>
              <a:rPr lang="lt-LT" altLang="ja-JP" smtClean="0">
                <a:cs typeface="游ゴシック"/>
              </a:rPr>
              <a:t>3) </a:t>
            </a:r>
            <a:r>
              <a:rPr lang="lt-LT" altLang="ja-JP" b="1" smtClean="0">
                <a:cs typeface="游ゴシック"/>
              </a:rPr>
              <a:t>laipsnis</a:t>
            </a:r>
            <a:r>
              <a:rPr lang="lt-LT" altLang="ja-JP" smtClean="0">
                <a:cs typeface="游ゴシック"/>
              </a:rPr>
              <a:t>, kuriuo medžiaga trukdo elektros srovei tekėti per ją (fizika).</a:t>
            </a:r>
          </a:p>
          <a:p>
            <a:pPr algn="just">
              <a:buFont typeface="Arial" charset="0"/>
              <a:buNone/>
            </a:pPr>
            <a:r>
              <a:rPr lang="lt-LT" altLang="ja-JP" sz="2400" smtClean="0">
                <a:cs typeface="游ゴシック"/>
              </a:rPr>
              <a:t/>
            </a:r>
            <a:br>
              <a:rPr lang="lt-LT" altLang="ja-JP" sz="2400" smtClean="0">
                <a:cs typeface="游ゴシック"/>
              </a:rPr>
            </a:br>
            <a:r>
              <a:rPr lang="en-US" altLang="ja-JP" sz="2400" smtClean="0">
                <a:cs typeface="游ゴシック"/>
              </a:rPr>
              <a:t> 	</a:t>
            </a:r>
            <a:r>
              <a:rPr lang="en-US" altLang="ja-JP" sz="1800" u="sng" smtClean="0">
                <a:ea typeface="MS PGothic" pitchFamily="34" charset="-128"/>
              </a:rPr>
              <a:t>[1]</a:t>
            </a:r>
            <a:r>
              <a:rPr lang="en-US" altLang="ja-JP" sz="1800" smtClean="0">
                <a:ea typeface="MS PGothic" pitchFamily="34" charset="-128"/>
              </a:rPr>
              <a:t> </a:t>
            </a:r>
            <a:r>
              <a:rPr lang="lt-LT" altLang="ja-JP" sz="1800" smtClean="0">
                <a:cs typeface="游ゴシック"/>
              </a:rPr>
              <a:t>Resistance, žr. </a:t>
            </a:r>
            <a:r>
              <a:rPr lang="lt-LT" altLang="ja-JP" sz="1800" smtClean="0">
                <a:cs typeface="游ゴシック"/>
                <a:hlinkClick r:id="rId2"/>
              </a:rPr>
              <a:t>https://dictionary.cambridge.org/dictionary/english/resistance</a:t>
            </a:r>
            <a:r>
              <a:rPr lang="en-US" altLang="ja-JP" sz="1800" smtClean="0">
                <a:ea typeface="MS PGothic" pitchFamily="34" charset="-128"/>
              </a:rPr>
              <a:t> </a:t>
            </a:r>
            <a:endParaRPr lang="lt-LT" sz="1800" smtClean="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3"/>
          <p:cNvSpPr>
            <a:spLocks noGrp="1"/>
          </p:cNvSpPr>
          <p:nvPr>
            <p:ph type="body" idx="1"/>
          </p:nvPr>
        </p:nvSpPr>
        <p:spPr>
          <a:xfrm>
            <a:off x="309563" y="471488"/>
            <a:ext cx="11477625" cy="5967412"/>
          </a:xfrm>
        </p:spPr>
        <p:txBody>
          <a:bodyPr/>
          <a:lstStyle/>
          <a:p>
            <a:pPr algn="just">
              <a:buFont typeface="Arial" charset="0"/>
              <a:buNone/>
            </a:pPr>
            <a:r>
              <a:rPr lang="lt-LT" smtClean="0"/>
              <a:t>	</a:t>
            </a:r>
            <a:r>
              <a:rPr lang="en-US" smtClean="0"/>
              <a:t> 	</a:t>
            </a:r>
            <a:r>
              <a:rPr lang="lt-LT" smtClean="0"/>
              <a:t>Terminas „the Resistance“, suvokiamas kaip „</a:t>
            </a:r>
            <a:r>
              <a:rPr lang="lt-LT" b="1" smtClean="0"/>
              <a:t>pasipriešinimas</a:t>
            </a:r>
            <a:r>
              <a:rPr lang="lt-LT" smtClean="0"/>
              <a:t>“, apibrėžiamas, kaip „</a:t>
            </a:r>
            <a:r>
              <a:rPr lang="lt-LT" b="1" smtClean="0"/>
              <a:t>organizacija</a:t>
            </a:r>
            <a:r>
              <a:rPr lang="lt-LT" smtClean="0"/>
              <a:t>, </a:t>
            </a:r>
            <a:r>
              <a:rPr lang="lt-LT" b="1" smtClean="0"/>
              <a:t>slapta</a:t>
            </a:r>
            <a:r>
              <a:rPr lang="lt-LT" smtClean="0"/>
              <a:t> kovojanti prieš priešą, užėmusį jos šalį“. Pateikiama idioma: „mažiausio pasipriešinimo kelias“</a:t>
            </a:r>
            <a:r>
              <a:rPr lang="lt-LT" altLang="ja-JP" u="sng" smtClean="0">
                <a:cs typeface="游ゴシック"/>
              </a:rPr>
              <a:t>[1]</a:t>
            </a:r>
            <a:r>
              <a:rPr lang="lt-LT" altLang="ja-JP" smtClean="0">
                <a:cs typeface="游ゴシック"/>
              </a:rPr>
              <a:t>.</a:t>
            </a:r>
            <a:endParaRPr lang="lt-LT" altLang="ja-JP" b="1" smtClean="0">
              <a:cs typeface="游ゴシック"/>
            </a:endParaRPr>
          </a:p>
          <a:p>
            <a:pPr algn="just">
              <a:buFont typeface="Arial" charset="0"/>
              <a:buNone/>
            </a:pPr>
            <a:r>
              <a:rPr lang="lt-LT" altLang="ja-JP" b="1" smtClean="0">
                <a:cs typeface="游ゴシック"/>
              </a:rPr>
              <a:t>	</a:t>
            </a:r>
            <a:r>
              <a:rPr lang="en-US" altLang="ja-JP" b="1" smtClean="0">
                <a:cs typeface="游ゴシック"/>
              </a:rPr>
              <a:t> 	</a:t>
            </a:r>
            <a:r>
              <a:rPr lang="lt-LT" altLang="ja-JP" b="1" smtClean="0">
                <a:cs typeface="游ゴシック"/>
              </a:rPr>
              <a:t>Britanikos enciklopedija</a:t>
            </a:r>
            <a:r>
              <a:rPr lang="lt-LT" altLang="ja-JP" smtClean="0">
                <a:cs typeface="游ゴシック"/>
              </a:rPr>
              <a:t> pateikia </a:t>
            </a:r>
            <a:r>
              <a:rPr lang="lt-LT" altLang="ja-JP" b="1" smtClean="0">
                <a:cs typeface="游ゴシック"/>
              </a:rPr>
              <a:t>100 termino „rezistencija“ apibrėžimų</a:t>
            </a:r>
            <a:r>
              <a:rPr lang="lt-LT" altLang="ja-JP" smtClean="0">
                <a:cs typeface="游ゴシック"/>
              </a:rPr>
              <a:t> ir pavyzdžių</a:t>
            </a:r>
            <a:r>
              <a:rPr lang="lt-LT" altLang="ja-JP" u="sng" smtClean="0">
                <a:cs typeface="游ゴシック"/>
              </a:rPr>
              <a:t>[2]</a:t>
            </a:r>
            <a:r>
              <a:rPr lang="lt-LT" altLang="ja-JP" smtClean="0">
                <a:cs typeface="游ゴシック"/>
              </a:rPr>
              <a:t>, kurie apima fizikos, biologijos, filosofijos, medicinos, architektūros, politologijos, pilietinio ugdymo ir, žinoma, istorijos sritis. Galima duoti </a:t>
            </a:r>
            <a:r>
              <a:rPr lang="lt-LT" altLang="ja-JP" b="1" smtClean="0">
                <a:cs typeface="游ゴシック"/>
              </a:rPr>
              <a:t>mokiniams užduotį</a:t>
            </a:r>
            <a:r>
              <a:rPr lang="lt-LT" altLang="ja-JP" smtClean="0">
                <a:cs typeface="游ゴシック"/>
              </a:rPr>
              <a:t>, – pasirinkti 5–10 apibrėžimų pavyzdžių ir pateikti juos lentelėje.</a:t>
            </a:r>
          </a:p>
          <a:p>
            <a:pPr algn="just">
              <a:buFont typeface="Arial" charset="0"/>
              <a:buNone/>
            </a:pPr>
            <a:endParaRPr lang="lt-LT" altLang="ja-JP" smtClean="0">
              <a:cs typeface="游ゴシック"/>
            </a:endParaRPr>
          </a:p>
          <a:p>
            <a:pPr algn="just">
              <a:buFont typeface="Arial" charset="0"/>
              <a:buNone/>
            </a:pPr>
            <a:endParaRPr lang="lt-LT" altLang="ja-JP" smtClean="0">
              <a:cs typeface="游ゴシック"/>
            </a:endParaRPr>
          </a:p>
          <a:p>
            <a:pPr algn="just">
              <a:buFont typeface="Arial" charset="0"/>
              <a:buNone/>
            </a:pPr>
            <a:r>
              <a:rPr lang="en-US" altLang="ja-JP" sz="2000" u="sng" smtClean="0">
                <a:ea typeface="MS PGothic" pitchFamily="34" charset="-128"/>
              </a:rPr>
              <a:t>[1]</a:t>
            </a:r>
            <a:r>
              <a:rPr lang="en-US" altLang="ja-JP" sz="2000" smtClean="0">
                <a:ea typeface="MS PGothic" pitchFamily="34" charset="-128"/>
              </a:rPr>
              <a:t> </a:t>
            </a:r>
            <a:r>
              <a:rPr lang="lt-LT" altLang="ja-JP" sz="2000" smtClean="0">
                <a:cs typeface="游ゴシック"/>
              </a:rPr>
              <a:t>Resistance, žr. </a:t>
            </a:r>
            <a:r>
              <a:rPr lang="lt-LT" altLang="ja-JP" sz="2000" smtClean="0">
                <a:cs typeface="游ゴシック"/>
                <a:hlinkClick r:id="rId2"/>
              </a:rPr>
              <a:t>https://dictionary.cambridge.org/dictionary/english/resistance</a:t>
            </a:r>
            <a:r>
              <a:rPr lang="en-US" altLang="ja-JP" sz="2000" smtClean="0">
                <a:ea typeface="MS PGothic" pitchFamily="34" charset="-128"/>
              </a:rPr>
              <a:t> </a:t>
            </a:r>
            <a:endParaRPr lang="en-US" altLang="ja-JP" sz="2000" u="sng" smtClean="0">
              <a:ea typeface="MS PGothic" pitchFamily="34" charset="-128"/>
            </a:endParaRPr>
          </a:p>
          <a:p>
            <a:pPr algn="just">
              <a:buFont typeface="Arial" charset="0"/>
              <a:buNone/>
            </a:pPr>
            <a:r>
              <a:rPr lang="en-US" altLang="ja-JP" sz="2000" u="sng" smtClean="0">
                <a:ea typeface="MS PGothic" pitchFamily="34" charset="-128"/>
              </a:rPr>
              <a:t>[2]</a:t>
            </a:r>
            <a:r>
              <a:rPr lang="en-US" altLang="ja-JP" sz="2000" smtClean="0">
                <a:ea typeface="MS PGothic" pitchFamily="34" charset="-128"/>
              </a:rPr>
              <a:t> </a:t>
            </a:r>
            <a:r>
              <a:rPr lang="lt-LT" altLang="ja-JP" sz="2000" smtClean="0">
                <a:cs typeface="游ゴシック"/>
              </a:rPr>
              <a:t>Resistance, žr. </a:t>
            </a:r>
            <a:r>
              <a:rPr lang="lt-LT" altLang="ja-JP" sz="2000" smtClean="0">
                <a:cs typeface="游ゴシック"/>
                <a:hlinkClick r:id="rId3"/>
              </a:rPr>
              <a:t>https://www.britannica.com/search?query=resistane&amp;page=3</a:t>
            </a:r>
            <a:r>
              <a:rPr lang="lt-LT" altLang="ja-JP" sz="2000" smtClean="0">
                <a:cs typeface="游ゴシック"/>
              </a:rPr>
              <a:t> </a:t>
            </a:r>
            <a:endParaRPr lang="lt-LT" sz="2000" smtClean="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3"/>
          <p:cNvSpPr>
            <a:spLocks noGrp="1"/>
          </p:cNvSpPr>
          <p:nvPr>
            <p:ph type="body" idx="4294967295"/>
          </p:nvPr>
        </p:nvSpPr>
        <p:spPr>
          <a:xfrm>
            <a:off x="415925" y="536575"/>
            <a:ext cx="11290300" cy="5819775"/>
          </a:xfrm>
        </p:spPr>
        <p:txBody>
          <a:bodyPr/>
          <a:lstStyle/>
          <a:p>
            <a:pPr algn="just">
              <a:buFont typeface="Arial" charset="0"/>
              <a:buNone/>
            </a:pPr>
            <a:r>
              <a:rPr lang="lt-LT" altLang="ja-JP" b="1" smtClean="0">
                <a:cs typeface="游ゴシック"/>
              </a:rPr>
              <a:t>	</a:t>
            </a:r>
            <a:r>
              <a:rPr lang="en-US" altLang="ja-JP" b="1" smtClean="0">
                <a:cs typeface="游ゴシック"/>
              </a:rPr>
              <a:t> 	</a:t>
            </a:r>
            <a:r>
              <a:rPr lang="lt-LT" altLang="ja-JP" sz="3200" b="1" smtClean="0">
                <a:cs typeface="游ゴシック"/>
              </a:rPr>
              <a:t>Kolinso (</a:t>
            </a:r>
            <a:r>
              <a:rPr lang="lt-LT" altLang="ja-JP" sz="3200" b="1" i="1" smtClean="0">
                <a:cs typeface="游ゴシック"/>
              </a:rPr>
              <a:t>Collins dictionary</a:t>
            </a:r>
            <a:r>
              <a:rPr lang="lt-LT" altLang="ja-JP" sz="3200" b="1" smtClean="0">
                <a:cs typeface="游ゴシック"/>
              </a:rPr>
              <a:t>) žodyne</a:t>
            </a:r>
            <a:r>
              <a:rPr lang="lt-LT" altLang="ja-JP" sz="3200" smtClean="0">
                <a:cs typeface="游ゴシック"/>
              </a:rPr>
              <a:t> terminas „pasipriešinimas“ apibrėžimas[1], kaip: </a:t>
            </a:r>
          </a:p>
          <a:p>
            <a:pPr algn="just">
              <a:buFont typeface="Arial" charset="0"/>
              <a:buNone/>
            </a:pPr>
            <a:r>
              <a:rPr lang="lt-LT" altLang="ja-JP" sz="3200" smtClean="0">
                <a:cs typeface="游ゴシック"/>
              </a:rPr>
              <a:t>	</a:t>
            </a:r>
            <a:r>
              <a:rPr lang="en-US" altLang="ja-JP" sz="3200" smtClean="0">
                <a:cs typeface="游ゴシック"/>
              </a:rPr>
              <a:t> 	</a:t>
            </a:r>
            <a:r>
              <a:rPr lang="lt-LT" altLang="ja-JP" sz="3200" smtClean="0">
                <a:cs typeface="游ゴシック"/>
              </a:rPr>
              <a:t>1) pasipriešinimas kažkam, pavyzdžiui, pokyčiams ar naujai idėjai, yra atsisakymas ją priimti; </a:t>
            </a:r>
          </a:p>
          <a:p>
            <a:pPr algn="just">
              <a:buFont typeface="Arial" charset="0"/>
              <a:buNone/>
            </a:pPr>
            <a:r>
              <a:rPr lang="lt-LT" altLang="ja-JP" sz="3200" smtClean="0">
                <a:cs typeface="游ゴシック"/>
              </a:rPr>
              <a:t>	</a:t>
            </a:r>
            <a:r>
              <a:rPr lang="en-US" altLang="ja-JP" sz="3200" smtClean="0">
                <a:cs typeface="游ゴシック"/>
              </a:rPr>
              <a:t> 	</a:t>
            </a:r>
            <a:r>
              <a:rPr lang="lt-LT" altLang="ja-JP" sz="3200" smtClean="0">
                <a:cs typeface="游ゴシック"/>
              </a:rPr>
              <a:t>2) pasipriešinimas užpuolimui, kurį sudaro kova su jus užpuolusiais žmonėmis, pvz., kariai susiduria su dideliu pasipriešinimu; </a:t>
            </a:r>
          </a:p>
          <a:p>
            <a:pPr algn="just">
              <a:buFont typeface="Arial" charset="0"/>
              <a:buNone/>
            </a:pPr>
            <a:r>
              <a:rPr lang="lt-LT" altLang="ja-JP" sz="3200" smtClean="0">
                <a:cs typeface="游ゴシック"/>
              </a:rPr>
              <a:t>	</a:t>
            </a:r>
            <a:r>
              <a:rPr lang="en-US" altLang="ja-JP" sz="3200" smtClean="0">
                <a:cs typeface="游ゴシック"/>
              </a:rPr>
              <a:t> 	</a:t>
            </a:r>
            <a:r>
              <a:rPr lang="lt-LT" altLang="ja-JP" sz="3200" smtClean="0">
                <a:cs typeface="游ゴシック"/>
              </a:rPr>
              <a:t>3) Organizmo atsparumas mikrobams ar ligoms – tai jo gebėjimas išlikti nepažeistam ar nepaveiktam; </a:t>
            </a:r>
          </a:p>
          <a:p>
            <a:pPr algn="just">
              <a:buFont typeface="Arial" charset="0"/>
              <a:buNone/>
            </a:pPr>
            <a:endParaRPr lang="lt-LT" altLang="ja-JP" sz="3200" smtClean="0">
              <a:cs typeface="游ゴシック"/>
            </a:endParaRPr>
          </a:p>
          <a:p>
            <a:pPr algn="just">
              <a:buFont typeface="Arial" charset="0"/>
              <a:buNone/>
            </a:pPr>
            <a:r>
              <a:rPr lang="lt-LT" altLang="ja-JP" smtClean="0">
                <a:cs typeface="游ゴシック"/>
              </a:rPr>
              <a:t/>
            </a:r>
            <a:br>
              <a:rPr lang="lt-LT" altLang="ja-JP" smtClean="0">
                <a:cs typeface="游ゴシック"/>
              </a:rPr>
            </a:br>
            <a:r>
              <a:rPr lang="en-US" altLang="ja-JP" sz="2000" smtClean="0">
                <a:ea typeface="MS PGothic" pitchFamily="34" charset="-128"/>
              </a:rPr>
              <a:t>[1] </a:t>
            </a:r>
            <a:r>
              <a:rPr lang="lt-LT" altLang="ja-JP" sz="2000" smtClean="0">
                <a:cs typeface="游ゴシック"/>
              </a:rPr>
              <a:t>Resistance, žr. </a:t>
            </a:r>
            <a:r>
              <a:rPr lang="lt-LT" altLang="ja-JP" sz="2000" smtClean="0">
                <a:cs typeface="游ゴシック"/>
                <a:hlinkClick r:id="rId2"/>
              </a:rPr>
              <a:t>https://www.collinsdictionary.com/dictionary/english/resistance</a:t>
            </a:r>
            <a:r>
              <a:rPr lang="lt-LT" altLang="ja-JP" sz="2000" smtClean="0">
                <a:cs typeface="游ゴシック"/>
              </a:rPr>
              <a:t> </a:t>
            </a:r>
            <a:endParaRPr lang="lt-LT" sz="2000" smtClean="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3"/>
          <p:cNvSpPr>
            <a:spLocks noGrp="1"/>
          </p:cNvSpPr>
          <p:nvPr>
            <p:ph type="body" idx="4294967295"/>
          </p:nvPr>
        </p:nvSpPr>
        <p:spPr>
          <a:xfrm>
            <a:off x="304800" y="509588"/>
            <a:ext cx="11458575" cy="5889625"/>
          </a:xfrm>
        </p:spPr>
        <p:txBody>
          <a:bodyPr/>
          <a:lstStyle/>
          <a:p>
            <a:pPr algn="just">
              <a:buFont typeface="Arial" charset="0"/>
              <a:buNone/>
            </a:pPr>
            <a:r>
              <a:rPr lang="lt-LT" altLang="ja-JP" smtClean="0">
                <a:cs typeface="游ゴシック"/>
              </a:rPr>
              <a:t>	</a:t>
            </a:r>
            <a:r>
              <a:rPr lang="en-US" altLang="ja-JP" smtClean="0">
                <a:cs typeface="游ゴシック"/>
              </a:rPr>
              <a:t> 	</a:t>
            </a:r>
            <a:r>
              <a:rPr lang="lt-LT" altLang="ja-JP" sz="3200" smtClean="0">
                <a:cs typeface="游ゴシック"/>
              </a:rPr>
              <a:t>4) Vėjo arba oro pasipriešinimas – tai jėga, kuri sulėtina judantį objektą ar transporto priemonę; </a:t>
            </a:r>
          </a:p>
          <a:p>
            <a:pPr algn="just">
              <a:buFont typeface="Arial" charset="0"/>
              <a:buNone/>
            </a:pPr>
            <a:r>
              <a:rPr lang="lt-LT" altLang="ja-JP" sz="3200" smtClean="0">
                <a:cs typeface="游ゴシック"/>
              </a:rPr>
              <a:t>	</a:t>
            </a:r>
            <a:r>
              <a:rPr lang="en-US" altLang="ja-JP" sz="3200" smtClean="0">
                <a:cs typeface="游ゴシック"/>
              </a:rPr>
              <a:t> 	</a:t>
            </a:r>
            <a:r>
              <a:rPr lang="lt-LT" altLang="ja-JP" sz="3200" smtClean="0">
                <a:cs typeface="游ゴシック"/>
              </a:rPr>
              <a:t>5) Elektrotechnikoje ar fizikoje varža – tai medžiagos ar elektros grandinės gebėjimas sustabdyti ja tekančią elektros srovę; </a:t>
            </a:r>
          </a:p>
          <a:p>
            <a:pPr algn="just">
              <a:buFont typeface="Arial" charset="0"/>
              <a:buNone/>
            </a:pPr>
            <a:r>
              <a:rPr lang="lt-LT" altLang="ja-JP" sz="3200" smtClean="0">
                <a:cs typeface="游ゴシック"/>
              </a:rPr>
              <a:t>	</a:t>
            </a:r>
            <a:r>
              <a:rPr lang="en-US" altLang="ja-JP" sz="3200" smtClean="0">
                <a:cs typeface="游ゴシック"/>
              </a:rPr>
              <a:t> 	</a:t>
            </a:r>
            <a:r>
              <a:rPr lang="lt-LT" altLang="ja-JP" sz="3200" smtClean="0">
                <a:cs typeface="游ゴシック"/>
              </a:rPr>
              <a:t>6) šalyje, kurią yra </a:t>
            </a:r>
            <a:r>
              <a:rPr lang="lt-LT" altLang="ja-JP" sz="3200" b="1" smtClean="0">
                <a:cs typeface="游ゴシック"/>
              </a:rPr>
              <a:t>okupavusi kitos šalies kariuomenė</a:t>
            </a:r>
            <a:r>
              <a:rPr lang="lt-LT" altLang="ja-JP" sz="3200" smtClean="0">
                <a:cs typeface="游ゴシック"/>
              </a:rPr>
              <a:t> arba kurioje yra </a:t>
            </a:r>
            <a:r>
              <a:rPr lang="lt-LT" altLang="ja-JP" sz="3200" b="1" smtClean="0">
                <a:cs typeface="游ゴシック"/>
              </a:rPr>
              <a:t>labai griežta valdžia</a:t>
            </a:r>
            <a:r>
              <a:rPr lang="lt-LT" altLang="ja-JP" sz="3200" smtClean="0">
                <a:cs typeface="游ゴシック"/>
              </a:rPr>
              <a:t>, pasipriešinimas yra organizuota žmonių grupė, kuri užsiima neteisėta veikla prieš valdžią turinčius žmones. </a:t>
            </a:r>
            <a:endParaRPr lang="lt-LT" sz="3200" smtClean="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3"/>
          <p:cNvSpPr>
            <a:spLocks noGrp="1"/>
          </p:cNvSpPr>
          <p:nvPr>
            <p:ph type="body" idx="1"/>
          </p:nvPr>
        </p:nvSpPr>
        <p:spPr>
          <a:xfrm>
            <a:off x="379413" y="436563"/>
            <a:ext cx="11263312" cy="6000750"/>
          </a:xfrm>
        </p:spPr>
        <p:txBody>
          <a:bodyPr/>
          <a:lstStyle/>
          <a:p>
            <a:pPr algn="just">
              <a:buFont typeface="Arial" charset="0"/>
              <a:buNone/>
            </a:pPr>
            <a:r>
              <a:rPr lang="lt-LT" b="1" smtClean="0"/>
              <a:t>	</a:t>
            </a:r>
            <a:r>
              <a:rPr lang="en-US" b="1" smtClean="0"/>
              <a:t> 	</a:t>
            </a:r>
            <a:r>
              <a:rPr lang="lt-LT" sz="3600" b="1" smtClean="0"/>
              <a:t>Larousse </a:t>
            </a:r>
            <a:r>
              <a:rPr lang="lt-LT" sz="3600" smtClean="0"/>
              <a:t>pateikia devynias pagrindines termino (</a:t>
            </a:r>
            <a:r>
              <a:rPr lang="lt-LT" altLang="ja-JP" sz="3600" b="1" smtClean="0">
                <a:cs typeface="游ゴシック"/>
              </a:rPr>
              <a:t>résistance</a:t>
            </a:r>
            <a:r>
              <a:rPr lang="lt-LT" sz="3600" smtClean="0"/>
              <a:t>)</a:t>
            </a:r>
            <a:r>
              <a:rPr lang="lt-LT" altLang="ja-JP" sz="3600" smtClean="0">
                <a:cs typeface="游ゴシック"/>
              </a:rPr>
              <a:t>[1] apibrėžtis iš įvairių mokslų sričių ir krypčių (socialinių-humanitarinių mokslų, inžinerijos srities, fizikos (elektra), geologijos, psichoanalizės). Taip pat atskirai pateikia apibrėžtis pagal mokslų kryptis. Rezistencija istorijoje apibrėžiama kaip „</a:t>
            </a:r>
            <a:r>
              <a:rPr lang="lt-LT" altLang="ja-JP" sz="3600" b="1" smtClean="0">
                <a:cs typeface="游ゴシック"/>
              </a:rPr>
              <a:t>Pasipriešinimo judėjimai arba pasipriešinimas – spontaniškos pasipriešinimo kovotojų grupės Antrojo pasaulinio karo metais</a:t>
            </a:r>
            <a:r>
              <a:rPr lang="lt-LT" altLang="ja-JP" sz="3600" smtClean="0">
                <a:cs typeface="游ゴシック"/>
              </a:rPr>
              <a:t>.“</a:t>
            </a:r>
          </a:p>
          <a:p>
            <a:pPr algn="just">
              <a:buFont typeface="Arial" charset="0"/>
              <a:buNone/>
            </a:pPr>
            <a:r>
              <a:rPr lang="lt-LT" altLang="ja-JP" smtClean="0">
                <a:cs typeface="游ゴシック"/>
              </a:rPr>
              <a:t/>
            </a:r>
            <a:br>
              <a:rPr lang="lt-LT" altLang="ja-JP" smtClean="0">
                <a:cs typeface="游ゴシック"/>
              </a:rPr>
            </a:br>
            <a:r>
              <a:rPr lang="en-US" altLang="ja-JP" smtClean="0">
                <a:cs typeface="游ゴシック"/>
              </a:rPr>
              <a:t> 	</a:t>
            </a:r>
            <a:r>
              <a:rPr lang="en-US" altLang="ja-JP" sz="2000" smtClean="0">
                <a:ea typeface="MS PGothic" pitchFamily="34" charset="-128"/>
              </a:rPr>
              <a:t>[1] </a:t>
            </a:r>
            <a:r>
              <a:rPr lang="lt-LT" altLang="ja-JP" sz="2000" smtClean="0">
                <a:cs typeface="游ゴシック"/>
              </a:rPr>
              <a:t>Resistance, žr. </a:t>
            </a:r>
            <a:r>
              <a:rPr lang="lt-LT" altLang="ja-JP" sz="2000" smtClean="0">
                <a:cs typeface="游ゴシック"/>
                <a:hlinkClick r:id="rId2"/>
              </a:rPr>
              <a:t>https://www.larousse.fr/dictionnaires/francais/r%C3%A9sistance/68632</a:t>
            </a:r>
            <a:r>
              <a:rPr lang="lt-LT" altLang="ja-JP" sz="2000" smtClean="0">
                <a:cs typeface="游ゴシック"/>
              </a:rPr>
              <a:t> </a:t>
            </a:r>
            <a:endParaRPr lang="lt-LT" sz="200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3"/>
          <p:cNvSpPr>
            <a:spLocks noGrp="1"/>
          </p:cNvSpPr>
          <p:nvPr>
            <p:ph type="body" idx="4294967295"/>
          </p:nvPr>
        </p:nvSpPr>
        <p:spPr>
          <a:xfrm>
            <a:off x="387350" y="412750"/>
            <a:ext cx="11442700" cy="6056313"/>
          </a:xfrm>
        </p:spPr>
        <p:txBody>
          <a:bodyPr/>
          <a:lstStyle/>
          <a:p>
            <a:pPr>
              <a:buFont typeface="Arial" charset="0"/>
              <a:buNone/>
            </a:pPr>
            <a:r>
              <a:rPr lang="lt-LT" smtClean="0"/>
              <a:t>	</a:t>
            </a:r>
            <a:r>
              <a:rPr lang="lt-LT" sz="3600" smtClean="0"/>
              <a:t>Pasipriešinimą galima klasifikuoti ir pagal tai, </a:t>
            </a:r>
            <a:r>
              <a:rPr lang="lt-LT" sz="3600" b="1" smtClean="0"/>
              <a:t>pažeidžiami</a:t>
            </a:r>
            <a:r>
              <a:rPr lang="lt-LT" sz="3600" smtClean="0"/>
              <a:t> ar </a:t>
            </a:r>
            <a:r>
              <a:rPr lang="lt-LT" sz="3600" b="1" smtClean="0"/>
              <a:t>nepažeidžiami</a:t>
            </a:r>
            <a:r>
              <a:rPr lang="lt-LT" sz="3600" smtClean="0"/>
              <a:t> okupacinio režimo metu galiojantys </a:t>
            </a:r>
            <a:r>
              <a:rPr lang="lt-LT" sz="3600" b="1" smtClean="0"/>
              <a:t>įstatymai</a:t>
            </a:r>
            <a:r>
              <a:rPr lang="lt-LT" sz="3600" smtClean="0"/>
              <a:t>. Taip pat pagal masiškumo kriterijų, – </a:t>
            </a:r>
            <a:r>
              <a:rPr lang="lt-LT" sz="3600" b="1" smtClean="0"/>
              <a:t>masinis</a:t>
            </a:r>
            <a:r>
              <a:rPr lang="lt-LT" sz="3600" smtClean="0"/>
              <a:t> ir </a:t>
            </a:r>
            <a:r>
              <a:rPr lang="lt-LT" sz="3600" b="1" smtClean="0"/>
              <a:t>ne masinis</a:t>
            </a:r>
            <a:r>
              <a:rPr lang="lt-LT" sz="3600" smtClean="0"/>
              <a:t>. </a:t>
            </a:r>
          </a:p>
          <a:p>
            <a:pPr algn="just">
              <a:buFont typeface="Arial" charset="0"/>
              <a:buNone/>
            </a:pPr>
            <a:r>
              <a:rPr lang="lt-LT" sz="3600" smtClean="0"/>
              <a:t>	Galimas ir dar vienas skirstymas – </a:t>
            </a:r>
            <a:r>
              <a:rPr lang="lt-LT" sz="3600" b="1" smtClean="0"/>
              <a:t>organizuotas ar neorganizuotas</a:t>
            </a:r>
            <a:r>
              <a:rPr lang="lt-LT" sz="3600" smtClean="0"/>
              <a:t> (individualus, atsitiktinis) pasipriešinimas. Klasifikacijos kriterijumi gali būti ir pasipriešinimo objektas, t. y. </a:t>
            </a:r>
            <a:r>
              <a:rPr lang="lt-LT" sz="3600" b="1" smtClean="0"/>
              <a:t>kam yra priešinamasi</a:t>
            </a:r>
            <a:r>
              <a:rPr lang="lt-LT" sz="3600" smtClean="0"/>
              <a:t>, – okupacijai, sovietiniam gyvenimo būdui, spaudos cenzūrai, „blogiui – komunizmui“.</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3"/>
          <p:cNvSpPr>
            <a:spLocks noGrp="1"/>
          </p:cNvSpPr>
          <p:nvPr>
            <p:ph type="body" idx="1"/>
          </p:nvPr>
        </p:nvSpPr>
        <p:spPr>
          <a:xfrm>
            <a:off x="368300" y="434975"/>
            <a:ext cx="11323638" cy="5978525"/>
          </a:xfrm>
        </p:spPr>
        <p:txBody>
          <a:bodyPr/>
          <a:lstStyle/>
          <a:p>
            <a:pPr algn="just">
              <a:buFont typeface="Arial" charset="0"/>
              <a:buNone/>
            </a:pPr>
            <a:r>
              <a:rPr lang="lt-LT" smtClean="0"/>
              <a:t>	</a:t>
            </a:r>
            <a:r>
              <a:rPr lang="en-US" smtClean="0"/>
              <a:t> 	</a:t>
            </a:r>
            <a:r>
              <a:rPr lang="lt-LT" sz="3600" b="1" smtClean="0"/>
              <a:t>Duden</a:t>
            </a:r>
            <a:r>
              <a:rPr lang="lt-LT" sz="3600" smtClean="0"/>
              <a:t> enciklopedijoje terminas „</a:t>
            </a:r>
            <a:r>
              <a:rPr lang="lt-LT" sz="3600" b="1" smtClean="0"/>
              <a:t>Resistenz, die</a:t>
            </a:r>
            <a:r>
              <a:rPr lang="lt-LT" sz="3600" smtClean="0"/>
              <a:t>“ apibrėžiamas, kai biologijos ir medicinos sąvoka „Organizmo atsparumas išorės poveikiui“</a:t>
            </a:r>
            <a:r>
              <a:rPr lang="lt-LT" altLang="ja-JP" sz="3600" smtClean="0">
                <a:cs typeface="游ゴシック"/>
              </a:rPr>
              <a:t>[1]. </a:t>
            </a:r>
          </a:p>
          <a:p>
            <a:pPr algn="just">
              <a:buFont typeface="Arial" charset="0"/>
              <a:buNone/>
            </a:pPr>
            <a:r>
              <a:rPr lang="lt-LT" altLang="ja-JP" sz="3600" smtClean="0">
                <a:cs typeface="游ゴシック"/>
              </a:rPr>
              <a:t>	</a:t>
            </a:r>
            <a:r>
              <a:rPr lang="en-US" altLang="ja-JP" sz="3600" smtClean="0">
                <a:cs typeface="游ゴシック"/>
              </a:rPr>
              <a:t> 	</a:t>
            </a:r>
            <a:r>
              <a:rPr lang="lt-LT" altLang="ja-JP" sz="3600" smtClean="0">
                <a:cs typeface="游ゴシック"/>
              </a:rPr>
              <a:t>Sinonimas – „</a:t>
            </a:r>
            <a:r>
              <a:rPr lang="lt-LT" altLang="ja-JP" sz="3600" b="1" smtClean="0">
                <a:cs typeface="游ゴシック"/>
              </a:rPr>
              <a:t>Widerstand</a:t>
            </a:r>
            <a:r>
              <a:rPr lang="lt-LT" altLang="ja-JP" sz="3600" smtClean="0">
                <a:cs typeface="游ゴシック"/>
              </a:rPr>
              <a:t>“[2], apibrėžiamas, kaip: „Judėjimas, kuris vadovauja kovai prieš neteisėtą, priespaudos ir pan. režimą, organizuoja pasipriešinimą.“</a:t>
            </a:r>
          </a:p>
          <a:p>
            <a:pPr>
              <a:buFont typeface="Arial" charset="0"/>
              <a:buNone/>
            </a:pPr>
            <a:endParaRPr lang="lt-LT" altLang="ja-JP" sz="3600" smtClean="0">
              <a:cs typeface="游ゴシック"/>
            </a:endParaRPr>
          </a:p>
          <a:p>
            <a:pPr>
              <a:buFont typeface="Arial" charset="0"/>
              <a:buNone/>
            </a:pPr>
            <a:endParaRPr lang="lt-LT" altLang="ja-JP" sz="3600" smtClean="0">
              <a:cs typeface="游ゴシック"/>
            </a:endParaRPr>
          </a:p>
          <a:p>
            <a:pPr>
              <a:buFont typeface="Arial" charset="0"/>
              <a:buNone/>
            </a:pPr>
            <a:r>
              <a:rPr lang="en-US" altLang="ja-JP" sz="2000" smtClean="0">
                <a:ea typeface="MS PGothic" pitchFamily="34" charset="-128"/>
              </a:rPr>
              <a:t> 	[1] Resistenz, die, žr., </a:t>
            </a:r>
            <a:r>
              <a:rPr lang="en-US" altLang="ja-JP" sz="2000" smtClean="0">
                <a:ea typeface="MS PGothic" pitchFamily="34" charset="-128"/>
                <a:hlinkClick r:id="rId2"/>
              </a:rPr>
              <a:t>https://www.duden.de/rechtschreibung/Resistenz</a:t>
            </a:r>
            <a:r>
              <a:rPr lang="lt-LT" altLang="ja-JP" sz="2000" smtClean="0">
                <a:cs typeface="游ゴシック"/>
              </a:rPr>
              <a:t> </a:t>
            </a:r>
            <a:endParaRPr lang="en-US" altLang="ja-JP" sz="2000" smtClean="0">
              <a:ea typeface="MS PGothic" pitchFamily="34" charset="-128"/>
            </a:endParaRPr>
          </a:p>
          <a:p>
            <a:pPr>
              <a:buFont typeface="Arial" charset="0"/>
              <a:buNone/>
            </a:pPr>
            <a:r>
              <a:rPr lang="en-US" altLang="ja-JP" sz="2000" smtClean="0">
                <a:ea typeface="MS PGothic" pitchFamily="34" charset="-128"/>
              </a:rPr>
              <a:t> 	[2] </a:t>
            </a:r>
            <a:r>
              <a:rPr lang="lt-LT" altLang="ja-JP" sz="2000" smtClean="0">
                <a:cs typeface="游ゴシック"/>
              </a:rPr>
              <a:t>Widerstand, žr., </a:t>
            </a:r>
            <a:r>
              <a:rPr lang="lt-LT" altLang="ja-JP" sz="2000" smtClean="0">
                <a:cs typeface="游ゴシック"/>
                <a:hlinkClick r:id="rId3"/>
              </a:rPr>
              <a:t>https://www.duden.de/rechtschreibung/Widerstandsbewegung</a:t>
            </a:r>
            <a:r>
              <a:rPr lang="lt-LT" altLang="ja-JP" sz="2000" smtClean="0">
                <a:cs typeface="游ゴシック"/>
              </a:rPr>
              <a:t> </a:t>
            </a:r>
            <a:endParaRPr lang="lt-LT" sz="2000" smtClean="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3"/>
          <p:cNvSpPr>
            <a:spLocks noGrp="1"/>
          </p:cNvSpPr>
          <p:nvPr>
            <p:ph type="body" idx="4294967295"/>
          </p:nvPr>
        </p:nvSpPr>
        <p:spPr>
          <a:xfrm>
            <a:off x="457200" y="481013"/>
            <a:ext cx="11415713" cy="5999162"/>
          </a:xfrm>
        </p:spPr>
        <p:txBody>
          <a:bodyPr/>
          <a:lstStyle/>
          <a:p>
            <a:pPr algn="just">
              <a:buFont typeface="Arial" charset="0"/>
              <a:buNone/>
            </a:pPr>
            <a:r>
              <a:rPr lang="lt-LT" sz="2400" smtClean="0"/>
              <a:t>	</a:t>
            </a:r>
            <a:r>
              <a:rPr lang="en-US" sz="2400" smtClean="0"/>
              <a:t> 	</a:t>
            </a:r>
            <a:r>
              <a:rPr lang="lt-LT" sz="3200" smtClean="0"/>
              <a:t>Lenkų kalbos žodyne</a:t>
            </a:r>
            <a:r>
              <a:rPr lang="lt-LT" altLang="ja-JP" sz="3200" smtClean="0">
                <a:cs typeface="游ゴシック"/>
              </a:rPr>
              <a:t>[1], kaip ir  enciklopedijoje[2] rezistencija (</a:t>
            </a:r>
            <a:r>
              <a:rPr lang="lt-LT" altLang="ja-JP" sz="3200" b="1" smtClean="0">
                <a:cs typeface="游ゴシック"/>
              </a:rPr>
              <a:t>rezystencja</a:t>
            </a:r>
            <a:r>
              <a:rPr lang="lt-LT" altLang="ja-JP" sz="3200" smtClean="0">
                <a:cs typeface="游ゴシック"/>
              </a:rPr>
              <a:t>) reiškia: „patogeninių mikroorganizmų (rečiau – kenksmingų vabzdžių) atsparumą prieš juos naudojamiems preparatams, pvz., chemoterapiniams vaistams“. </a:t>
            </a:r>
          </a:p>
          <a:p>
            <a:pPr>
              <a:buFont typeface="Arial" charset="0"/>
              <a:buNone/>
            </a:pPr>
            <a:r>
              <a:rPr lang="lt-LT" altLang="ja-JP" sz="3200" smtClean="0">
                <a:cs typeface="游ゴシック"/>
              </a:rPr>
              <a:t>	Sinonimas – „</a:t>
            </a:r>
            <a:r>
              <a:rPr lang="lt-LT" altLang="ja-JP" sz="3200" b="1" smtClean="0">
                <a:cs typeface="游ゴシック"/>
              </a:rPr>
              <a:t>Odporność</a:t>
            </a:r>
            <a:r>
              <a:rPr lang="lt-LT" altLang="ja-JP" sz="3200" smtClean="0">
                <a:cs typeface="游ゴシック"/>
              </a:rPr>
              <a:t>“ – reiškia atsparumą: </a:t>
            </a:r>
          </a:p>
          <a:p>
            <a:pPr>
              <a:buFont typeface="Arial" charset="0"/>
              <a:buNone/>
            </a:pPr>
            <a:r>
              <a:rPr lang="lt-LT" altLang="ja-JP" sz="3200" smtClean="0">
                <a:cs typeface="游ゴシック"/>
              </a:rPr>
              <a:t>	1) nejautrumą fiziniam ar moraliniam poveikiui;  </a:t>
            </a:r>
          </a:p>
          <a:p>
            <a:pPr>
              <a:buFont typeface="Arial" charset="0"/>
              <a:buNone/>
            </a:pPr>
            <a:r>
              <a:rPr lang="lt-LT" altLang="ja-JP" sz="3200" smtClean="0">
                <a:cs typeface="游ゴシック"/>
              </a:rPr>
              <a:t>	2) nepavaldumą patogeninių mikroorganizmų infekcijai[3].</a:t>
            </a:r>
          </a:p>
          <a:p>
            <a:pPr>
              <a:buFont typeface="Arial" charset="0"/>
              <a:buNone/>
            </a:pPr>
            <a:endParaRPr lang="lt-LT" altLang="ja-JP" sz="3200" smtClean="0">
              <a:cs typeface="游ゴシック"/>
            </a:endParaRPr>
          </a:p>
          <a:p>
            <a:pPr>
              <a:buFont typeface="Arial" charset="0"/>
              <a:buNone/>
            </a:pPr>
            <a:endParaRPr lang="lt-LT" altLang="ja-JP" sz="2400" smtClean="0">
              <a:cs typeface="游ゴシック"/>
            </a:endParaRPr>
          </a:p>
          <a:p>
            <a:pPr>
              <a:buFont typeface="Arial" charset="0"/>
              <a:buNone/>
            </a:pPr>
            <a:r>
              <a:rPr lang="en-US" altLang="ja-JP" sz="1800" smtClean="0">
                <a:ea typeface="MS PGothic" pitchFamily="34" charset="-128"/>
              </a:rPr>
              <a:t>[1] Rezystencja, žr., </a:t>
            </a:r>
            <a:r>
              <a:rPr lang="lt-LT" altLang="ja-JP" sz="1800" smtClean="0">
                <a:cs typeface="游ゴシック"/>
              </a:rPr>
              <a:t>https://sjp.pwn.pl/szukaj/rezystencja</a:t>
            </a:r>
            <a:endParaRPr lang="en-US" altLang="ja-JP" sz="1800" smtClean="0">
              <a:ea typeface="MS PGothic" pitchFamily="34" charset="-128"/>
            </a:endParaRPr>
          </a:p>
          <a:p>
            <a:pPr>
              <a:buFont typeface="Arial" charset="0"/>
              <a:buNone/>
            </a:pPr>
            <a:r>
              <a:rPr lang="en-US" altLang="ja-JP" sz="1800" smtClean="0">
                <a:ea typeface="MS PGothic" pitchFamily="34" charset="-128"/>
              </a:rPr>
              <a:t>[2] Rezystencja, žr., </a:t>
            </a:r>
            <a:r>
              <a:rPr lang="lt-LT" altLang="ja-JP" sz="1800" smtClean="0">
                <a:cs typeface="游ゴシック"/>
              </a:rPr>
              <a:t>https://encyklopedia.pwn.pl/szukaj/rezystencja.html</a:t>
            </a:r>
            <a:endParaRPr lang="en-US" altLang="ja-JP" sz="1800" smtClean="0">
              <a:ea typeface="MS PGothic" pitchFamily="34" charset="-128"/>
            </a:endParaRPr>
          </a:p>
          <a:p>
            <a:pPr>
              <a:buFont typeface="Arial" charset="0"/>
              <a:buNone/>
            </a:pPr>
            <a:r>
              <a:rPr lang="en-US" altLang="ja-JP" sz="1800" smtClean="0">
                <a:ea typeface="MS PGothic" pitchFamily="34" charset="-128"/>
              </a:rPr>
              <a:t>[3] Odporność, žr., </a:t>
            </a:r>
            <a:r>
              <a:rPr lang="lt-LT" altLang="ja-JP" sz="1800" smtClean="0">
                <a:cs typeface="游ゴシック"/>
              </a:rPr>
              <a:t>https://sjp.pwn.pl/szukaj/Odporno%C5%9B%C4%87.html</a:t>
            </a:r>
            <a:endParaRPr lang="lt-LT" sz="1800" smtClean="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3"/>
          <p:cNvSpPr>
            <a:spLocks noGrp="1"/>
          </p:cNvSpPr>
          <p:nvPr>
            <p:ph type="body" idx="4294967295"/>
          </p:nvPr>
        </p:nvSpPr>
        <p:spPr>
          <a:xfrm>
            <a:off x="471488" y="509588"/>
            <a:ext cx="11277600" cy="5875337"/>
          </a:xfrm>
        </p:spPr>
        <p:txBody>
          <a:bodyPr/>
          <a:lstStyle/>
          <a:p>
            <a:pPr algn="just">
              <a:buFont typeface="Arial" charset="0"/>
              <a:buNone/>
            </a:pPr>
            <a:r>
              <a:rPr lang="lt-LT" smtClean="0"/>
              <a:t>	</a:t>
            </a:r>
            <a:r>
              <a:rPr lang="en-US" smtClean="0"/>
              <a:t> 	</a:t>
            </a:r>
            <a:r>
              <a:rPr lang="lt-LT" sz="3200" smtClean="0"/>
              <a:t>Apibendrinus visus peržiūrėtus rezistencijos termino apibrėžimus matyti, kad jis naudojamas įvairiuose moksluose ir reiškia skirtingus dalykus, tačiau esmė yra – pasipriešinimas kažkam.</a:t>
            </a:r>
          </a:p>
          <a:p>
            <a:pPr algn="just">
              <a:buFont typeface="Arial" charset="0"/>
              <a:buNone/>
            </a:pPr>
            <a:r>
              <a:rPr lang="lt-LT" sz="3200" smtClean="0"/>
              <a:t>	</a:t>
            </a:r>
            <a:r>
              <a:rPr lang="en-US" sz="3200" smtClean="0"/>
              <a:t> 	</a:t>
            </a:r>
            <a:r>
              <a:rPr lang="lt-LT" sz="3200" smtClean="0"/>
              <a:t>Atsakant į klausimą, disidentas ar rezistentas, reikia pasakyti, kad labiau tinkamas yra terminas rezistentas. Disidentas priešinasi ar oponuoja savo valdžiai, </a:t>
            </a:r>
            <a:r>
              <a:rPr lang="lt-LT" sz="3200" b="1" smtClean="0"/>
              <a:t>ne okupanto</a:t>
            </a:r>
            <a:r>
              <a:rPr lang="lt-LT" sz="3200" smtClean="0"/>
              <a:t>, o rezistentas – svetimai, okupanto, išimtinais atvejais, savo valdžiai.</a:t>
            </a:r>
          </a:p>
          <a:p>
            <a:pPr algn="just">
              <a:buFont typeface="Arial" charset="0"/>
              <a:buNone/>
            </a:pPr>
            <a:r>
              <a:rPr lang="lt-LT" sz="3200" smtClean="0"/>
              <a:t>	</a:t>
            </a:r>
            <a:r>
              <a:rPr lang="en-US" sz="3200" smtClean="0"/>
              <a:t> 	</a:t>
            </a:r>
            <a:r>
              <a:rPr lang="lt-LT" sz="3200" smtClean="0"/>
              <a:t>Istorijos moksle, skirtingose šalyse, vartojamo rezistencijos termino samprata skiriasi, nors ir turi panašumų, todėl siūlymas būtų naudoti lietuvišką terminą </a:t>
            </a:r>
            <a:r>
              <a:rPr lang="lt-LT" sz="3200" b="1" smtClean="0"/>
              <a:t>(ne)ginkluotas pasipriešinimas</a:t>
            </a:r>
            <a:r>
              <a:rPr lang="lt-LT" sz="3200" smtClean="0"/>
              <a:t>.</a:t>
            </a:r>
          </a:p>
          <a:p>
            <a:pPr algn="just">
              <a:buFont typeface="Arial" charset="0"/>
              <a:buNone/>
            </a:pPr>
            <a:r>
              <a:rPr lang="lt-LT" smtClean="0"/>
              <a:t>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p:cNvSpPr>
          <p:nvPr>
            <p:ph type="title"/>
          </p:nvPr>
        </p:nvSpPr>
        <p:spPr>
          <a:xfrm>
            <a:off x="830263" y="258763"/>
            <a:ext cx="10609262" cy="1538287"/>
          </a:xfrm>
        </p:spPr>
        <p:txBody>
          <a:bodyPr/>
          <a:lstStyle/>
          <a:p>
            <a:r>
              <a:rPr lang="lt-LT" sz="3600" b="1" smtClean="0"/>
              <a:t>3. Leidinio „Lietuvos gyventojų genocidas“ elektroninio varianto panaudojimo galimybės tekstams, užduotims, savarankiškam tyrinėjimui</a:t>
            </a:r>
          </a:p>
        </p:txBody>
      </p:sp>
      <p:pic>
        <p:nvPicPr>
          <p:cNvPr id="14" name="Paveikslėlis 13"/>
          <p:cNvPicPr>
            <a:picLocks noChangeAspect="1"/>
          </p:cNvPicPr>
          <p:nvPr/>
        </p:nvPicPr>
        <p:blipFill>
          <a:blip r:embed="rId2"/>
          <a:stretch>
            <a:fillRect/>
          </a:stretch>
        </p:blipFill>
        <p:spPr>
          <a:xfrm>
            <a:off x="2765324" y="1875681"/>
            <a:ext cx="6400418" cy="4801416"/>
          </a:xfrm>
          <a:prstGeom prst="rect">
            <a:avLst/>
          </a:prstGeom>
          <a:ln>
            <a:noFill/>
          </a:ln>
          <a:effectLst>
            <a:softEdge rad="112500"/>
          </a:effec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p:cNvSpPr>
          <p:nvPr>
            <p:ph type="title"/>
          </p:nvPr>
        </p:nvSpPr>
        <p:spPr/>
        <p:txBody>
          <a:bodyPr/>
          <a:lstStyle/>
          <a:p>
            <a:r>
              <a:rPr lang="lt-LT" sz="3600" b="1" smtClean="0"/>
              <a:t>3.1. Trumpai apie tęstinį leidinį „Lietuvos gyventojų genocidas“</a:t>
            </a:r>
          </a:p>
        </p:txBody>
      </p:sp>
      <p:sp>
        <p:nvSpPr>
          <p:cNvPr id="131074" name="Rectangle 3"/>
          <p:cNvSpPr>
            <a:spLocks noGrp="1"/>
          </p:cNvSpPr>
          <p:nvPr>
            <p:ph type="body" idx="1"/>
          </p:nvPr>
        </p:nvSpPr>
        <p:spPr>
          <a:xfrm>
            <a:off x="642938" y="1825625"/>
            <a:ext cx="10877550" cy="4706938"/>
          </a:xfrm>
        </p:spPr>
        <p:txBody>
          <a:bodyPr/>
          <a:lstStyle/>
          <a:p>
            <a:pPr algn="just">
              <a:buFont typeface="Arial" charset="0"/>
              <a:buNone/>
            </a:pPr>
            <a:r>
              <a:rPr lang="lt-LT" smtClean="0"/>
              <a:t>	</a:t>
            </a:r>
            <a:r>
              <a:rPr lang="en-US" smtClean="0"/>
              <a:t> 	</a:t>
            </a:r>
            <a:r>
              <a:rPr lang="lt-LT" smtClean="0"/>
              <a:t>Duomenų šiam leidiniui rinkimo pradžia siekia 1987 metus, t. y. dar iki Lietuvos persitvarkymo sąjūdžio (toliau – Sąjūdis) susikūrimo. Su ilgametėmis leidinio „Lietuvos gyventojų genocidas“ sudarytojomis ne kartą teko kalbėtis apie šio leidinio ištakas. </a:t>
            </a:r>
          </a:p>
          <a:p>
            <a:pPr algn="just">
              <a:buFont typeface="Arial" charset="0"/>
              <a:buNone/>
            </a:pPr>
            <a:r>
              <a:rPr lang="lt-LT" smtClean="0"/>
              <a:t>	</a:t>
            </a:r>
            <a:r>
              <a:rPr lang="en-US" smtClean="0"/>
              <a:t> 	</a:t>
            </a:r>
            <a:r>
              <a:rPr lang="lt-LT" smtClean="0"/>
              <a:t>Grupelė iniciatorių 1987 m. sudarė anketą ir kreipėsi į pažįstamus, iš tremties grįžusius asmenis, kad ją užpildytų. Siekta surinkti duomenis iš dar gyvų tremties liudininkų. Žmonės šią anketą ir duomenų rinkimą interpretavo kaip naujų sąrašų sudarymą naujiems trėmimams, todėl atsisakydavo ją pildyti. </a:t>
            </a:r>
          </a:p>
          <a:p>
            <a:pPr algn="just">
              <a:buFont typeface="Arial" charset="0"/>
              <a:buNone/>
            </a:pPr>
            <a:r>
              <a:rPr lang="lt-LT" smtClean="0"/>
              <a:t>	</a:t>
            </a:r>
            <a:r>
              <a:rPr lang="en-US" smtClean="0"/>
              <a:t> 	</a:t>
            </a:r>
            <a:r>
              <a:rPr lang="lt-LT" smtClean="0"/>
              <a:t>Iš pradžių informacija buvo renkama mokykliniuose 12 lapų sąsiuviniuose.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3"/>
          <p:cNvSpPr>
            <a:spLocks noGrp="1"/>
          </p:cNvSpPr>
          <p:nvPr>
            <p:ph type="body" sz="half" idx="4294967295"/>
          </p:nvPr>
        </p:nvSpPr>
        <p:spPr>
          <a:xfrm>
            <a:off x="249238" y="174625"/>
            <a:ext cx="5513387" cy="6332538"/>
          </a:xfrm>
        </p:spPr>
        <p:txBody>
          <a:bodyPr/>
          <a:lstStyle/>
          <a:p>
            <a:pPr algn="just">
              <a:buFont typeface="Arial" charset="0"/>
              <a:buNone/>
            </a:pPr>
            <a:r>
              <a:rPr lang="lt-LT" sz="2400" smtClean="0"/>
              <a:t>	</a:t>
            </a:r>
            <a:r>
              <a:rPr lang="en-US" sz="2400" smtClean="0"/>
              <a:t> 	</a:t>
            </a:r>
            <a:r>
              <a:rPr lang="lt-LT" smtClean="0"/>
              <a:t>Situacija pasikeitė iš esmės 1988 m., kai susikūrė Sąjūdis. 1988 m. liepos 13 d. sukurtos </a:t>
            </a:r>
            <a:r>
              <a:rPr lang="lt-LT" b="1" smtClean="0"/>
              <a:t>Lietuvos persitvarkymo sąjūdžio ir Tarybinės sociologų asociacijos Pabaltijo skyriaus Lietuvos filialo Komisijos stalinizmo nusikaltimams tirti</a:t>
            </a:r>
            <a:r>
              <a:rPr lang="lt-LT" smtClean="0"/>
              <a:t> tikslas buvo pastatyti paminklą sovietinio okupacinio režimo aukoms ir taip įamžinti jų atminimą.</a:t>
            </a:r>
          </a:p>
          <a:p>
            <a:pPr>
              <a:buFont typeface="Arial" charset="0"/>
              <a:buNone/>
            </a:pPr>
            <a:endParaRPr lang="lt-LT" sz="2400" smtClean="0"/>
          </a:p>
          <a:p>
            <a:pPr algn="just">
              <a:buFont typeface="Arial" charset="0"/>
              <a:buNone/>
            </a:pPr>
            <a:r>
              <a:rPr lang="lt-LT" sz="1600" smtClean="0"/>
              <a:t>	</a:t>
            </a:r>
            <a:r>
              <a:rPr lang="en-US" sz="1600" smtClean="0"/>
              <a:t> 	</a:t>
            </a:r>
            <a:r>
              <a:rPr lang="lt-LT" sz="1600" b="1" smtClean="0"/>
              <a:t>Iliustracija</a:t>
            </a:r>
            <a:r>
              <a:rPr lang="lt-LT" sz="1600" smtClean="0"/>
              <a:t>. Represuotojo anketa, parengta Lietuvos persitvarkymo sąjūdžio ir Tarybinės sociologų asociacijos Pabaltijo skyriaus Lietuvos filialo Komisijos stalinizmo nusikaltimams tirti (1988–1989 m.). </a:t>
            </a:r>
            <a:r>
              <a:rPr lang="lt-LT" sz="1600" i="1" smtClean="0"/>
              <a:t>LGGRTC, Okupacinių režimų veiklos tyrimų ir viešinimo skyrius</a:t>
            </a:r>
            <a:endParaRPr lang="lt-LT" sz="1600" smtClean="0"/>
          </a:p>
        </p:txBody>
      </p:sp>
      <p:pic>
        <p:nvPicPr>
          <p:cNvPr id="132098" name="Paveikslėlis 1"/>
          <p:cNvPicPr>
            <a:picLocks noGrp="1" noChangeAspect="1" noChangeArrowheads="1"/>
          </p:cNvPicPr>
          <p:nvPr>
            <p:ph type="body" sz="half" idx="4294967295"/>
          </p:nvPr>
        </p:nvPicPr>
        <p:blipFill>
          <a:blip r:embed="rId2"/>
          <a:srcRect/>
          <a:stretch>
            <a:fillRect/>
          </a:stretch>
        </p:blipFill>
        <p:spPr>
          <a:xfrm>
            <a:off x="7008813" y="0"/>
            <a:ext cx="4814887" cy="6858000"/>
          </a:xfr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3"/>
          <p:cNvSpPr>
            <a:spLocks noGrp="1"/>
          </p:cNvSpPr>
          <p:nvPr>
            <p:ph type="body" sz="half" idx="4294967295"/>
          </p:nvPr>
        </p:nvSpPr>
        <p:spPr>
          <a:xfrm>
            <a:off x="0" y="274638"/>
            <a:ext cx="5888038" cy="6332537"/>
          </a:xfrm>
        </p:spPr>
        <p:txBody>
          <a:bodyPr/>
          <a:lstStyle/>
          <a:p>
            <a:pPr algn="just">
              <a:buFont typeface="Arial" charset="0"/>
              <a:buNone/>
            </a:pPr>
            <a:r>
              <a:rPr lang="lt-LT" sz="2400" smtClean="0"/>
              <a:t>	</a:t>
            </a:r>
            <a:r>
              <a:rPr lang="en-US" sz="2400" smtClean="0"/>
              <a:t> 	</a:t>
            </a:r>
            <a:r>
              <a:rPr lang="lt-LT" sz="2400" smtClean="0"/>
              <a:t>Informacijos apie represuotus asmenis rinkimo procesas išsamiai yra aprašytas 2023 m. birželio 22 d. pažymoje apie </a:t>
            </a:r>
            <a:r>
              <a:rPr lang="lt-LT" sz="2400" b="1" smtClean="0"/>
              <a:t>Lietuvos represuotų gyventojų ir žuvusių laisvės kovų dalyvių anketinių ir epistoliarinių dokumentų rinkinį</a:t>
            </a:r>
            <a:r>
              <a:rPr lang="lt-LT" sz="2400" smtClean="0"/>
              <a:t>. Pažymą parengė istorikė Inga Irena Bumažnikova. Ji saugoma LGGRTC, Okupacinių režimų veiklos tyrimų ir viešinimo skyriuje, su ja galima susipažinti. </a:t>
            </a:r>
          </a:p>
          <a:p>
            <a:pPr algn="just">
              <a:buFont typeface="Arial" charset="0"/>
              <a:buNone/>
            </a:pPr>
            <a:r>
              <a:rPr lang="lt-LT" sz="2400" smtClean="0"/>
              <a:t>	</a:t>
            </a:r>
            <a:r>
              <a:rPr lang="en-US" sz="2400" smtClean="0"/>
              <a:t> 	</a:t>
            </a:r>
            <a:r>
              <a:rPr lang="lt-LT" sz="2400" smtClean="0"/>
              <a:t>Apžvalginė paroda apie LGG leidybą buvo parengta 2023 m. birželio 15 d., eksponuota Seimo lankytojų centre (Gedimino pr. 60, Vilnius), taip pat parengta pateiktis leidinio VI tomo pristatymui (žr. iliustraciją.).</a:t>
            </a:r>
          </a:p>
        </p:txBody>
      </p:sp>
      <p:pic>
        <p:nvPicPr>
          <p:cNvPr id="133122" name="Picture 5" descr="Capture"/>
          <p:cNvPicPr>
            <a:picLocks noChangeAspect="1" noChangeArrowheads="1"/>
          </p:cNvPicPr>
          <p:nvPr/>
        </p:nvPicPr>
        <p:blipFill>
          <a:blip r:embed="rId2"/>
          <a:srcRect/>
          <a:stretch>
            <a:fillRect/>
          </a:stretch>
        </p:blipFill>
        <p:spPr bwMode="auto">
          <a:xfrm>
            <a:off x="5929313" y="1711325"/>
            <a:ext cx="6069012" cy="3414713"/>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p:cNvSpPr>
          <p:nvPr>
            <p:ph type="title"/>
          </p:nvPr>
        </p:nvSpPr>
        <p:spPr>
          <a:xfrm>
            <a:off x="558800" y="365125"/>
            <a:ext cx="11182350" cy="674688"/>
          </a:xfrm>
        </p:spPr>
        <p:txBody>
          <a:bodyPr/>
          <a:lstStyle/>
          <a:p>
            <a:r>
              <a:rPr lang="lt-LT" sz="3600" b="1" smtClean="0"/>
              <a:t>Trumpa I–VI tomų charakteristika</a:t>
            </a:r>
          </a:p>
        </p:txBody>
      </p:sp>
      <p:sp>
        <p:nvSpPr>
          <p:cNvPr id="134146" name="Rectangle 3"/>
          <p:cNvSpPr>
            <a:spLocks noGrp="1"/>
          </p:cNvSpPr>
          <p:nvPr>
            <p:ph type="body" sz="half" idx="1"/>
          </p:nvPr>
        </p:nvSpPr>
        <p:spPr>
          <a:xfrm>
            <a:off x="393700" y="1174750"/>
            <a:ext cx="5957888" cy="5446713"/>
          </a:xfrm>
        </p:spPr>
        <p:txBody>
          <a:bodyPr/>
          <a:lstStyle/>
          <a:p>
            <a:pPr algn="just">
              <a:buFont typeface="Arial" charset="0"/>
              <a:buNone/>
            </a:pPr>
            <a:r>
              <a:rPr lang="lt-LT" sz="2000" smtClean="0"/>
              <a:t>	</a:t>
            </a:r>
            <a:r>
              <a:rPr lang="en-US" sz="2000" smtClean="0"/>
              <a:t> 	</a:t>
            </a:r>
            <a:r>
              <a:rPr lang="lt-LT" smtClean="0"/>
              <a:t>Pirmasis LGG tomas buvo išleistas 1992 m. Po septynerių metų (1999), pataisytas ir papildytas, jis buvo išleistas antrą kartą. 2022 m. išleistas paskutinysis šio leidinio – 6-tas tomas ir jame esantys 1–5 tomų papildymai. </a:t>
            </a:r>
          </a:p>
          <a:p>
            <a:pPr algn="just">
              <a:buFont typeface="Arial" charset="0"/>
              <a:buNone/>
            </a:pPr>
            <a:r>
              <a:rPr lang="lt-LT" smtClean="0"/>
              <a:t>	</a:t>
            </a:r>
          </a:p>
          <a:p>
            <a:pPr algn="just">
              <a:buFont typeface="Arial" charset="0"/>
              <a:buNone/>
            </a:pPr>
            <a:r>
              <a:rPr lang="lt-LT" sz="2000" b="1" smtClean="0"/>
              <a:t>	</a:t>
            </a:r>
            <a:r>
              <a:rPr lang="en-US" sz="2000" b="1" smtClean="0"/>
              <a:t> 	</a:t>
            </a:r>
            <a:r>
              <a:rPr lang="lt-LT" sz="2000" b="1" smtClean="0"/>
              <a:t>Nuotraukoje</a:t>
            </a:r>
            <a:r>
              <a:rPr lang="lt-LT" sz="2000" smtClean="0"/>
              <a:t>: Tęstinio leidinio „Lietuvos gyventojų genocidas. 1939–1941 m.“ 1 tomo pristatymas Lietuvos filosofijos ir sociologijos institute 1993 m. Nuotraukoje LKMA akademikas, Lietuvos mokslų akademijos narys ekspertas, Lietuvos istorijos instituto direktorius Antanas Tyla</a:t>
            </a:r>
          </a:p>
        </p:txBody>
      </p:sp>
      <p:pic>
        <p:nvPicPr>
          <p:cNvPr id="134147" name="Paveikslėlis 4"/>
          <p:cNvPicPr>
            <a:picLocks noGrp="1" noChangeAspect="1" noChangeArrowheads="1"/>
          </p:cNvPicPr>
          <p:nvPr>
            <p:ph type="body" sz="half" idx="2"/>
          </p:nvPr>
        </p:nvPicPr>
        <p:blipFill>
          <a:blip r:embed="rId2"/>
          <a:srcRect/>
          <a:stretch>
            <a:fillRect/>
          </a:stretch>
        </p:blipFill>
        <p:spPr>
          <a:xfrm>
            <a:off x="6643688" y="1311275"/>
            <a:ext cx="5181600" cy="4300538"/>
          </a:xfr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3"/>
          <p:cNvSpPr>
            <a:spLocks noGrp="1"/>
          </p:cNvSpPr>
          <p:nvPr>
            <p:ph type="body" sz="half" idx="4294967295"/>
          </p:nvPr>
        </p:nvSpPr>
        <p:spPr>
          <a:xfrm>
            <a:off x="234950" y="398463"/>
            <a:ext cx="5237163" cy="5945187"/>
          </a:xfrm>
        </p:spPr>
        <p:txBody>
          <a:bodyPr/>
          <a:lstStyle/>
          <a:p>
            <a:pPr algn="just">
              <a:buFont typeface="Arial" charset="0"/>
              <a:buNone/>
            </a:pPr>
            <a:r>
              <a:rPr lang="lt-LT" sz="3200" smtClean="0"/>
              <a:t>	</a:t>
            </a:r>
            <a:r>
              <a:rPr lang="en-US" sz="3200" smtClean="0"/>
              <a:t> 	</a:t>
            </a:r>
            <a:r>
              <a:rPr lang="lt-LT" sz="3000" smtClean="0"/>
              <a:t>Visų šešių tomų informacija 2023–2025 m. rengiama perkelti į </a:t>
            </a:r>
            <a:r>
              <a:rPr lang="lt-LT" sz="3000" b="1" smtClean="0"/>
              <a:t>elektroninę erdvę</a:t>
            </a:r>
            <a:r>
              <a:rPr lang="lt-LT" sz="3000" smtClean="0"/>
              <a:t>. Šiuo metu visuomenei yra prieinami V (1950–1953) ir VI (1954–1989, 1991) tomų pdf (adresu: </a:t>
            </a:r>
            <a:r>
              <a:rPr lang="en-US" sz="3000" smtClean="0"/>
              <a:t> 	</a:t>
            </a:r>
            <a:r>
              <a:rPr lang="lt-LT" sz="3000" b="1" smtClean="0">
                <a:hlinkClick r:id="rId2"/>
              </a:rPr>
              <a:t>https://www.genocid.lt/centras/lt/2598/a/</a:t>
            </a:r>
            <a:r>
              <a:rPr lang="lt-LT" sz="3000" smtClean="0"/>
              <a:t>) ir šių metų pabaigoje arba kitų pradžioje planuojama įkelti I (1939–1941) ir IV (1949) tomus pdf tuo pačiu adresu.</a:t>
            </a:r>
          </a:p>
        </p:txBody>
      </p:sp>
      <p:pic>
        <p:nvPicPr>
          <p:cNvPr id="135170" name="Picture 6" descr="Capture"/>
          <p:cNvPicPr>
            <a:picLocks noChangeAspect="1" noChangeArrowheads="1"/>
          </p:cNvPicPr>
          <p:nvPr/>
        </p:nvPicPr>
        <p:blipFill>
          <a:blip r:embed="rId3"/>
          <a:srcRect/>
          <a:stretch>
            <a:fillRect/>
          </a:stretch>
        </p:blipFill>
        <p:spPr bwMode="auto">
          <a:xfrm>
            <a:off x="5608638" y="582613"/>
            <a:ext cx="6583362" cy="5062537"/>
          </a:xfrm>
          <a:prstGeom prst="rect">
            <a:avLst/>
          </a:prstGeom>
          <a:noFill/>
          <a:ln w="9525">
            <a:noFill/>
            <a:miter lim="800000"/>
            <a:headEnd/>
            <a:tailEnd/>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3"/>
          <p:cNvSpPr>
            <a:spLocks noGrp="1"/>
          </p:cNvSpPr>
          <p:nvPr>
            <p:ph type="body" idx="4294967295"/>
          </p:nvPr>
        </p:nvSpPr>
        <p:spPr>
          <a:xfrm>
            <a:off x="469900" y="454025"/>
            <a:ext cx="11291888" cy="5764213"/>
          </a:xfrm>
        </p:spPr>
        <p:txBody>
          <a:bodyPr/>
          <a:lstStyle/>
          <a:p>
            <a:pPr algn="just">
              <a:buFont typeface="Arial" charset="0"/>
              <a:buNone/>
            </a:pPr>
            <a:r>
              <a:rPr lang="lt-LT" smtClean="0"/>
              <a:t>	</a:t>
            </a:r>
            <a:r>
              <a:rPr lang="en-US" smtClean="0"/>
              <a:t> 	</a:t>
            </a:r>
            <a:r>
              <a:rPr lang="lt-LT" sz="3200" smtClean="0"/>
              <a:t>Visuomenė šiais leidiniais mažai domisi, nes mano, kad juose yra tik represuotų gyventojų sąrašai ir duomenys apie jų patirtas represijas. Todėl norėčiau parodyti, kokia informacija yra šiuose leidiniuose ir kaip ji gali būti panaudota istorijos edukacijai ir istorikų tyrimams. </a:t>
            </a:r>
          </a:p>
          <a:p>
            <a:pPr algn="just">
              <a:buFont typeface="Arial" charset="0"/>
              <a:buNone/>
            </a:pPr>
            <a:r>
              <a:rPr lang="lt-LT" sz="3200" smtClean="0"/>
              <a:t>	</a:t>
            </a:r>
            <a:r>
              <a:rPr lang="en-US" sz="3200" smtClean="0"/>
              <a:t> 	</a:t>
            </a:r>
            <a:r>
              <a:rPr lang="lt-LT" sz="3200" smtClean="0"/>
              <a:t>Vienas </a:t>
            </a:r>
            <a:r>
              <a:rPr lang="lt-LT" sz="3200" b="1" smtClean="0"/>
              <a:t>pavyzdys</a:t>
            </a:r>
            <a:r>
              <a:rPr lang="lt-LT" sz="3200" smtClean="0"/>
              <a:t>, kaip juose publikuotą informaciją galima panaudoti istorijos pamokose, ugdant istorinio konteksto suvokimo gebėjimus, jau buvo pateiktas 2022 m. istorijos mokytojų konferencijoje, todėl čia prie jo neapsistosiu, o norintiems susipažinti, tiesiog persiųsiu pranešimo tekstą ir skaidres, sudėtas į mokymų medžiagos </a:t>
            </a:r>
            <a:r>
              <a:rPr lang="lt-LT" sz="3200" b="1" smtClean="0"/>
              <a:t>2 priedą</a:t>
            </a:r>
            <a:r>
              <a:rPr lang="lt-LT" sz="3200" smtClean="0"/>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3"/>
          <p:cNvSpPr>
            <a:spLocks noGrp="1"/>
          </p:cNvSpPr>
          <p:nvPr>
            <p:ph type="body" idx="1"/>
          </p:nvPr>
        </p:nvSpPr>
        <p:spPr>
          <a:xfrm>
            <a:off x="439738" y="458788"/>
            <a:ext cx="11347450" cy="6049962"/>
          </a:xfrm>
        </p:spPr>
        <p:txBody>
          <a:bodyPr/>
          <a:lstStyle/>
          <a:p>
            <a:pPr>
              <a:buFont typeface="Arial" charset="0"/>
              <a:buNone/>
            </a:pPr>
            <a:r>
              <a:rPr lang="lt-LT" smtClean="0"/>
              <a:t>	</a:t>
            </a:r>
            <a:r>
              <a:rPr lang="en-US" smtClean="0"/>
              <a:t> 	</a:t>
            </a:r>
            <a:r>
              <a:rPr lang="lt-LT" sz="3600" smtClean="0"/>
              <a:t>Klasifikuoti pasipriešinimą galima būtų ir pagal veiklas, veiklos kryptis ir / ar formas. </a:t>
            </a:r>
            <a:r>
              <a:rPr lang="lt-LT" sz="3600" b="1" smtClean="0"/>
              <a:t>Lijana Pušinskytė</a:t>
            </a:r>
            <a:r>
              <a:rPr lang="lt-LT" sz="3600" smtClean="0"/>
              <a:t> išskyrė tris </a:t>
            </a:r>
            <a:r>
              <a:rPr lang="lt-LT" sz="3600" b="1" smtClean="0"/>
              <a:t>neginkluoto pogrindžio veiklos formas</a:t>
            </a:r>
            <a:r>
              <a:rPr lang="lt-LT" sz="3600" smtClean="0"/>
              <a:t>: </a:t>
            </a:r>
          </a:p>
          <a:p>
            <a:pPr>
              <a:buFont typeface="Arial" charset="0"/>
              <a:buNone/>
            </a:pPr>
            <a:r>
              <a:rPr lang="lt-LT" sz="3600" smtClean="0"/>
              <a:t>	1) praktinę pagalbą partizanams; </a:t>
            </a:r>
          </a:p>
          <a:p>
            <a:pPr algn="just">
              <a:buFont typeface="Arial" charset="0"/>
              <a:buNone/>
            </a:pPr>
            <a:r>
              <a:rPr lang="lt-LT" sz="3600" smtClean="0"/>
              <a:t>	2) neginkluotą protestą prieš okupaciją (atsišaukimų, proklamacijų platinimas, </a:t>
            </a:r>
            <a:r>
              <a:rPr lang="lt-LT" sz="3600" b="1" smtClean="0"/>
              <a:t>laikraščių leidimas</a:t>
            </a:r>
            <a:r>
              <a:rPr lang="lt-LT" sz="3600" smtClean="0"/>
              <a:t>, trispalvių vėliavų kėlimas); </a:t>
            </a:r>
          </a:p>
          <a:p>
            <a:pPr>
              <a:buFont typeface="Arial" charset="0"/>
              <a:buNone/>
            </a:pPr>
            <a:r>
              <a:rPr lang="lt-LT" sz="3600" smtClean="0"/>
              <a:t>	3) savarankišką tautinę veiklą (liberalioji ir katalikiška šviečiamoji).</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p:cNvSpPr>
          <p:nvPr>
            <p:ph type="title"/>
          </p:nvPr>
        </p:nvSpPr>
        <p:spPr>
          <a:xfrm>
            <a:off x="838200" y="365125"/>
            <a:ext cx="10515600" cy="923925"/>
          </a:xfrm>
        </p:spPr>
        <p:txBody>
          <a:bodyPr/>
          <a:lstStyle/>
          <a:p>
            <a:r>
              <a:rPr lang="lt-LT" sz="3600" b="1" smtClean="0"/>
              <a:t>3.2. Kokią informaciją tyrėjai gali rasti LGG?</a:t>
            </a:r>
          </a:p>
        </p:txBody>
      </p:sp>
      <p:sp>
        <p:nvSpPr>
          <p:cNvPr id="137218" name="Rectangle 3"/>
          <p:cNvSpPr>
            <a:spLocks noGrp="1"/>
          </p:cNvSpPr>
          <p:nvPr>
            <p:ph type="body" idx="1"/>
          </p:nvPr>
        </p:nvSpPr>
        <p:spPr>
          <a:xfrm>
            <a:off x="588963" y="1327150"/>
            <a:ext cx="10764837" cy="4849813"/>
          </a:xfrm>
        </p:spPr>
        <p:txBody>
          <a:bodyPr/>
          <a:lstStyle/>
          <a:p>
            <a:pPr algn="just">
              <a:buFont typeface="Arial" charset="0"/>
              <a:buNone/>
            </a:pPr>
            <a:r>
              <a:rPr lang="lt-LT" smtClean="0"/>
              <a:t>	</a:t>
            </a:r>
            <a:r>
              <a:rPr lang="en-US" smtClean="0"/>
              <a:t> 	</a:t>
            </a:r>
            <a:r>
              <a:rPr lang="lt-LT" sz="3200" smtClean="0"/>
              <a:t>Parsisiuntę leidinių pdf skaitytojai galės rastis asmenis pagal vardą, pavardę, tėvavardį, gimimo metus (jei jie yra žinomi), gimimo vietą ar gyvenamąją vietą represijų metu, tremties datą, tremties ar įkalinimo vietą, suėmimo, nuteisimo datas, buvimą filtraciniame lageryje, paleidimo datą, grįžimo ar negrįžimo į Lietuvą, emigracijos datą, mirties datą, jei yra žinoma, leidimą ar draudimą grįžti ir apsigyventi Lietuvoje.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3"/>
          <p:cNvSpPr>
            <a:spLocks noGrp="1"/>
          </p:cNvSpPr>
          <p:nvPr>
            <p:ph type="body" idx="4294967295"/>
          </p:nvPr>
        </p:nvSpPr>
        <p:spPr>
          <a:xfrm>
            <a:off x="428625" y="276225"/>
            <a:ext cx="11390313" cy="6443663"/>
          </a:xfrm>
        </p:spPr>
        <p:txBody>
          <a:bodyPr/>
          <a:lstStyle/>
          <a:p>
            <a:pPr algn="just">
              <a:buFont typeface="Arial" charset="0"/>
              <a:buNone/>
            </a:pPr>
            <a:r>
              <a:rPr lang="lt-LT" smtClean="0"/>
              <a:t>	</a:t>
            </a:r>
            <a:r>
              <a:rPr lang="en-US" smtClean="0"/>
              <a:t> 	</a:t>
            </a:r>
            <a:r>
              <a:rPr lang="lt-LT" smtClean="0"/>
              <a:t>Be šių duomenų galima sužinoti represuotų asmenų </a:t>
            </a:r>
            <a:r>
              <a:rPr lang="lt-LT" b="1" smtClean="0"/>
              <a:t>profesiją</a:t>
            </a:r>
            <a:r>
              <a:rPr lang="lt-LT" smtClean="0"/>
              <a:t> ar profesijas (jei yra žinomos), priklausymą partizanams, jų rėmėjams, ryšininkams, pogrindinėms organizacijoms, slapyvardžius, taip pat papildomą informaciją, susijusią su asmeniu, jei ji netilpo į biogramos rėmus. Tai gali būti aukštos užimtos pareigos valstybėje, išleisti leidiniai, kitos svarbios visuomenei veiklos ar pareigos.</a:t>
            </a:r>
          </a:p>
        </p:txBody>
      </p:sp>
      <p:pic>
        <p:nvPicPr>
          <p:cNvPr id="138242" name="Picture 3" descr="Capture"/>
          <p:cNvPicPr>
            <a:picLocks noChangeAspect="1" noChangeArrowheads="1"/>
          </p:cNvPicPr>
          <p:nvPr/>
        </p:nvPicPr>
        <p:blipFill>
          <a:blip r:embed="rId2"/>
          <a:srcRect/>
          <a:stretch>
            <a:fillRect/>
          </a:stretch>
        </p:blipFill>
        <p:spPr bwMode="auto">
          <a:xfrm>
            <a:off x="2819400" y="2674938"/>
            <a:ext cx="7385050" cy="3908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3"/>
          <p:cNvSpPr>
            <a:spLocks noGrp="1"/>
          </p:cNvSpPr>
          <p:nvPr>
            <p:ph type="body" idx="4294967295"/>
          </p:nvPr>
        </p:nvSpPr>
        <p:spPr>
          <a:xfrm>
            <a:off x="360363" y="425450"/>
            <a:ext cx="11458575" cy="6138863"/>
          </a:xfrm>
        </p:spPr>
        <p:txBody>
          <a:bodyPr/>
          <a:lstStyle/>
          <a:p>
            <a:pPr algn="just">
              <a:buFont typeface="Arial" charset="0"/>
              <a:buNone/>
            </a:pPr>
            <a:r>
              <a:rPr lang="lt-LT" smtClean="0"/>
              <a:t>	</a:t>
            </a:r>
            <a:r>
              <a:rPr lang="en-US" smtClean="0"/>
              <a:t> 	</a:t>
            </a:r>
            <a:r>
              <a:rPr lang="lt-LT" smtClean="0"/>
              <a:t>Kiekvieno tomo pradžioje yra trumpa pratarmė, supažindinanti skaitytoją su tomo turiniu, tačiau skaitytojas ir pats gali atlikti savo tyrimą, pasirinkęs tinkamą </a:t>
            </a:r>
            <a:r>
              <a:rPr lang="lt-LT" b="1" smtClean="0"/>
              <a:t>raktažodį</a:t>
            </a:r>
            <a:r>
              <a:rPr lang="lt-LT" smtClean="0"/>
              <a:t>. Pateiksiu pavyzdžių. </a:t>
            </a:r>
          </a:p>
          <a:p>
            <a:pPr algn="just">
              <a:buFont typeface="Arial" charset="0"/>
              <a:buNone/>
            </a:pPr>
            <a:r>
              <a:rPr lang="lt-LT" smtClean="0"/>
              <a:t>	</a:t>
            </a:r>
            <a:r>
              <a:rPr lang="en-US" smtClean="0"/>
              <a:t> 	</a:t>
            </a:r>
            <a:r>
              <a:rPr lang="lt-LT" smtClean="0"/>
              <a:t>Norint sužinoti ištremtųjų asmenų skaičių, reikia įvesti raktinį žodį „</a:t>
            </a:r>
            <a:r>
              <a:rPr lang="lt-LT" b="1" smtClean="0"/>
              <a:t>Tremtis – </a:t>
            </a:r>
            <a:r>
              <a:rPr lang="lt-LT" smtClean="0"/>
              <a:t>“. Šis raktinis žodis padės sužinoti kiek asmenų ir kartų asmenys buvo ištremti. Norint sužinoti tikslų ištremtųjų skaičių teks per raktinius žodžius pereiti ir pasižymėti, kurie asmenys buvo ištremti po du ar net tris kartus.</a:t>
            </a:r>
          </a:p>
        </p:txBody>
      </p:sp>
      <p:pic>
        <p:nvPicPr>
          <p:cNvPr id="139266" name="Picture 3" descr="Capture"/>
          <p:cNvPicPr>
            <a:picLocks noChangeAspect="1" noChangeArrowheads="1"/>
          </p:cNvPicPr>
          <p:nvPr/>
        </p:nvPicPr>
        <p:blipFill>
          <a:blip r:embed="rId2"/>
          <a:srcRect/>
          <a:stretch>
            <a:fillRect/>
          </a:stretch>
        </p:blipFill>
        <p:spPr bwMode="auto">
          <a:xfrm>
            <a:off x="6045200" y="3348038"/>
            <a:ext cx="6146800" cy="3509962"/>
          </a:xfrm>
          <a:prstGeom prst="rect">
            <a:avLst/>
          </a:prstGeom>
          <a:noFill/>
          <a:ln w="9525">
            <a:noFill/>
            <a:miter lim="800000"/>
            <a:headEnd/>
            <a:tailEn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3"/>
          <p:cNvSpPr>
            <a:spLocks noGrp="1"/>
          </p:cNvSpPr>
          <p:nvPr>
            <p:ph type="body" idx="4294967295"/>
          </p:nvPr>
        </p:nvSpPr>
        <p:spPr>
          <a:xfrm>
            <a:off x="477838" y="1506538"/>
            <a:ext cx="11236325" cy="5764212"/>
          </a:xfrm>
        </p:spPr>
        <p:txBody>
          <a:bodyPr/>
          <a:lstStyle/>
          <a:p>
            <a:pPr algn="just">
              <a:buFont typeface="Arial" charset="0"/>
              <a:buNone/>
            </a:pPr>
            <a:r>
              <a:rPr lang="lt-LT" smtClean="0"/>
              <a:t>	</a:t>
            </a:r>
            <a:r>
              <a:rPr lang="en-US" smtClean="0"/>
              <a:t> 	</a:t>
            </a:r>
            <a:r>
              <a:rPr lang="lt-LT" smtClean="0"/>
              <a:t>Analogiška situacija yra ir su kitu raktiniu žodžiu „Išv. į lag.“. Galima atlikti paiešką pagal represijos pobūdį pagal raktinius žodžius: „</a:t>
            </a:r>
            <a:r>
              <a:rPr lang="lt-LT" b="1" smtClean="0"/>
              <a:t>žuvo</a:t>
            </a:r>
            <a:r>
              <a:rPr lang="lt-LT" smtClean="0"/>
              <a:t>“, „</a:t>
            </a:r>
            <a:r>
              <a:rPr lang="lt-LT" b="1" smtClean="0"/>
              <a:t>nusižudė</a:t>
            </a:r>
            <a:r>
              <a:rPr lang="lt-LT" smtClean="0"/>
              <a:t>“, „</a:t>
            </a:r>
            <a:r>
              <a:rPr lang="lt-LT" b="1" smtClean="0"/>
              <a:t>sušaudytas</a:t>
            </a:r>
            <a:r>
              <a:rPr lang="lt-LT" smtClean="0"/>
              <a:t>“, „</a:t>
            </a:r>
            <a:r>
              <a:rPr lang="lt-LT" b="1" smtClean="0"/>
              <a:t>nužudytas</a:t>
            </a:r>
            <a:r>
              <a:rPr lang="lt-LT" smtClean="0"/>
              <a:t>“, tačiau jei norėsite tikslios statistikos, teks atlikti patikrą, nes pastabų lauke informacija gali kartotis (pvz., žuvo, bet kitoje vietoje ar kitais metais). Jei darbuositės su pirmu tomu represijų pobūdis turės platesnį raktažodžių spektrą: „subadytas“, „nukankintas“ ar pan.</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3"/>
          <p:cNvSpPr>
            <a:spLocks noGrp="1"/>
          </p:cNvSpPr>
          <p:nvPr>
            <p:ph type="body" idx="4294967295"/>
          </p:nvPr>
        </p:nvSpPr>
        <p:spPr>
          <a:xfrm>
            <a:off x="346075" y="425450"/>
            <a:ext cx="11277600" cy="5848350"/>
          </a:xfrm>
        </p:spPr>
        <p:txBody>
          <a:bodyPr/>
          <a:lstStyle/>
          <a:p>
            <a:pPr algn="just">
              <a:buFont typeface="Arial" charset="0"/>
              <a:buNone/>
            </a:pPr>
            <a:r>
              <a:rPr lang="lt-LT" smtClean="0"/>
              <a:t>	</a:t>
            </a:r>
            <a:r>
              <a:rPr lang="en-US" smtClean="0"/>
              <a:t> 	</a:t>
            </a:r>
            <a:r>
              <a:rPr lang="lt-LT" smtClean="0"/>
              <a:t>Besidomintiems partizaniniu judėjimu ir jo dalyviais (ginkluotas pasipriešinimas) paiešką teks atlikti pagal raktinį žodį partizanas / partizanė, partizanų rėmėjas / partizanų rėmėja, partizanų ryšininkas / partizanų ryšininkė. Patikra ir čia nepakenks, nes papildomos informacijos lauke gali būti atsikartojantis raktinis žodis prie to paties asmens. </a:t>
            </a:r>
          </a:p>
          <a:p>
            <a:pPr algn="just">
              <a:buFont typeface="Arial" charset="0"/>
              <a:buNone/>
            </a:pPr>
            <a:r>
              <a:rPr lang="lt-LT" smtClean="0"/>
              <a:t>	</a:t>
            </a:r>
            <a:r>
              <a:rPr lang="en-US" smtClean="0"/>
              <a:t> 	</a:t>
            </a:r>
            <a:r>
              <a:rPr lang="lt-LT" smtClean="0"/>
              <a:t>Organizuotas neginkluotas pasipriešinimas ir represuoti jo dalyviai gali būti surasti įvedus į paieškos lauką raktinį žodį „pogr. org. narys“ arba „pogr. org. narė“. Pavienių asmenų pasipriešinimą galima pamatyti ir apskaičiuoti įvedus raktinius žodžius: „Trispalvė“, tik be galūnės, arba „ už Trispalvės iškėlimą“. Trispalvė kaip pasipriešinimo simbolis buvo keliama ir 1940–1941 m., ne tik 6-tame–9-tame dešimtmečiais.</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3"/>
          <p:cNvSpPr>
            <a:spLocks noGrp="1"/>
          </p:cNvSpPr>
          <p:nvPr>
            <p:ph type="body" idx="4294967295"/>
          </p:nvPr>
        </p:nvSpPr>
        <p:spPr>
          <a:xfrm>
            <a:off x="360363" y="1620838"/>
            <a:ext cx="11471275" cy="3203575"/>
          </a:xfrm>
        </p:spPr>
        <p:txBody>
          <a:bodyPr/>
          <a:lstStyle/>
          <a:p>
            <a:pPr algn="just">
              <a:buFont typeface="Arial" charset="0"/>
              <a:buNone/>
            </a:pPr>
            <a:r>
              <a:rPr lang="lt-LT" smtClean="0"/>
              <a:t>	</a:t>
            </a:r>
            <a:r>
              <a:rPr lang="en-US" smtClean="0"/>
              <a:t> 	</a:t>
            </a:r>
            <a:r>
              <a:rPr lang="lt-LT" smtClean="0"/>
              <a:t>Paieška pagal raktinius žodžius pačiam tyrėjui padeda susidaryti pasipriešinimo masto apimtis, daryti išvadas ar prielaidas dėl tam tikrų asmenų grupių dalyvavimo pasipriešinime. Tai padeda ugdyti kritinį mąstymą.</a:t>
            </a:r>
          </a:p>
          <a:p>
            <a:endParaRPr lang="lt-LT" smtClean="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3"/>
          <p:cNvSpPr>
            <a:spLocks noGrp="1"/>
          </p:cNvSpPr>
          <p:nvPr>
            <p:ph type="body" idx="4294967295"/>
          </p:nvPr>
        </p:nvSpPr>
        <p:spPr>
          <a:xfrm>
            <a:off x="465138" y="1103313"/>
            <a:ext cx="11261725" cy="5930900"/>
          </a:xfrm>
        </p:spPr>
        <p:txBody>
          <a:bodyPr/>
          <a:lstStyle/>
          <a:p>
            <a:pPr algn="just">
              <a:buFont typeface="Arial" charset="0"/>
              <a:buNone/>
            </a:pPr>
            <a:r>
              <a:rPr lang="lt-LT" smtClean="0"/>
              <a:t>	</a:t>
            </a:r>
            <a:r>
              <a:rPr lang="en-US" smtClean="0"/>
              <a:t> 	</a:t>
            </a:r>
            <a:r>
              <a:rPr lang="lt-LT" smtClean="0"/>
              <a:t>Pirmame tome, kaip beje ir kituose, bus galima rasti ir suskaičiuoti pabėgusius ar bėgusius iš tremties asmenis pagal raktinį žodį „pabėgo“ ar „bėgo“, „bandė pabėgti“, nustatyti, kiek jų buvo suimta, o kiek pavyko išvengti pakartotinio suėmimo, kokiomis bausmėmis buvo nubausti bėgliai. Taip pat matysite, kad dalis pabėgusiųjų grįžo savanoriškai į tremtį. Savanoriškai atvykusius į tremtį pas žmonas, vyrus, tėvus galima bus rasti pagal raktinius žodžius „</a:t>
            </a:r>
            <a:r>
              <a:rPr lang="lt-LT" b="1" smtClean="0"/>
              <a:t>savanoriškai nuvyko į tremtį</a:t>
            </a:r>
            <a:r>
              <a:rPr lang="lt-LT" smtClean="0"/>
              <a:t>“ (I tome).</a:t>
            </a:r>
          </a:p>
          <a:p>
            <a:pPr algn="just">
              <a:buFont typeface="Arial" charset="0"/>
              <a:buNone/>
            </a:pPr>
            <a:r>
              <a:rPr lang="lt-LT" smtClean="0"/>
              <a:t>	</a:t>
            </a:r>
            <a:r>
              <a:rPr lang="en-US" smtClean="0"/>
              <a:t> 	</a:t>
            </a:r>
            <a:r>
              <a:rPr lang="lt-LT" smtClean="0"/>
              <a:t>Šiuo metu turimais duomenimis I tome tokių asmenų yra 93.</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3"/>
          <p:cNvSpPr>
            <a:spLocks noGrp="1"/>
          </p:cNvSpPr>
          <p:nvPr>
            <p:ph type="body" idx="4294967295"/>
          </p:nvPr>
        </p:nvSpPr>
        <p:spPr>
          <a:xfrm>
            <a:off x="304800" y="357188"/>
            <a:ext cx="11471275" cy="6165850"/>
          </a:xfrm>
        </p:spPr>
        <p:txBody>
          <a:bodyPr/>
          <a:lstStyle/>
          <a:p>
            <a:pPr>
              <a:buFont typeface="Arial" charset="0"/>
              <a:buNone/>
            </a:pPr>
            <a:r>
              <a:rPr lang="lt-LT" smtClean="0"/>
              <a:t>	</a:t>
            </a:r>
            <a:endParaRPr lang="en-US" smtClean="0"/>
          </a:p>
          <a:p>
            <a:pPr>
              <a:buFont typeface="Arial" charset="0"/>
              <a:buNone/>
            </a:pPr>
            <a:endParaRPr lang="en-US" smtClean="0"/>
          </a:p>
          <a:p>
            <a:pPr algn="just">
              <a:buFont typeface="Arial" charset="0"/>
              <a:buNone/>
            </a:pPr>
            <a:r>
              <a:rPr lang="en-US" smtClean="0"/>
              <a:t> 		</a:t>
            </a:r>
            <a:r>
              <a:rPr lang="lt-LT" smtClean="0"/>
              <a:t>Dar vienas įdomus reiškinys – </a:t>
            </a:r>
            <a:r>
              <a:rPr lang="lt-LT" b="1" smtClean="0"/>
              <a:t>ledo vaikai</a:t>
            </a:r>
            <a:r>
              <a:rPr lang="lt-LT" smtClean="0"/>
              <a:t>. Tai vaikai, kurie buvo per 1939–1941 m. trėmimus išvežti su tėvais. Jų tėvams mirus, ar dėl kokių nors kitų priežasčių negalintiems jais pasirūpinti, buvo organizuotai per kelis kartus parvežti į Lietuvą. Juos bus galima rasti, atlikus paiešką pagal raktinį žodį „parvežtas“ / „parvežta“, o našlaičius, – pagal raktinį žodį „perkeltas į vaikų namus“ / „perkelta į vaikų namus“.</a:t>
            </a:r>
          </a:p>
          <a:p>
            <a:pPr>
              <a:buFont typeface="Arial" charset="0"/>
              <a:buNone/>
            </a:pPr>
            <a:r>
              <a:rPr lang="lt-LT" smtClean="0"/>
              <a:t>	</a:t>
            </a:r>
            <a:r>
              <a:rPr lang="lt-LT" b="1" smtClean="0"/>
              <a:t>Užduotis 1 priede.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3"/>
          <p:cNvSpPr>
            <a:spLocks noGrp="1"/>
          </p:cNvSpPr>
          <p:nvPr>
            <p:ph type="body" idx="4294967295"/>
          </p:nvPr>
        </p:nvSpPr>
        <p:spPr>
          <a:xfrm>
            <a:off x="665163" y="1343025"/>
            <a:ext cx="11166475" cy="3276600"/>
          </a:xfrm>
        </p:spPr>
        <p:txBody>
          <a:bodyPr/>
          <a:lstStyle/>
          <a:p>
            <a:pPr algn="just">
              <a:buFont typeface="Arial" charset="0"/>
              <a:buNone/>
            </a:pPr>
            <a:r>
              <a:rPr lang="lt-LT" smtClean="0"/>
              <a:t>	</a:t>
            </a:r>
            <a:r>
              <a:rPr lang="en-US" smtClean="0"/>
              <a:t> 	</a:t>
            </a:r>
            <a:r>
              <a:rPr lang="lt-LT" smtClean="0"/>
              <a:t>I-me ir kituose tomuose įvedę paieškose lauke raktinį žodį „a</a:t>
            </a:r>
            <a:r>
              <a:rPr lang="fi-FI" smtClean="0"/>
              <a:t>mnestuotas, kaip Lenkijos pilietis</a:t>
            </a:r>
            <a:r>
              <a:rPr lang="lt-LT" smtClean="0"/>
              <a:t>“ arba „amnestuota, kaip Lenkijos pilietė“, nesunkiai suskaičiuosite šiuos asmenis.</a:t>
            </a:r>
          </a:p>
          <a:p>
            <a:pPr algn="just">
              <a:buFont typeface="Arial" charset="0"/>
              <a:buNone/>
            </a:pPr>
            <a:r>
              <a:rPr lang="lt-LT" smtClean="0"/>
              <a:t>	</a:t>
            </a:r>
            <a:r>
              <a:rPr lang="en-US" smtClean="0"/>
              <a:t> 	</a:t>
            </a:r>
            <a:r>
              <a:rPr lang="lt-LT" smtClean="0"/>
              <a:t>Raktinis žodis „pabėgėlis“ arba „Karo pabėgėlis iš Lenkijos“, padės įvardinti dažniausiai tik statistiniais vienetais esančius asmenis.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3"/>
          <p:cNvSpPr>
            <a:spLocks noGrp="1"/>
          </p:cNvSpPr>
          <p:nvPr>
            <p:ph type="body" idx="4294967295"/>
          </p:nvPr>
        </p:nvSpPr>
        <p:spPr>
          <a:xfrm>
            <a:off x="484188" y="495300"/>
            <a:ext cx="11250612" cy="5667375"/>
          </a:xfrm>
        </p:spPr>
        <p:txBody>
          <a:bodyPr/>
          <a:lstStyle/>
          <a:p>
            <a:pPr algn="just">
              <a:buFont typeface="Arial" charset="0"/>
              <a:buNone/>
            </a:pPr>
            <a:r>
              <a:rPr lang="lt-LT" smtClean="0"/>
              <a:t>	</a:t>
            </a:r>
            <a:r>
              <a:rPr lang="en-US" smtClean="0"/>
              <a:t> 	</a:t>
            </a:r>
            <a:r>
              <a:rPr lang="lt-LT" smtClean="0"/>
              <a:t>Įvedę į paieškos lauką profesiją, pvz., mokyt. ar pareigų pavadinimą, pvz., p</a:t>
            </a:r>
            <a:r>
              <a:rPr lang="fi-FI" smtClean="0"/>
              <a:t>olic</a:t>
            </a:r>
            <a:r>
              <a:rPr lang="lt-LT" smtClean="0"/>
              <a:t>.</a:t>
            </a:r>
            <a:r>
              <a:rPr lang="fi-FI" smtClean="0"/>
              <a:t> nuovados viršininkas, pasienio polic</a:t>
            </a:r>
            <a:r>
              <a:rPr lang="lt-LT" smtClean="0"/>
              <a:t>.</a:t>
            </a:r>
            <a:r>
              <a:rPr lang="fi-FI" smtClean="0"/>
              <a:t> </a:t>
            </a:r>
            <a:r>
              <a:rPr lang="lt-LT" smtClean="0"/>
              <a:t>pareig.</a:t>
            </a:r>
            <a:r>
              <a:rPr lang="fi-FI" smtClean="0"/>
              <a:t>, kal</a:t>
            </a:r>
            <a:r>
              <a:rPr lang="lt-LT" smtClean="0"/>
              <a:t>.</a:t>
            </a:r>
            <a:r>
              <a:rPr lang="fi-FI" smtClean="0"/>
              <a:t> prižiūrėtojas,</a:t>
            </a:r>
            <a:r>
              <a:rPr lang="lt-LT" smtClean="0"/>
              <a:t> ministras, Seimo narys, matysite kiek tokių asmenų yra represuota, kokios represijos pritaikytos.</a:t>
            </a:r>
          </a:p>
          <a:p>
            <a:pPr algn="just">
              <a:buFont typeface="Arial" charset="0"/>
              <a:buNone/>
            </a:pPr>
            <a:r>
              <a:rPr lang="lt-LT" smtClean="0"/>
              <a:t>	</a:t>
            </a:r>
            <a:r>
              <a:rPr lang="en-US" smtClean="0"/>
              <a:t> 	</a:t>
            </a:r>
            <a:r>
              <a:rPr lang="lt-LT" smtClean="0"/>
              <a:t>Savarankiško tyrimo užduotis 10–12 klasių mokiniams galėtų būti:</a:t>
            </a:r>
          </a:p>
          <a:p>
            <a:pPr algn="just">
              <a:buFont typeface="Arial" charset="0"/>
              <a:buNone/>
            </a:pPr>
            <a:r>
              <a:rPr lang="lt-LT" smtClean="0"/>
              <a:t>	</a:t>
            </a:r>
            <a:r>
              <a:rPr lang="en-US" smtClean="0"/>
              <a:t> 	</a:t>
            </a:r>
            <a:r>
              <a:rPr lang="lt-LT" smtClean="0"/>
              <a:t>Nustatykite, kiek Lietuvos pasienio policijos pareigūnų buvo represuota 1940–1941 m., kokios represijos jiems pritaikytos, įvertinkite patirtus šios grupės asmenų žmogiškuosius nuostolius.</a:t>
            </a:r>
          </a:p>
          <a:p>
            <a:pPr algn="just">
              <a:buFont typeface="Arial" charset="0"/>
              <a:buNone/>
            </a:pPr>
            <a:r>
              <a:rPr lang="lt-LT" smtClean="0"/>
              <a:t>	</a:t>
            </a:r>
            <a:r>
              <a:rPr lang="en-US" smtClean="0"/>
              <a:t> 	</a:t>
            </a:r>
            <a:r>
              <a:rPr lang="lt-LT" smtClean="0"/>
              <a:t>12-tokams galima duoti papildomą užduotį, gautus rezultatus palyginti su istoriografijoje esančiais ir padaryti išvadas.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3"/>
          <p:cNvSpPr>
            <a:spLocks noGrp="1"/>
          </p:cNvSpPr>
          <p:nvPr>
            <p:ph type="body" idx="4294967295"/>
          </p:nvPr>
        </p:nvSpPr>
        <p:spPr>
          <a:xfrm>
            <a:off x="401638" y="330200"/>
            <a:ext cx="11304587" cy="6153150"/>
          </a:xfrm>
        </p:spPr>
        <p:txBody>
          <a:bodyPr/>
          <a:lstStyle/>
          <a:p>
            <a:pPr>
              <a:buFont typeface="Arial" charset="0"/>
              <a:buNone/>
            </a:pPr>
            <a:r>
              <a:rPr lang="lt-LT" smtClean="0"/>
              <a:t>	Galima klasifikacija pagal </a:t>
            </a:r>
            <a:r>
              <a:rPr lang="lt-LT" b="1" smtClean="0"/>
              <a:t>veiklos pobūdį</a:t>
            </a:r>
            <a:r>
              <a:rPr lang="lt-LT" smtClean="0"/>
              <a:t>, kaip veikiama (</a:t>
            </a:r>
            <a:r>
              <a:rPr lang="lt-LT" b="1" smtClean="0"/>
              <a:t>slaptai, pogrindyje ar viešai</a:t>
            </a:r>
            <a:r>
              <a:rPr lang="lt-LT" smtClean="0"/>
              <a:t>). Disidentai, lietuvių organizacijos užsienyje. Pavyzdžiu galėtų būti </a:t>
            </a:r>
            <a:r>
              <a:rPr lang="lt-LT" b="1" smtClean="0"/>
              <a:t>Lietuvių rezistencinė santarvė</a:t>
            </a:r>
            <a:r>
              <a:rPr lang="lt-LT" smtClean="0"/>
              <a:t> buvo įkurta ant Bendro demokratinio pasipriešinimo sąjūdžio Užsienio delegatūros pamatų. Iš pradžių buvusi slapta, tada tapusi vieša. </a:t>
            </a:r>
          </a:p>
          <a:p>
            <a:pPr algn="just">
              <a:buFont typeface="Arial" charset="0"/>
              <a:buNone/>
            </a:pPr>
            <a:r>
              <a:rPr lang="lt-LT" smtClean="0"/>
              <a:t>	Slaptos  organizacijos pagrindinė funkcija turėjo būti ryšių su kraštu palaikymas, koordinavimas, moralinis ir materialinis rezistencijos rėmimas iš užsienio. </a:t>
            </a:r>
            <a:r>
              <a:rPr lang="lt-LT" b="1" smtClean="0"/>
              <a:t>Slaptai</a:t>
            </a:r>
            <a:r>
              <a:rPr lang="lt-LT" smtClean="0"/>
              <a:t> daliai pasiūlytas pavadinimas Rezistencinė tarnyba (Lietuvos rezistencinė tarnyba užsienyje; </a:t>
            </a:r>
            <a:r>
              <a:rPr lang="lt-LT" i="1" smtClean="0"/>
              <a:t>Dubysa </a:t>
            </a:r>
            <a:r>
              <a:rPr lang="lt-LT" smtClean="0"/>
              <a:t>įsteigiama 1950 m. liepos 22 d.), </a:t>
            </a:r>
            <a:r>
              <a:rPr lang="lt-LT" b="1" smtClean="0"/>
              <a:t>viešai</a:t>
            </a:r>
            <a:r>
              <a:rPr lang="lt-LT" smtClean="0"/>
              <a:t> organizacijai – Lietuvių rezistencinė santarvė (LRS įkurta Londone 1950 m. rugsėjo 8 d.). </a:t>
            </a:r>
            <a:r>
              <a:rPr lang="lt-LT" i="1" smtClean="0"/>
              <a:t>Dubysos</a:t>
            </a:r>
            <a:r>
              <a:rPr lang="lt-LT" smtClean="0"/>
              <a:t> funkcija – ryšiai su kraštu ir užsienio žvalgybomis. LRS funkcija – parama rezistencijai. Skyriai JAV, Argentinoje, Venesueloje, Kolumbijoje, Australijoje, Prancūzijoje, Anglijoje.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p:cNvSpPr>
          <p:nvPr>
            <p:ph type="title"/>
          </p:nvPr>
        </p:nvSpPr>
        <p:spPr/>
        <p:txBody>
          <a:bodyPr/>
          <a:lstStyle/>
          <a:p>
            <a:r>
              <a:rPr lang="lt-LT" sz="3600" b="1" smtClean="0"/>
              <a:t>Biogramų formavimo ašis – šeima</a:t>
            </a:r>
          </a:p>
        </p:txBody>
      </p:sp>
      <p:sp>
        <p:nvSpPr>
          <p:cNvPr id="147458" name="Rectangle 3"/>
          <p:cNvSpPr>
            <a:spLocks noGrp="1"/>
          </p:cNvSpPr>
          <p:nvPr>
            <p:ph type="body" idx="1"/>
          </p:nvPr>
        </p:nvSpPr>
        <p:spPr>
          <a:xfrm>
            <a:off x="588963" y="1825625"/>
            <a:ext cx="10764837" cy="4351338"/>
          </a:xfrm>
        </p:spPr>
        <p:txBody>
          <a:bodyPr/>
          <a:lstStyle/>
          <a:p>
            <a:pPr algn="just">
              <a:buFont typeface="Arial" charset="0"/>
              <a:buNone/>
            </a:pPr>
            <a:r>
              <a:rPr lang="lt-LT" smtClean="0"/>
              <a:t>	</a:t>
            </a:r>
            <a:r>
              <a:rPr lang="en-US" smtClean="0"/>
              <a:t> 	</a:t>
            </a:r>
            <a:r>
              <a:rPr lang="lt-LT" smtClean="0"/>
              <a:t>LGG c</a:t>
            </a:r>
            <a:r>
              <a:rPr lang="fi-FI" smtClean="0"/>
              <a:t>entre yra šeima. Yra nurodyti giminystės ryšiai, sąsajos su kituose tomuose esančiais represuotais asm</a:t>
            </a:r>
            <a:r>
              <a:rPr lang="lt-LT" smtClean="0"/>
              <a:t>e</a:t>
            </a:r>
            <a:r>
              <a:rPr lang="fi-FI" smtClean="0"/>
              <a:t>nimis. Biogramų kompleksas yra formuojamas pagal šeimos galvą (tai dažniausiai yra asmuo, kurio vardu yra suformuota tremties byla; ją galima rasti LYA, VRM padalinyje).</a:t>
            </a:r>
            <a:endParaRPr lang="lt-LT" smtClean="0"/>
          </a:p>
          <a:p>
            <a:pPr>
              <a:buFont typeface="Arial" charset="0"/>
              <a:buNone/>
            </a:pPr>
            <a:r>
              <a:rPr lang="lt-LT" smtClean="0"/>
              <a:t>	</a:t>
            </a:r>
            <a:r>
              <a:rPr lang="en-US" smtClean="0"/>
              <a:t> 	</a:t>
            </a:r>
            <a:r>
              <a:rPr lang="lt-LT" smtClean="0"/>
              <a:t>Norėdami rasti tremtyje gimusių vyrų vaikus, jų reikės ieškoti prie motinos biogramos.</a:t>
            </a:r>
          </a:p>
          <a:p>
            <a:pPr>
              <a:buFont typeface="Arial" charset="0"/>
              <a:buNone/>
            </a:pPr>
            <a:r>
              <a:rPr lang="lt-LT" smtClean="0"/>
              <a:t>	</a:t>
            </a:r>
            <a:r>
              <a:rPr lang="en-US" smtClean="0"/>
              <a:t> 	</a:t>
            </a:r>
            <a:r>
              <a:rPr lang="lt-LT" smtClean="0"/>
              <a:t>Užduoties pavyzdys yra kitoje skaidrėje.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4" descr="Capture"/>
          <p:cNvPicPr>
            <a:picLocks noChangeAspect="1" noChangeArrowheads="1"/>
          </p:cNvPicPr>
          <p:nvPr/>
        </p:nvPicPr>
        <p:blipFill>
          <a:blip r:embed="rId2"/>
          <a:srcRect/>
          <a:stretch>
            <a:fillRect/>
          </a:stretch>
        </p:blipFill>
        <p:spPr bwMode="auto">
          <a:xfrm>
            <a:off x="0" y="0"/>
            <a:ext cx="5973763" cy="4973638"/>
          </a:xfrm>
          <a:prstGeom prst="rect">
            <a:avLst/>
          </a:prstGeom>
          <a:noFill/>
          <a:ln w="9525">
            <a:noFill/>
            <a:miter lim="800000"/>
            <a:headEnd/>
            <a:tailEnd/>
          </a:ln>
        </p:spPr>
      </p:pic>
      <p:pic>
        <p:nvPicPr>
          <p:cNvPr id="148482" name="Picture 5" descr="Capture"/>
          <p:cNvPicPr>
            <a:picLocks noChangeAspect="1" noChangeArrowheads="1"/>
          </p:cNvPicPr>
          <p:nvPr/>
        </p:nvPicPr>
        <p:blipFill>
          <a:blip r:embed="rId3"/>
          <a:srcRect/>
          <a:stretch>
            <a:fillRect/>
          </a:stretch>
        </p:blipFill>
        <p:spPr bwMode="auto">
          <a:xfrm>
            <a:off x="6065838" y="0"/>
            <a:ext cx="6126162" cy="4394200"/>
          </a:xfrm>
          <a:prstGeom prst="rect">
            <a:avLst/>
          </a:prstGeom>
          <a:noFill/>
          <a:ln w="9525">
            <a:noFill/>
            <a:miter lim="800000"/>
            <a:headEnd/>
            <a:tailEnd/>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3"/>
          <p:cNvSpPr>
            <a:spLocks noGrp="1"/>
          </p:cNvSpPr>
          <p:nvPr>
            <p:ph type="body" idx="4294967295"/>
          </p:nvPr>
        </p:nvSpPr>
        <p:spPr>
          <a:xfrm>
            <a:off x="423863" y="1789113"/>
            <a:ext cx="11344275" cy="2830512"/>
          </a:xfrm>
        </p:spPr>
        <p:txBody>
          <a:bodyPr/>
          <a:lstStyle/>
          <a:p>
            <a:pPr algn="just">
              <a:buFont typeface="Arial" charset="0"/>
              <a:buNone/>
            </a:pPr>
            <a:r>
              <a:rPr lang="lt-LT" smtClean="0"/>
              <a:t>	</a:t>
            </a:r>
            <a:r>
              <a:rPr lang="en-US" smtClean="0"/>
              <a:t> 	</a:t>
            </a:r>
            <a:r>
              <a:rPr lang="lt-LT" smtClean="0"/>
              <a:t>Asmenis, kurių po represijų likimas yra nežinomas, galima rasti įvedus raktinį žodį „d</a:t>
            </a:r>
            <a:r>
              <a:rPr lang="en-GB" smtClean="0"/>
              <a:t>ingo be žinios</a:t>
            </a:r>
            <a:r>
              <a:rPr lang="lt-LT" smtClean="0"/>
              <a:t>“</a:t>
            </a:r>
            <a:r>
              <a:rPr lang="en-GB" smtClean="0"/>
              <a:t>.</a:t>
            </a:r>
            <a:endParaRPr lang="lt-LT" smtClean="0"/>
          </a:p>
          <a:p>
            <a:pPr algn="just">
              <a:buFont typeface="Arial" charset="0"/>
              <a:buNone/>
            </a:pPr>
            <a:r>
              <a:rPr lang="lt-LT" smtClean="0"/>
              <a:t>	</a:t>
            </a:r>
            <a:r>
              <a:rPr lang="en-US" smtClean="0"/>
              <a:t> 	</a:t>
            </a:r>
            <a:r>
              <a:rPr lang="lt-LT" smtClean="0"/>
              <a:t>Raktiniai žodžiai: „mobilizuotas į RA“, „mobilizuotas į SA“, „mobilizuotas ir darbo armiją“ (gali būti likę „trudarmija“), „suimtas RA“, „suimtas SA“, „16-ta diviz.“ padės nustatyti, kas nutiko mobilizuotiems asmenims.</a:t>
            </a:r>
            <a:endParaRPr lang="en-GB" smtClean="0"/>
          </a:p>
          <a:p>
            <a:pPr>
              <a:buFont typeface="Arial" charset="0"/>
              <a:buNone/>
            </a:pPr>
            <a:r>
              <a:rPr lang="lt-LT" altLang="zh-CN" smtClean="0">
                <a:cs typeface="等线"/>
              </a:rPr>
              <a:t>	</a:t>
            </a:r>
            <a:endParaRPr lang="en-GB" altLang="zh-CN" smtClean="0">
              <a:ea typeface="SimSun" pitchFamily="2" charset="-122"/>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3"/>
          <p:cNvSpPr>
            <a:spLocks noGrp="1"/>
          </p:cNvSpPr>
          <p:nvPr>
            <p:ph type="body" idx="4294967295"/>
          </p:nvPr>
        </p:nvSpPr>
        <p:spPr>
          <a:xfrm>
            <a:off x="457200" y="357188"/>
            <a:ext cx="11291888" cy="6276975"/>
          </a:xfrm>
        </p:spPr>
        <p:txBody>
          <a:bodyPr/>
          <a:lstStyle/>
          <a:p>
            <a:pPr algn="just">
              <a:lnSpc>
                <a:spcPct val="80000"/>
              </a:lnSpc>
              <a:buFont typeface="Arial" charset="0"/>
              <a:buNone/>
            </a:pPr>
            <a:r>
              <a:rPr lang="lt-LT" altLang="zh-CN" smtClean="0">
                <a:cs typeface="等线"/>
              </a:rPr>
              <a:t>	</a:t>
            </a:r>
            <a:r>
              <a:rPr lang="en-US" altLang="zh-CN" smtClean="0">
                <a:cs typeface="等线"/>
              </a:rPr>
              <a:t> 	</a:t>
            </a:r>
            <a:r>
              <a:rPr lang="lt-LT" altLang="zh-CN" smtClean="0">
                <a:cs typeface="等线"/>
              </a:rPr>
              <a:t>Veiksmažodis „nuteistas“ neturi nieko bendra su Vakarų Europos baudžiamoje teisėje galiojančiomis teisės normomis. Tai reiškia, kad aprašomas asmuo sovietinės teismo institucijos (Karo tribunolo, Ypatingojo pasitarimo, lagerio teismo, Aukščiausiojo Teismo ar Liaudies teismo, Srities teismo) buvo pasmerktas iš anksto numatytai represijos formai – įkalinimui, tremčiai, sušaudymui, neretai atgaline data ar po mirties.</a:t>
            </a:r>
          </a:p>
          <a:p>
            <a:pPr algn="just">
              <a:lnSpc>
                <a:spcPct val="80000"/>
              </a:lnSpc>
              <a:buFont typeface="Arial" charset="0"/>
              <a:buNone/>
            </a:pPr>
            <a:r>
              <a:rPr lang="lt-LT" altLang="zh-CN" smtClean="0">
                <a:cs typeface="等线"/>
              </a:rPr>
              <a:t>	</a:t>
            </a:r>
            <a:r>
              <a:rPr lang="en-US" altLang="zh-CN" smtClean="0">
                <a:cs typeface="等线"/>
              </a:rPr>
              <a:t> 	</a:t>
            </a:r>
            <a:r>
              <a:rPr lang="lt-LT" altLang="zh-CN" smtClean="0">
                <a:cs typeface="等线"/>
              </a:rPr>
              <a:t>Daliai suimtų ir nuteistų pavyko išsilaisvinti 1941 m. birželio mėnesį. Juos galima rasti pagal raktažodį „išsilaisvino Vokietijai užpuolus Sovietų Sąjungą“.</a:t>
            </a:r>
          </a:p>
          <a:p>
            <a:pPr>
              <a:lnSpc>
                <a:spcPct val="80000"/>
              </a:lnSpc>
              <a:buFont typeface="Arial" charset="0"/>
              <a:buNone/>
            </a:pPr>
            <a:r>
              <a:rPr lang="lt-LT" altLang="zh-CN" smtClean="0">
                <a:cs typeface="等线"/>
              </a:rPr>
              <a:t>	Pvz., </a:t>
            </a:r>
            <a:r>
              <a:rPr lang="fi-FI" altLang="zh-CN" smtClean="0">
                <a:ea typeface="SimSun" pitchFamily="2" charset="-122"/>
              </a:rPr>
              <a:t>1 t.</a:t>
            </a:r>
            <a:r>
              <a:rPr lang="lt-LT" altLang="zh-CN" smtClean="0">
                <a:cs typeface="等线"/>
              </a:rPr>
              <a:t>:</a:t>
            </a:r>
            <a:r>
              <a:rPr lang="fi-FI" altLang="zh-CN" smtClean="0">
                <a:ea typeface="SimSun" pitchFamily="2" charset="-122"/>
              </a:rPr>
              <a:t> </a:t>
            </a:r>
            <a:endParaRPr lang="lt-LT" altLang="zh-CN" smtClean="0">
              <a:cs typeface="等线"/>
            </a:endParaRPr>
          </a:p>
          <a:p>
            <a:pPr algn="just">
              <a:lnSpc>
                <a:spcPct val="80000"/>
              </a:lnSpc>
              <a:buFont typeface="Arial" charset="0"/>
              <a:buNone/>
            </a:pPr>
            <a:r>
              <a:rPr lang="lt-LT" altLang="zh-CN" smtClean="0">
                <a:cs typeface="等线"/>
              </a:rPr>
              <a:t>	</a:t>
            </a:r>
            <a:r>
              <a:rPr lang="en-US" altLang="zh-CN" smtClean="0">
                <a:cs typeface="等线"/>
              </a:rPr>
              <a:t> 	</a:t>
            </a:r>
            <a:r>
              <a:rPr lang="lt-LT" altLang="zh-CN" b="1" smtClean="0">
                <a:cs typeface="等线"/>
              </a:rPr>
              <a:t>Kruminas</a:t>
            </a:r>
            <a:r>
              <a:rPr lang="lt-LT" altLang="zh-CN" smtClean="0">
                <a:cs typeface="等线"/>
              </a:rPr>
              <a:t> Jokūbas Jonas, Jokūbo, g. 1881, gyv. Kreivakiškio k., Panevėžio apskr., Pakruojo r., ūkin. Išv. į lag. – 1941 06 14 Rešotai, Nižnij Ingašo r., Krasnojarsko kr., </a:t>
            </a:r>
            <a:r>
              <a:rPr lang="lt-LT" altLang="zh-CN" b="1" smtClean="0">
                <a:cs typeface="等线"/>
              </a:rPr>
              <a:t>mirė</a:t>
            </a:r>
            <a:r>
              <a:rPr lang="lt-LT" altLang="zh-CN" smtClean="0">
                <a:cs typeface="等线"/>
              </a:rPr>
              <a:t> lageryje 1942 07 25. Ypat. pasit. 1943 01 02 nuteistas penkeriems metams. ANK BBK KGB KER SAR</a:t>
            </a:r>
            <a:r>
              <a:rPr lang="en-GB" altLang="zh-CN" smtClean="0">
                <a:ea typeface="SimSun" pitchFamily="2" charset="-122"/>
              </a:rPr>
              <a:t>)</a:t>
            </a:r>
            <a:endParaRPr lang="lt-LT" altLang="zh-CN" smtClean="0">
              <a:cs typeface="等线"/>
            </a:endParaRPr>
          </a:p>
          <a:p>
            <a:pPr algn="just">
              <a:lnSpc>
                <a:spcPct val="80000"/>
              </a:lnSpc>
              <a:buFont typeface="Arial" charset="0"/>
              <a:buNone/>
            </a:pPr>
            <a:r>
              <a:rPr lang="lt-LT" smtClean="0"/>
              <a:t>	</a:t>
            </a:r>
            <a:r>
              <a:rPr lang="en-US" smtClean="0"/>
              <a:t> 	</a:t>
            </a:r>
            <a:r>
              <a:rPr lang="en-GB" altLang="zh-CN" smtClean="0">
                <a:ea typeface="SimSun" pitchFamily="2" charset="-122"/>
              </a:rPr>
              <a:t>Norint sužinoti už ką buvo nuteistas, jei tokia informacija yra, įvesti raktinį žodį „už“.</a:t>
            </a:r>
            <a:endParaRPr lang="lt-LT" smtClean="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p:cNvSpPr>
          <p:nvPr>
            <p:ph type="title"/>
          </p:nvPr>
        </p:nvSpPr>
        <p:spPr>
          <a:xfrm>
            <a:off x="285750" y="365125"/>
            <a:ext cx="4933950" cy="933450"/>
          </a:xfrm>
        </p:spPr>
        <p:txBody>
          <a:bodyPr/>
          <a:lstStyle/>
          <a:p>
            <a:r>
              <a:rPr lang="lt-LT" sz="3600" b="1" smtClean="0"/>
              <a:t>1941 sukilimo dalyviai</a:t>
            </a:r>
          </a:p>
        </p:txBody>
      </p:sp>
      <p:sp>
        <p:nvSpPr>
          <p:cNvPr id="151554" name="Rectangle 3"/>
          <p:cNvSpPr>
            <a:spLocks noGrp="1"/>
          </p:cNvSpPr>
          <p:nvPr>
            <p:ph type="body" sz="half" idx="1"/>
          </p:nvPr>
        </p:nvSpPr>
        <p:spPr>
          <a:xfrm>
            <a:off x="225425" y="1160463"/>
            <a:ext cx="4956175" cy="5384800"/>
          </a:xfrm>
        </p:spPr>
        <p:txBody>
          <a:bodyPr/>
          <a:lstStyle/>
          <a:p>
            <a:pPr algn="just">
              <a:buFont typeface="Arial" charset="0"/>
              <a:buNone/>
            </a:pPr>
            <a:r>
              <a:rPr lang="lt-LT" sz="2400" smtClean="0"/>
              <a:t>	</a:t>
            </a:r>
            <a:r>
              <a:rPr lang="en-US" sz="2400" smtClean="0"/>
              <a:t> 	</a:t>
            </a:r>
            <a:r>
              <a:rPr lang="lt-LT" sz="2400" smtClean="0"/>
              <a:t>Šis raktažodis yra visuose tomuose, nuo I iki VI, jis yra pastabų lauke, t. y. po asmens biogramos. Peržiūrėję per paiešką atrinktus rezultatus matysite, kad vieni jų žuvo sukilimo metu, kiti buvo represuoti, dar kiti – emigravo. Kai kurie iš jų represuoti kelis kartus.</a:t>
            </a:r>
          </a:p>
          <a:p>
            <a:pPr algn="just">
              <a:buFont typeface="Arial" charset="0"/>
              <a:buNone/>
            </a:pPr>
            <a:r>
              <a:rPr lang="lt-LT" sz="2400" smtClean="0"/>
              <a:t>	</a:t>
            </a:r>
            <a:r>
              <a:rPr lang="en-US" sz="2400" smtClean="0"/>
              <a:t> 	</a:t>
            </a:r>
            <a:r>
              <a:rPr lang="lt-LT" sz="2400" smtClean="0"/>
              <a:t>Reikėtų turėti omenyje, kad asmuo galėjo būti „padarytas sukilėliu“, norint jį suimti ir nuteisti.</a:t>
            </a:r>
          </a:p>
          <a:p>
            <a:pPr algn="just">
              <a:buFont typeface="Arial" charset="0"/>
              <a:buNone/>
            </a:pPr>
            <a:r>
              <a:rPr lang="lt-LT" sz="2400" smtClean="0"/>
              <a:t>	</a:t>
            </a:r>
            <a:r>
              <a:rPr lang="en-US" sz="2400" smtClean="0"/>
              <a:t> 	</a:t>
            </a:r>
            <a:r>
              <a:rPr lang="lt-LT" sz="2400" smtClean="0"/>
              <a:t>Čia tiktų posakis: „asmuo yra, straipsnį surasim“.</a:t>
            </a:r>
          </a:p>
        </p:txBody>
      </p:sp>
      <p:pic>
        <p:nvPicPr>
          <p:cNvPr id="151555" name="Picture 5" descr="Capture"/>
          <p:cNvPicPr>
            <a:picLocks noChangeAspect="1" noChangeArrowheads="1"/>
          </p:cNvPicPr>
          <p:nvPr/>
        </p:nvPicPr>
        <p:blipFill>
          <a:blip r:embed="rId2"/>
          <a:srcRect/>
          <a:stretch>
            <a:fillRect/>
          </a:stretch>
        </p:blipFill>
        <p:spPr bwMode="auto">
          <a:xfrm>
            <a:off x="5226050" y="298450"/>
            <a:ext cx="6965950" cy="3303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p:cNvSpPr>
          <p:nvPr>
            <p:ph type="title"/>
          </p:nvPr>
        </p:nvSpPr>
        <p:spPr>
          <a:xfrm>
            <a:off x="676275" y="341313"/>
            <a:ext cx="4873625" cy="1325562"/>
          </a:xfrm>
        </p:spPr>
        <p:txBody>
          <a:bodyPr/>
          <a:lstStyle/>
          <a:p>
            <a:r>
              <a:rPr lang="lt-LT" sz="3600" b="1" smtClean="0"/>
              <a:t>Migracija / emigracija</a:t>
            </a:r>
          </a:p>
        </p:txBody>
      </p:sp>
      <p:sp>
        <p:nvSpPr>
          <p:cNvPr id="152578" name="Rectangle 3"/>
          <p:cNvSpPr>
            <a:spLocks noGrp="1"/>
          </p:cNvSpPr>
          <p:nvPr>
            <p:ph type="body" sz="half" idx="1"/>
          </p:nvPr>
        </p:nvSpPr>
        <p:spPr>
          <a:xfrm>
            <a:off x="357188" y="1539875"/>
            <a:ext cx="5181600" cy="4873625"/>
          </a:xfrm>
        </p:spPr>
        <p:txBody>
          <a:bodyPr/>
          <a:lstStyle/>
          <a:p>
            <a:pPr algn="just">
              <a:buFont typeface="Arial" charset="0"/>
              <a:buNone/>
            </a:pPr>
            <a:r>
              <a:rPr lang="lt-LT" sz="2400" smtClean="0"/>
              <a:t>	</a:t>
            </a:r>
            <a:r>
              <a:rPr lang="en-US" sz="2400" smtClean="0"/>
              <a:t> 	</a:t>
            </a:r>
            <a:r>
              <a:rPr lang="lt-LT" sz="2400" smtClean="0"/>
              <a:t>Daliai represuotų asmenų neleista grįžti į Lietuvą, todėl jie apsigyveno Latvijoje, nedaug – Estijoje, kiti – Kaliningrado srityje. </a:t>
            </a:r>
          </a:p>
          <a:p>
            <a:pPr algn="just">
              <a:buFont typeface="Arial" charset="0"/>
              <a:buNone/>
            </a:pPr>
            <a:r>
              <a:rPr lang="lt-LT" sz="2400" smtClean="0"/>
              <a:t>	</a:t>
            </a:r>
            <a:r>
              <a:rPr lang="en-US" sz="2400" smtClean="0"/>
              <a:t>  	</a:t>
            </a:r>
            <a:r>
              <a:rPr lang="lt-LT" sz="2400" smtClean="0"/>
              <a:t>Pagal vietovardį galima nustatyti ir suėmimo vietą užsienyje, kitoje okupuotoje Baltijos šalyje.</a:t>
            </a:r>
          </a:p>
          <a:p>
            <a:pPr algn="just">
              <a:buFont typeface="Arial" charset="0"/>
              <a:buNone/>
            </a:pPr>
            <a:r>
              <a:rPr lang="lt-LT" sz="2400" smtClean="0"/>
              <a:t>	</a:t>
            </a:r>
            <a:r>
              <a:rPr lang="en-US" sz="2400" smtClean="0"/>
              <a:t> 	</a:t>
            </a:r>
            <a:r>
              <a:rPr lang="lt-LT" sz="2400" smtClean="0"/>
              <a:t>Dalis asmenų emigravo į Lenkiją, dalis į Izraelį, dar kiti į JAV, Kanadą. Paiešką galima atlikti pagal vietovardį, nerašant galūnės.</a:t>
            </a:r>
          </a:p>
        </p:txBody>
      </p:sp>
      <p:pic>
        <p:nvPicPr>
          <p:cNvPr id="152579" name="Picture 5" descr="Capture"/>
          <p:cNvPicPr>
            <a:picLocks noChangeAspect="1" noChangeArrowheads="1"/>
          </p:cNvPicPr>
          <p:nvPr/>
        </p:nvPicPr>
        <p:blipFill>
          <a:blip r:embed="rId2"/>
          <a:srcRect/>
          <a:stretch>
            <a:fillRect/>
          </a:stretch>
        </p:blipFill>
        <p:spPr bwMode="auto">
          <a:xfrm>
            <a:off x="6607175" y="0"/>
            <a:ext cx="5584825" cy="3448050"/>
          </a:xfrm>
          <a:prstGeom prst="rect">
            <a:avLst/>
          </a:prstGeom>
          <a:noFill/>
          <a:ln w="9525">
            <a:noFill/>
            <a:miter lim="800000"/>
            <a:headEnd/>
            <a:tailEnd/>
          </a:ln>
        </p:spPr>
      </p:pic>
      <p:pic>
        <p:nvPicPr>
          <p:cNvPr id="152580" name="Picture 6" descr="Capture"/>
          <p:cNvPicPr>
            <a:picLocks noChangeAspect="1" noChangeArrowheads="1"/>
          </p:cNvPicPr>
          <p:nvPr/>
        </p:nvPicPr>
        <p:blipFill>
          <a:blip r:embed="rId3"/>
          <a:srcRect/>
          <a:stretch>
            <a:fillRect/>
          </a:stretch>
        </p:blipFill>
        <p:spPr bwMode="auto">
          <a:xfrm>
            <a:off x="6621463" y="3511550"/>
            <a:ext cx="5570537" cy="3346450"/>
          </a:xfrm>
          <a:prstGeom prst="rect">
            <a:avLst/>
          </a:prstGeom>
          <a:noFill/>
          <a:ln w="9525">
            <a:noFill/>
            <a:miter lim="800000"/>
            <a:headEnd/>
            <a:tailEnd/>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Grp="1"/>
          </p:cNvSpPr>
          <p:nvPr>
            <p:ph type="title"/>
          </p:nvPr>
        </p:nvSpPr>
        <p:spPr>
          <a:xfrm>
            <a:off x="838200" y="365125"/>
            <a:ext cx="10515600" cy="923925"/>
          </a:xfrm>
        </p:spPr>
        <p:txBody>
          <a:bodyPr/>
          <a:lstStyle/>
          <a:p>
            <a:r>
              <a:rPr lang="lt-LT" sz="3600" b="1" smtClean="0"/>
              <a:t>Vakarai–Rytai, Rytai–Vakarai: iš lagerio į lagerį</a:t>
            </a:r>
          </a:p>
        </p:txBody>
      </p:sp>
      <p:sp>
        <p:nvSpPr>
          <p:cNvPr id="153602" name="Rectangle 3"/>
          <p:cNvSpPr>
            <a:spLocks noGrp="1"/>
          </p:cNvSpPr>
          <p:nvPr>
            <p:ph type="body" idx="1"/>
          </p:nvPr>
        </p:nvSpPr>
        <p:spPr>
          <a:xfrm>
            <a:off x="615950" y="1397000"/>
            <a:ext cx="11112500" cy="5111750"/>
          </a:xfrm>
        </p:spPr>
        <p:txBody>
          <a:bodyPr/>
          <a:lstStyle/>
          <a:p>
            <a:pPr algn="just">
              <a:buFont typeface="Arial" charset="0"/>
              <a:buNone/>
            </a:pPr>
            <a:r>
              <a:rPr lang="lt-LT" altLang="zh-CN" sz="2400" smtClean="0">
                <a:cs typeface="等线"/>
              </a:rPr>
              <a:t>	</a:t>
            </a:r>
            <a:r>
              <a:rPr lang="en-US" altLang="zh-CN" sz="2400" smtClean="0">
                <a:cs typeface="等线"/>
              </a:rPr>
              <a:t> 	</a:t>
            </a:r>
            <a:r>
              <a:rPr lang="lt-LT" altLang="zh-CN" sz="2400" smtClean="0">
                <a:cs typeface="等线"/>
              </a:rPr>
              <a:t>LGG g</a:t>
            </a:r>
            <a:r>
              <a:rPr lang="fi-FI" altLang="zh-CN" sz="2400" smtClean="0">
                <a:ea typeface="SimSun" pitchFamily="2" charset="-122"/>
              </a:rPr>
              <a:t>alima surasti atvejus, kai iš lagerio Sovietų Sąjungoje ištrūkus, išvežti į nacių konclagerį ir atvikščiai, – ištrūkus iš nacių konclagerio, išvežti į lagerį Sovietų Sąjungoje.</a:t>
            </a:r>
            <a:endParaRPr lang="lt-LT" altLang="zh-CN" sz="2400" b="1" smtClean="0">
              <a:cs typeface="等线"/>
            </a:endParaRPr>
          </a:p>
          <a:p>
            <a:pPr algn="just">
              <a:buFont typeface="Arial" charset="0"/>
              <a:buNone/>
            </a:pPr>
            <a:r>
              <a:rPr lang="lt-LT" altLang="zh-CN" sz="2400" b="1" smtClean="0">
                <a:cs typeface="等线"/>
              </a:rPr>
              <a:t>	</a:t>
            </a:r>
            <a:r>
              <a:rPr lang="en-US" altLang="zh-CN" sz="2400" b="1" smtClean="0">
                <a:cs typeface="等线"/>
              </a:rPr>
              <a:t> 	</a:t>
            </a:r>
            <a:r>
              <a:rPr lang="lt-LT" altLang="zh-CN" sz="2400" smtClean="0">
                <a:cs typeface="等线"/>
              </a:rPr>
              <a:t>Pvz., 1 t.:</a:t>
            </a:r>
            <a:r>
              <a:rPr lang="lt-LT" altLang="zh-CN" sz="2400" b="1" smtClean="0">
                <a:cs typeface="等线"/>
              </a:rPr>
              <a:t> Garfunkelis</a:t>
            </a:r>
            <a:r>
              <a:rPr lang="lt-LT" altLang="zh-CN" sz="2400" smtClean="0">
                <a:cs typeface="等线"/>
              </a:rPr>
              <a:t> Levas, Hiršo, g. 1896, gyv. Kaune, teisin. Suimtas 1940 09 26, kalintas Kaune, išsilaisvino Vokietijai užpuolus Sovietų Sąjungą, nacių okupacijos metais kalintas Dachau, Vokietija, į Lietuvą negrįžo. BBK KGB KIT SAR(1) (1 t.)</a:t>
            </a:r>
          </a:p>
          <a:p>
            <a:pPr algn="just">
              <a:buFont typeface="Arial" charset="0"/>
              <a:buNone/>
            </a:pPr>
            <a:r>
              <a:rPr lang="en-US" altLang="zh-CN" sz="2400" b="1" smtClean="0">
                <a:cs typeface="等线"/>
              </a:rPr>
              <a:t> </a:t>
            </a:r>
            <a:r>
              <a:rPr lang="lt-LT" altLang="zh-CN" sz="2400" b="1" smtClean="0">
                <a:cs typeface="等线"/>
              </a:rPr>
              <a:t>	</a:t>
            </a:r>
            <a:r>
              <a:rPr lang="en-US" altLang="zh-CN" sz="2400" b="1" smtClean="0">
                <a:cs typeface="等线"/>
              </a:rPr>
              <a:t> 	</a:t>
            </a:r>
            <a:r>
              <a:rPr lang="lt-LT" altLang="zh-CN" sz="2400" smtClean="0">
                <a:cs typeface="等线"/>
              </a:rPr>
              <a:t>Pvz., 4 t.: </a:t>
            </a:r>
            <a:r>
              <a:rPr lang="lt-LT" altLang="zh-CN" sz="2400" b="1" smtClean="0">
                <a:cs typeface="等线"/>
              </a:rPr>
              <a:t>And</a:t>
            </a:r>
            <a:r>
              <a:rPr lang="lt-LT" altLang="zh-CN" sz="2000" b="1" smtClean="0">
                <a:cs typeface="等线"/>
              </a:rPr>
              <a:t>ž</a:t>
            </a:r>
            <a:r>
              <a:rPr lang="lt-LT" altLang="zh-CN" sz="2400" b="1" smtClean="0">
                <a:cs typeface="等线"/>
              </a:rPr>
              <a:t>ius</a:t>
            </a:r>
            <a:r>
              <a:rPr lang="lt-LT" altLang="zh-CN" sz="2400" smtClean="0">
                <a:cs typeface="等线"/>
              </a:rPr>
              <a:t> Vladas, Juozo, g. 1922, gyv. Šiauliuose, darbin. Suimtas 1949 10 04, kalintas Vilniuje. Ypat. pasit. 1950 06 10 nuteistas dešimčiai metų lagerio. Išv. į lag. – 1951 05 16 Usollagas, Permės (Molotovo) sr.; paleistas 1956 07 14.</a:t>
            </a:r>
          </a:p>
          <a:p>
            <a:pPr algn="just">
              <a:buFont typeface="Arial" charset="0"/>
              <a:buNone/>
            </a:pPr>
            <a:r>
              <a:rPr lang="lt-LT" altLang="zh-CN" sz="2400" smtClean="0">
                <a:cs typeface="等线"/>
              </a:rPr>
              <a:t>	1942 05 27 vokiečių buvo išvežtas į konclagerį Austrijoje, kalintas iki karo pabaigos; grįžo, paimtas tarnauti į RA, 1945 08 28 pabėgo. BBK KGB</a:t>
            </a:r>
          </a:p>
          <a:p>
            <a:pPr algn="just">
              <a:buFont typeface="Arial" charset="0"/>
              <a:buNone/>
            </a:pPr>
            <a:r>
              <a:rPr lang="lt-LT" altLang="zh-CN" sz="2400" smtClean="0">
                <a:cs typeface="等线"/>
              </a:rPr>
              <a:t>	Paieška pagal raktažodį naciai, vokiečiai, Štuthofas, Dachau, konclageris.</a:t>
            </a:r>
          </a:p>
          <a:p>
            <a:pPr algn="just">
              <a:buFont typeface="Arial" charset="0"/>
              <a:buNone/>
            </a:pPr>
            <a:r>
              <a:rPr lang="lt-LT" altLang="zh-CN" sz="2400" smtClean="0">
                <a:cs typeface="等线"/>
              </a:rPr>
              <a:t>	Filtraciniai lageriai (filtrac. lag.), parvežtiems / grįžusiems iš užsienio.</a:t>
            </a:r>
            <a:endParaRPr lang="lt-LT" sz="2400" smtClean="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p:cNvSpPr>
          <p:nvPr>
            <p:ph type="title"/>
          </p:nvPr>
        </p:nvSpPr>
        <p:spPr>
          <a:xfrm>
            <a:off x="838200" y="365125"/>
            <a:ext cx="10515600" cy="965200"/>
          </a:xfrm>
        </p:spPr>
        <p:txBody>
          <a:bodyPr/>
          <a:lstStyle/>
          <a:p>
            <a:r>
              <a:rPr lang="lt-LT" sz="3600" b="1" smtClean="0"/>
              <a:t>Tikrosios represijos slėpimas</a:t>
            </a:r>
          </a:p>
        </p:txBody>
      </p:sp>
      <p:sp>
        <p:nvSpPr>
          <p:cNvPr id="154626" name="Rectangle 3"/>
          <p:cNvSpPr>
            <a:spLocks noGrp="1"/>
          </p:cNvSpPr>
          <p:nvPr>
            <p:ph type="body" idx="1"/>
          </p:nvPr>
        </p:nvSpPr>
        <p:spPr>
          <a:xfrm>
            <a:off x="712788" y="1535113"/>
            <a:ext cx="10641012" cy="4641850"/>
          </a:xfrm>
        </p:spPr>
        <p:txBody>
          <a:bodyPr/>
          <a:lstStyle/>
          <a:p>
            <a:pPr algn="just">
              <a:lnSpc>
                <a:spcPct val="80000"/>
              </a:lnSpc>
              <a:buFont typeface="Arial" charset="0"/>
              <a:buNone/>
            </a:pPr>
            <a:r>
              <a:rPr lang="lt-LT" altLang="zh-CN" smtClean="0">
                <a:cs typeface="等线"/>
              </a:rPr>
              <a:t>	</a:t>
            </a:r>
            <a:r>
              <a:rPr lang="en-US" altLang="zh-CN" smtClean="0">
                <a:cs typeface="等线"/>
              </a:rPr>
              <a:t> 	</a:t>
            </a:r>
            <a:r>
              <a:rPr lang="en-GB" altLang="zh-CN" smtClean="0">
                <a:ea typeface="SimSun" pitchFamily="2" charset="-122"/>
              </a:rPr>
              <a:t>Sušaudytų asmenų šeimų nariams pranešta pavėluotai ir nurodyta visai kita mirties priežastis, pvz.,</a:t>
            </a:r>
            <a:endParaRPr lang="lt-LT" altLang="zh-CN" b="1" smtClean="0">
              <a:cs typeface="等线"/>
            </a:endParaRPr>
          </a:p>
          <a:p>
            <a:pPr algn="just">
              <a:lnSpc>
                <a:spcPct val="80000"/>
              </a:lnSpc>
              <a:buFont typeface="Arial" charset="0"/>
              <a:buNone/>
            </a:pPr>
            <a:r>
              <a:rPr lang="lt-LT" altLang="zh-CN" b="1" smtClean="0">
                <a:cs typeface="等线"/>
              </a:rPr>
              <a:t>	Gra</a:t>
            </a:r>
            <a:r>
              <a:rPr lang="lt-LT" altLang="zh-CN" sz="2400" b="1" smtClean="0">
                <a:cs typeface="等线"/>
              </a:rPr>
              <a:t>ž</a:t>
            </a:r>
            <a:r>
              <a:rPr lang="lt-LT" altLang="zh-CN" b="1" smtClean="0">
                <a:cs typeface="等线"/>
              </a:rPr>
              <a:t>iškauskas</a:t>
            </a:r>
            <a:r>
              <a:rPr lang="lt-LT" altLang="zh-CN" smtClean="0">
                <a:cs typeface="等线"/>
              </a:rPr>
              <a:t> Viktoras, Silvestro, g. 1901, gyv. Kaune, tarnaut. Išv. į lag. – 1941 06 14 Sevurallagas, Garių r., Sverdlovsko sr. Ypat. pasit. 1942 07 08 nuteistas mirti. Išv. į kal. – 1942 11 16 Sverdlovskas. </a:t>
            </a:r>
            <a:r>
              <a:rPr lang="lt-LT" altLang="zh-CN" b="1" smtClean="0">
                <a:cs typeface="等线"/>
              </a:rPr>
              <a:t>Sušaudytas</a:t>
            </a:r>
            <a:r>
              <a:rPr lang="lt-LT" altLang="zh-CN" smtClean="0">
                <a:cs typeface="等线"/>
              </a:rPr>
              <a:t> Sverdlovske 1942 11 21.</a:t>
            </a:r>
          </a:p>
          <a:p>
            <a:pPr algn="just">
              <a:lnSpc>
                <a:spcPct val="80000"/>
              </a:lnSpc>
              <a:buFont typeface="Arial" charset="0"/>
              <a:buNone/>
            </a:pPr>
            <a:r>
              <a:rPr lang="lt-LT" altLang="zh-CN" smtClean="0">
                <a:cs typeface="等线"/>
              </a:rPr>
              <a:t>	</a:t>
            </a:r>
            <a:r>
              <a:rPr lang="en-US" altLang="zh-CN" smtClean="0">
                <a:cs typeface="等线"/>
              </a:rPr>
              <a:t>	</a:t>
            </a:r>
            <a:r>
              <a:rPr lang="lt-LT" altLang="zh-CN" smtClean="0">
                <a:cs typeface="等线"/>
              </a:rPr>
              <a:t>Giminėms pranešta, kad nuteistas dešimčiai metų, </a:t>
            </a:r>
            <a:r>
              <a:rPr lang="lt-LT" altLang="zh-CN" b="1" smtClean="0">
                <a:cs typeface="等线"/>
              </a:rPr>
              <a:t>mir</a:t>
            </a:r>
            <a:r>
              <a:rPr lang="lt-LT" altLang="zh-CN" sz="2400" b="1" smtClean="0">
                <a:cs typeface="等线"/>
              </a:rPr>
              <a:t>ė</a:t>
            </a:r>
            <a:r>
              <a:rPr lang="lt-LT" altLang="zh-CN" smtClean="0">
                <a:cs typeface="等线"/>
              </a:rPr>
              <a:t> nuo plaučių uždegimo. ANK BBK KGB KER KIT SAR</a:t>
            </a:r>
          </a:p>
          <a:p>
            <a:pPr algn="just">
              <a:lnSpc>
                <a:spcPct val="80000"/>
              </a:lnSpc>
              <a:buFont typeface="Arial" charset="0"/>
              <a:buNone/>
            </a:pPr>
            <a:r>
              <a:rPr lang="lt-LT" altLang="zh-CN" smtClean="0">
                <a:cs typeface="等线"/>
              </a:rPr>
              <a:t>	</a:t>
            </a:r>
            <a:r>
              <a:rPr lang="en-US" altLang="zh-CN" smtClean="0">
                <a:cs typeface="等线"/>
              </a:rPr>
              <a:t> 	</a:t>
            </a:r>
            <a:r>
              <a:rPr lang="lt-LT" altLang="zh-CN" smtClean="0">
                <a:cs typeface="等线"/>
              </a:rPr>
              <a:t>Įvedus raktinį žodį „</a:t>
            </a:r>
            <a:r>
              <a:rPr lang="lt-LT" altLang="zh-CN" b="1" smtClean="0">
                <a:cs typeface="等线"/>
              </a:rPr>
              <a:t>mir</a:t>
            </a:r>
            <a:r>
              <a:rPr lang="lt-LT" altLang="zh-CN" sz="2400" b="1" smtClean="0">
                <a:cs typeface="等线"/>
              </a:rPr>
              <a:t>ė</a:t>
            </a:r>
            <a:r>
              <a:rPr lang="lt-LT" altLang="zh-CN" b="1" smtClean="0">
                <a:cs typeface="等线"/>
              </a:rPr>
              <a:t> nuo</a:t>
            </a:r>
            <a:r>
              <a:rPr lang="lt-LT" altLang="zh-CN" smtClean="0">
                <a:cs typeface="等线"/>
              </a:rPr>
              <a:t>“, galima užduotį formuluoti ne tik per istorijos, bet per </a:t>
            </a:r>
            <a:r>
              <a:rPr lang="lt-LT" altLang="zh-CN" b="1" smtClean="0">
                <a:cs typeface="等线"/>
              </a:rPr>
              <a:t>biologijos pamokas</a:t>
            </a:r>
            <a:r>
              <a:rPr lang="lt-LT" altLang="zh-CN" smtClean="0">
                <a:cs typeface="等线"/>
              </a:rPr>
              <a:t>. </a:t>
            </a:r>
            <a:r>
              <a:rPr lang="fi-FI" altLang="zh-CN" smtClean="0">
                <a:ea typeface="SimSun" pitchFamily="2" charset="-122"/>
              </a:rPr>
              <a:t>Mokiniai patys gali atlikti tyrimą ir padaryti išvadas, pateikti jas tekstu, lentele, diagrama.</a:t>
            </a:r>
            <a:endParaRPr lang="lt-LT" smtClean="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p:cNvSpPr>
          <p:nvPr>
            <p:ph type="title" idx="4294967295"/>
          </p:nvPr>
        </p:nvSpPr>
        <p:spPr>
          <a:xfrm>
            <a:off x="261938" y="2651125"/>
            <a:ext cx="2189162" cy="1325563"/>
          </a:xfrm>
        </p:spPr>
        <p:txBody>
          <a:bodyPr/>
          <a:lstStyle/>
          <a:p>
            <a:r>
              <a:rPr lang="lt-LT" b="1" smtClean="0"/>
              <a:t>Apie statistiką</a:t>
            </a:r>
          </a:p>
        </p:txBody>
      </p:sp>
      <p:pic>
        <p:nvPicPr>
          <p:cNvPr id="155650" name="Picture 4" descr="Capture"/>
          <p:cNvPicPr>
            <a:picLocks noChangeAspect="1" noChangeArrowheads="1"/>
          </p:cNvPicPr>
          <p:nvPr/>
        </p:nvPicPr>
        <p:blipFill>
          <a:blip r:embed="rId2"/>
          <a:srcRect/>
          <a:stretch>
            <a:fillRect/>
          </a:stretch>
        </p:blipFill>
        <p:spPr bwMode="auto">
          <a:xfrm>
            <a:off x="2571750" y="196850"/>
            <a:ext cx="9371013" cy="6105525"/>
          </a:xfrm>
          <a:prstGeom prst="rect">
            <a:avLst/>
          </a:prstGeom>
          <a:noFill/>
          <a:ln w="9525">
            <a:noFill/>
            <a:miter lim="800000"/>
            <a:headEnd/>
            <a:tailEnd/>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kaidrės numerio vietos rezervavimo ženklas 5"/>
          <p:cNvSpPr>
            <a:spLocks noGrp="1"/>
          </p:cNvSpPr>
          <p:nvPr>
            <p:ph type="sldNum" sz="quarter" idx="12"/>
          </p:nvPr>
        </p:nvSpPr>
        <p:spPr/>
        <p:txBody>
          <a:bodyPr/>
          <a:lstStyle/>
          <a:p>
            <a:pPr>
              <a:defRPr/>
            </a:pPr>
            <a:fld id="{BA24BFD1-B9CE-4493-8AFA-3B4755915CFD}" type="slidenum">
              <a:rPr lang="lt-LT"/>
              <a:pPr>
                <a:defRPr/>
              </a:pPr>
              <a:t>139</a:t>
            </a:fld>
            <a:endParaRPr lang="lt-LT"/>
          </a:p>
        </p:txBody>
      </p:sp>
      <p:sp>
        <p:nvSpPr>
          <p:cNvPr id="5" name="Skaidrės numerio vietos rezervavimo ženklas 5"/>
          <p:cNvSpPr txBox="1">
            <a:spLocks noGrp="1"/>
          </p:cNvSpPr>
          <p:nvPr/>
        </p:nvSpPr>
        <p:spPr>
          <a:xfrm>
            <a:off x="8610600" y="6356350"/>
            <a:ext cx="2743200" cy="365125"/>
          </a:xfrm>
          <a:prstGeom prst="rect">
            <a:avLst/>
          </a:prstGeom>
          <a:noFill/>
        </p:spPr>
        <p:txBody>
          <a:bodyPr anchor="ctr"/>
          <a:lstStyle/>
          <a:p>
            <a:pPr algn="r" fontAlgn="auto">
              <a:spcBef>
                <a:spcPts val="0"/>
              </a:spcBef>
              <a:spcAft>
                <a:spcPts val="0"/>
              </a:spcAft>
              <a:defRPr/>
            </a:pPr>
            <a:fld id="{23FFE3D5-AD7B-4902-B5B0-8450AB31757A}" type="slidenum">
              <a:rPr lang="lt-LT" sz="1200">
                <a:solidFill>
                  <a:schemeClr val="tx1">
                    <a:tint val="75000"/>
                  </a:schemeClr>
                </a:solidFill>
                <a:latin typeface="+mn-lt"/>
                <a:cs typeface="+mn-cs"/>
              </a:rPr>
              <a:pPr algn="r" fontAlgn="auto">
                <a:spcBef>
                  <a:spcPts val="0"/>
                </a:spcBef>
                <a:spcAft>
                  <a:spcPts val="0"/>
                </a:spcAft>
                <a:defRPr/>
              </a:pPr>
              <a:t>139</a:t>
            </a:fld>
            <a:endParaRPr lang="lt-LT" sz="1200">
              <a:solidFill>
                <a:schemeClr val="tx1">
                  <a:tint val="75000"/>
                </a:schemeClr>
              </a:solidFill>
              <a:latin typeface="+mn-lt"/>
              <a:cs typeface="+mn-cs"/>
            </a:endParaRPr>
          </a:p>
        </p:txBody>
      </p:sp>
      <p:sp>
        <p:nvSpPr>
          <p:cNvPr id="156675" name="Rectangle 5"/>
          <p:cNvSpPr>
            <a:spLocks noGrp="1"/>
          </p:cNvSpPr>
          <p:nvPr>
            <p:ph type="title" idx="4294967295"/>
          </p:nvPr>
        </p:nvSpPr>
        <p:spPr/>
        <p:txBody>
          <a:bodyPr/>
          <a:lstStyle/>
          <a:p>
            <a:r>
              <a:rPr lang="lt-LT" sz="4000" b="1" smtClean="0"/>
              <a:t>Statistika pagal atnaujintus duomenis (VI, V, IV t.)</a:t>
            </a:r>
          </a:p>
        </p:txBody>
      </p:sp>
      <p:sp>
        <p:nvSpPr>
          <p:cNvPr id="156676" name="Rectangle 6"/>
          <p:cNvSpPr>
            <a:spLocks noGrp="1"/>
          </p:cNvSpPr>
          <p:nvPr>
            <p:ph type="body" idx="4294967295"/>
          </p:nvPr>
        </p:nvSpPr>
        <p:spPr>
          <a:xfrm>
            <a:off x="615950" y="1825625"/>
            <a:ext cx="10737850" cy="4351338"/>
          </a:xfrm>
        </p:spPr>
        <p:txBody>
          <a:bodyPr/>
          <a:lstStyle/>
          <a:p>
            <a:pPr algn="just">
              <a:buFont typeface="Arial" charset="0"/>
              <a:buNone/>
            </a:pPr>
            <a:r>
              <a:rPr lang="lt-LT" smtClean="0"/>
              <a:t>	</a:t>
            </a:r>
            <a:r>
              <a:rPr lang="lt-LT" b="1" smtClean="0"/>
              <a:t>VI tome (2024 m., pdf)</a:t>
            </a:r>
            <a:r>
              <a:rPr lang="lt-LT" smtClean="0"/>
              <a:t> pateiktos 1954–1989 m. sovietų okupacinės valdžios </a:t>
            </a:r>
            <a:r>
              <a:rPr lang="lt-LT" b="1" smtClean="0"/>
              <a:t>711</a:t>
            </a:r>
            <a:r>
              <a:rPr lang="lt-LT" smtClean="0"/>
              <a:t> represuotų ir 1991 m. Sovietų Sąjungos agresiją patyrusių ir žuvusių ar sunkiai sužalotų </a:t>
            </a:r>
            <a:r>
              <a:rPr lang="lt-LT" b="1" smtClean="0"/>
              <a:t>24</a:t>
            </a:r>
            <a:r>
              <a:rPr lang="lt-LT" smtClean="0"/>
              <a:t> asmenų biogramos.</a:t>
            </a:r>
          </a:p>
          <a:p>
            <a:pPr algn="just">
              <a:buFont typeface="Arial" charset="0"/>
              <a:buNone/>
            </a:pPr>
            <a:r>
              <a:rPr lang="lt-LT" smtClean="0"/>
              <a:t>	</a:t>
            </a:r>
            <a:r>
              <a:rPr lang="lt-LT" b="1" smtClean="0"/>
              <a:t>V tome (2024 m., pdf)</a:t>
            </a:r>
            <a:r>
              <a:rPr lang="lt-LT" smtClean="0"/>
              <a:t> pateiktos 1950–1953 m. sovietų okupacinės valdžios </a:t>
            </a:r>
            <a:r>
              <a:rPr lang="lt-LT" b="1" smtClean="0"/>
              <a:t>37 978</a:t>
            </a:r>
            <a:r>
              <a:rPr lang="lt-LT" smtClean="0"/>
              <a:t> represuotų asmenų biogramos.</a:t>
            </a:r>
          </a:p>
          <a:p>
            <a:pPr algn="just">
              <a:buFont typeface="Arial" charset="0"/>
              <a:buNone/>
            </a:pPr>
            <a:r>
              <a:rPr lang="lt-LT" smtClean="0"/>
              <a:t>	</a:t>
            </a:r>
            <a:r>
              <a:rPr lang="lt-LT" b="1" smtClean="0"/>
              <a:t>IV t. (2024 m.,</a:t>
            </a:r>
            <a:r>
              <a:rPr lang="lt-LT" smtClean="0"/>
              <a:t> dar bus tikslinama) pateikta 1949 m. sovietų okupacinės valdžios </a:t>
            </a:r>
            <a:r>
              <a:rPr lang="lt-LT" b="1" smtClean="0"/>
              <a:t>43 140</a:t>
            </a:r>
            <a:r>
              <a:rPr lang="lt-LT" smtClean="0"/>
              <a:t> represuotų asmenų biogramų. Patikslinus gali būti paklaida +/- 5.</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p:cNvSpPr>
            <a:spLocks noGrp="1"/>
          </p:cNvSpPr>
          <p:nvPr>
            <p:ph type="body" idx="4294967295"/>
          </p:nvPr>
        </p:nvSpPr>
        <p:spPr>
          <a:xfrm>
            <a:off x="484188" y="536575"/>
            <a:ext cx="11207750" cy="5819775"/>
          </a:xfrm>
        </p:spPr>
        <p:txBody>
          <a:bodyPr/>
          <a:lstStyle/>
          <a:p>
            <a:pPr>
              <a:buFont typeface="Arial" charset="0"/>
              <a:buNone/>
            </a:pPr>
            <a:r>
              <a:rPr lang="lt-LT" smtClean="0"/>
              <a:t>	</a:t>
            </a:r>
            <a:r>
              <a:rPr lang="en-US" smtClean="0"/>
              <a:t> 	</a:t>
            </a:r>
            <a:r>
              <a:rPr lang="lt-LT" sz="3600" smtClean="0"/>
              <a:t>Iš pateikto pavyzdžio matyti, kad pasipriešinimas gali būti suskirstytas ir pagal </a:t>
            </a:r>
            <a:r>
              <a:rPr lang="lt-LT" sz="3600" b="1" smtClean="0"/>
              <a:t>geografinį principą</a:t>
            </a:r>
            <a:r>
              <a:rPr lang="lt-LT" sz="3600" smtClean="0"/>
              <a:t>, kur jis vyko: Lietuvoje (okupuotos Lietuvos teritorijoje), užsienio šalyse (pvz., JAV, Vokietijoje), Sovietų Sąjungos teritorijoje (pvz., sukilimas Kengyre). </a:t>
            </a:r>
          </a:p>
          <a:p>
            <a:pPr algn="just">
              <a:buFont typeface="Arial" charset="0"/>
              <a:buNone/>
            </a:pPr>
            <a:r>
              <a:rPr lang="lt-LT" sz="3600" smtClean="0"/>
              <a:t>	</a:t>
            </a:r>
            <a:r>
              <a:rPr lang="en-US" sz="3600" smtClean="0"/>
              <a:t> 	</a:t>
            </a:r>
            <a:r>
              <a:rPr lang="lt-LT" sz="3600" smtClean="0"/>
              <a:t>Dėl pasirinktų skirtingų kriterijų, skiriasi ir pasipriešinimo (-ų) klasifikacija.</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p:cNvSpPr>
          <p:nvPr>
            <p:ph type="title"/>
          </p:nvPr>
        </p:nvSpPr>
        <p:spPr/>
        <p:txBody>
          <a:bodyPr/>
          <a:lstStyle/>
          <a:p>
            <a:r>
              <a:rPr lang="lt-LT" b="1" smtClean="0"/>
              <a:t>Palinkėjimas</a:t>
            </a:r>
          </a:p>
        </p:txBody>
      </p:sp>
      <p:sp>
        <p:nvSpPr>
          <p:cNvPr id="157698" name="Rectangle 3"/>
          <p:cNvSpPr>
            <a:spLocks noGrp="1"/>
          </p:cNvSpPr>
          <p:nvPr>
            <p:ph type="body" idx="1"/>
          </p:nvPr>
        </p:nvSpPr>
        <p:spPr>
          <a:xfrm>
            <a:off x="574675" y="1825625"/>
            <a:ext cx="10779125" cy="4351338"/>
          </a:xfrm>
        </p:spPr>
        <p:txBody>
          <a:bodyPr/>
          <a:lstStyle/>
          <a:p>
            <a:pPr algn="just">
              <a:buFont typeface="Arial" charset="0"/>
              <a:buNone/>
            </a:pPr>
            <a:r>
              <a:rPr lang="lt-LT" smtClean="0"/>
              <a:t>	</a:t>
            </a:r>
            <a:r>
              <a:rPr lang="en-US" smtClean="0"/>
              <a:t> 	</a:t>
            </a:r>
            <a:r>
              <a:rPr lang="lt-LT" sz="3600" smtClean="0"/>
              <a:t>Kad ir kaip pasitikite vienu ar kitu autoriumi, jei tik turite galimybę patikrinti jo(-s) pateiktą informaciją, būtinai tai padarykite.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kaidrės numerio vietos rezervavimo ženklas 5"/>
          <p:cNvSpPr>
            <a:spLocks noGrp="1"/>
          </p:cNvSpPr>
          <p:nvPr>
            <p:ph type="sldNum" sz="quarter" idx="12"/>
          </p:nvPr>
        </p:nvSpPr>
        <p:spPr/>
        <p:txBody>
          <a:bodyPr/>
          <a:lstStyle/>
          <a:p>
            <a:pPr>
              <a:defRPr/>
            </a:pPr>
            <a:fld id="{6308A8AF-9617-48E7-AA2A-F1AA98D58A60}" type="slidenum">
              <a:rPr lang="lt-LT"/>
              <a:pPr>
                <a:defRPr/>
              </a:pPr>
              <a:t>141</a:t>
            </a:fld>
            <a:endParaRPr lang="lt-LT"/>
          </a:p>
        </p:txBody>
      </p:sp>
      <p:sp>
        <p:nvSpPr>
          <p:cNvPr id="6" name="Skaidrės numerio vietos rezervavimo ženklas 5"/>
          <p:cNvSpPr txBox="1">
            <a:spLocks noGrp="1"/>
          </p:cNvSpPr>
          <p:nvPr/>
        </p:nvSpPr>
        <p:spPr>
          <a:xfrm>
            <a:off x="8610600" y="6356350"/>
            <a:ext cx="2743200" cy="365125"/>
          </a:xfrm>
          <a:prstGeom prst="rect">
            <a:avLst/>
          </a:prstGeom>
          <a:noFill/>
        </p:spPr>
        <p:txBody>
          <a:bodyPr anchor="ctr"/>
          <a:lstStyle/>
          <a:p>
            <a:pPr algn="r" fontAlgn="auto">
              <a:spcBef>
                <a:spcPts val="0"/>
              </a:spcBef>
              <a:spcAft>
                <a:spcPts val="0"/>
              </a:spcAft>
              <a:defRPr/>
            </a:pPr>
            <a:fld id="{FB9EC467-B045-4992-A0A2-27810FD43CF7}" type="slidenum">
              <a:rPr lang="lt-LT" sz="1200">
                <a:solidFill>
                  <a:schemeClr val="tx1">
                    <a:tint val="75000"/>
                  </a:schemeClr>
                </a:solidFill>
                <a:latin typeface="+mn-lt"/>
                <a:cs typeface="+mn-cs"/>
              </a:rPr>
              <a:pPr algn="r" fontAlgn="auto">
                <a:spcBef>
                  <a:spcPts val="0"/>
                </a:spcBef>
                <a:spcAft>
                  <a:spcPts val="0"/>
                </a:spcAft>
                <a:defRPr/>
              </a:pPr>
              <a:t>141</a:t>
            </a:fld>
            <a:endParaRPr lang="lt-LT" sz="1200">
              <a:solidFill>
                <a:schemeClr val="tx1">
                  <a:tint val="75000"/>
                </a:schemeClr>
              </a:solidFill>
              <a:latin typeface="+mn-lt"/>
              <a:cs typeface="+mn-cs"/>
            </a:endParaRPr>
          </a:p>
        </p:txBody>
      </p:sp>
      <p:sp>
        <p:nvSpPr>
          <p:cNvPr id="158723" name="Paveikslėlis 13"/>
          <p:cNvSpPr>
            <a:spLocks noChangeAspect="1"/>
          </p:cNvSpPr>
          <p:nvPr/>
        </p:nvSpPr>
        <p:spPr bwMode="auto">
          <a:xfrm>
            <a:off x="0" y="0"/>
            <a:ext cx="12185650" cy="6858000"/>
          </a:xfrm>
          <a:prstGeom prst="rect">
            <a:avLst/>
          </a:prstGeom>
          <a:noFill/>
          <a:ln w="9525">
            <a:noFill/>
            <a:miter lim="800000"/>
            <a:headEnd/>
            <a:tailEnd/>
          </a:ln>
        </p:spPr>
        <p:txBody>
          <a:bodyPr/>
          <a:lstStyle/>
          <a:p>
            <a:endParaRPr lang="lt-LT"/>
          </a:p>
        </p:txBody>
      </p:sp>
      <p:sp>
        <p:nvSpPr>
          <p:cNvPr id="158724" name="Pavadinimas 1"/>
          <p:cNvSpPr>
            <a:spLocks noGrp="1"/>
          </p:cNvSpPr>
          <p:nvPr>
            <p:ph type="title"/>
          </p:nvPr>
        </p:nvSpPr>
        <p:spPr>
          <a:xfrm>
            <a:off x="3916363" y="3395663"/>
            <a:ext cx="6142037" cy="1325562"/>
          </a:xfrm>
        </p:spPr>
        <p:txBody>
          <a:bodyPr/>
          <a:lstStyle/>
          <a:p>
            <a:pPr eaLnBrk="1" hangingPunct="1"/>
            <a:r>
              <a:rPr lang="lt-LT" sz="2400" b="1" smtClean="0">
                <a:solidFill>
                  <a:srgbClr val="1F2D1F"/>
                </a:solidFill>
              </a:rPr>
              <a:t>Dr. Sandra Grigaravičiūtė</a:t>
            </a:r>
            <a:r>
              <a:rPr lang="lt-LT" sz="2400" smtClean="0">
                <a:solidFill>
                  <a:srgbClr val="1F2D1F"/>
                </a:solidFill>
              </a:rPr>
              <a:t> </a:t>
            </a:r>
            <a:br>
              <a:rPr lang="lt-LT" sz="2400" smtClean="0">
                <a:solidFill>
                  <a:srgbClr val="1F2D1F"/>
                </a:solidFill>
              </a:rPr>
            </a:br>
            <a:r>
              <a:rPr lang="lt-LT" sz="2400" smtClean="0">
                <a:solidFill>
                  <a:srgbClr val="1F2D1F"/>
                </a:solidFill>
              </a:rPr>
              <a:t>Okupacinių režimų veiklos tyrimo ir viešinimo skyriaus vyriausioji istorikė</a:t>
            </a:r>
            <a:endParaRPr lang="lt-LT" altLang="lt-LT" sz="2400" smtClean="0">
              <a:solidFill>
                <a:srgbClr val="1F2D1F"/>
              </a:solidFill>
            </a:endParaRPr>
          </a:p>
        </p:txBody>
      </p:sp>
      <p:sp>
        <p:nvSpPr>
          <p:cNvPr id="158725" name="Turinio vietos rezervavimo ženklas 2"/>
          <p:cNvSpPr>
            <a:spLocks noGrp="1"/>
          </p:cNvSpPr>
          <p:nvPr>
            <p:ph idx="1"/>
          </p:nvPr>
        </p:nvSpPr>
        <p:spPr>
          <a:xfrm>
            <a:off x="3894138" y="4862513"/>
            <a:ext cx="6142037" cy="1211262"/>
          </a:xfrm>
        </p:spPr>
        <p:txBody>
          <a:bodyPr/>
          <a:lstStyle/>
          <a:p>
            <a:pPr marL="0" indent="0" eaLnBrk="1" hangingPunct="1">
              <a:spcBef>
                <a:spcPct val="0"/>
              </a:spcBef>
              <a:buFont typeface="Arial" charset="0"/>
              <a:buNone/>
            </a:pPr>
            <a:r>
              <a:rPr lang="lt-LT" sz="2400" smtClean="0"/>
              <a:t>sandra.grigaraviciute@genocid.lt</a:t>
            </a:r>
            <a:br>
              <a:rPr lang="lt-LT" sz="2400" smtClean="0"/>
            </a:br>
            <a:endParaRPr lang="lt-LT" sz="2400" smtClean="0">
              <a:solidFill>
                <a:srgbClr val="0D0D0D"/>
              </a:solidFill>
              <a:cs typeface="Arial"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p:cNvSpPr>
          <p:nvPr>
            <p:ph type="title"/>
          </p:nvPr>
        </p:nvSpPr>
        <p:spPr/>
        <p:txBody>
          <a:bodyPr/>
          <a:lstStyle/>
          <a:p>
            <a:r>
              <a:rPr lang="lt-LT" b="1" smtClean="0"/>
              <a:t>1.2. (Ne)ginkluoto pasipriešinimo chronologija ir periodizacija</a:t>
            </a:r>
          </a:p>
        </p:txBody>
      </p:sp>
      <p:sp>
        <p:nvSpPr>
          <p:cNvPr id="29698" name="Rectangle 3"/>
          <p:cNvSpPr>
            <a:spLocks noGrp="1"/>
          </p:cNvSpPr>
          <p:nvPr>
            <p:ph type="body" idx="1"/>
          </p:nvPr>
        </p:nvSpPr>
        <p:spPr>
          <a:xfrm>
            <a:off x="457200" y="1825625"/>
            <a:ext cx="10896600" cy="4351338"/>
          </a:xfrm>
        </p:spPr>
        <p:txBody>
          <a:bodyPr/>
          <a:lstStyle/>
          <a:p>
            <a:pPr>
              <a:buFont typeface="Arial" charset="0"/>
              <a:buNone/>
            </a:pPr>
            <a:r>
              <a:rPr lang="lt-LT" smtClean="0"/>
              <a:t>	</a:t>
            </a:r>
            <a:r>
              <a:rPr lang="en-US" smtClean="0"/>
              <a:t> 	</a:t>
            </a:r>
            <a:r>
              <a:rPr lang="lt-LT" sz="3200" smtClean="0"/>
              <a:t>Iš esmės visi istorikai sutinka, kad ginkluoto pasipriešinimo </a:t>
            </a:r>
            <a:r>
              <a:rPr lang="lt-LT" sz="3200" b="1" smtClean="0"/>
              <a:t>pradžia</a:t>
            </a:r>
            <a:r>
              <a:rPr lang="lt-LT" sz="3200" smtClean="0"/>
              <a:t> yra 1944 m. liepos mėnuo, kai Raudonoji armija įžengė į Lietuvos teritoriją. Tačiau </a:t>
            </a:r>
            <a:r>
              <a:rPr lang="lt-LT" sz="3200" b="1" smtClean="0"/>
              <a:t>Dalia Kuodytė ir Algis Kašėta</a:t>
            </a:r>
            <a:r>
              <a:rPr lang="lt-LT" sz="3200" smtClean="0"/>
              <a:t> linkę ir neginkluoto ir ginkluoto pasipriešinimo datą paankstinti, laikyti ja 1940 metus. </a:t>
            </a:r>
          </a:p>
          <a:p>
            <a:pPr algn="just">
              <a:buFont typeface="Arial" charset="0"/>
              <a:buNone/>
            </a:pPr>
            <a:r>
              <a:rPr lang="lt-LT" sz="3200" smtClean="0"/>
              <a:t>	</a:t>
            </a:r>
            <a:r>
              <a:rPr lang="en-US" sz="3200" smtClean="0"/>
              <a:t> 	</a:t>
            </a:r>
            <a:r>
              <a:rPr lang="lt-LT" sz="3200" smtClean="0"/>
              <a:t>Skiriasi tik istorikų nurodoma ginkluoto pasipriešinimo </a:t>
            </a:r>
            <a:r>
              <a:rPr lang="lt-LT" sz="3200" b="1" smtClean="0"/>
              <a:t>pabaigos data</a:t>
            </a:r>
            <a:r>
              <a:rPr lang="lt-LT" sz="3200" smtClean="0"/>
              <a:t>. Pavyzdžiui istorikas </a:t>
            </a:r>
            <a:r>
              <a:rPr lang="lt-LT" sz="3200" b="1" smtClean="0"/>
              <a:t>Antanas Tyla</a:t>
            </a:r>
            <a:r>
              <a:rPr lang="lt-LT" sz="3200" smtClean="0"/>
              <a:t>, remdamasis 1996–2000 m. išleistais ginkluoto pasipriešinimo tyrėjų darbais, partizaninio karo pabaigą datuoja 1954 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3"/>
          <p:cNvSpPr>
            <a:spLocks noGrp="1"/>
          </p:cNvSpPr>
          <p:nvPr>
            <p:ph type="body" idx="1"/>
          </p:nvPr>
        </p:nvSpPr>
        <p:spPr>
          <a:xfrm>
            <a:off x="320675" y="423863"/>
            <a:ext cx="11334750" cy="5954712"/>
          </a:xfrm>
        </p:spPr>
        <p:txBody>
          <a:bodyPr/>
          <a:lstStyle/>
          <a:p>
            <a:pPr>
              <a:buFont typeface="Arial" charset="0"/>
              <a:buNone/>
            </a:pPr>
            <a:r>
              <a:rPr lang="lt-LT" smtClean="0"/>
              <a:t>	</a:t>
            </a:r>
            <a:r>
              <a:rPr lang="lt-LT" sz="3600" b="1" smtClean="0"/>
              <a:t>Kęstutis Girnius</a:t>
            </a:r>
            <a:r>
              <a:rPr lang="lt-LT" sz="3600" smtClean="0"/>
              <a:t> ginkluoto pasipriešinimo pabaigos data nurodo </a:t>
            </a:r>
            <a:r>
              <a:rPr lang="lt-LT" sz="3600" b="1" smtClean="0"/>
              <a:t>1952 metus</a:t>
            </a:r>
            <a:r>
              <a:rPr lang="lt-LT" sz="3600" smtClean="0"/>
              <a:t>. </a:t>
            </a:r>
          </a:p>
          <a:p>
            <a:pPr>
              <a:buFont typeface="Arial" charset="0"/>
              <a:buNone/>
            </a:pPr>
            <a:r>
              <a:rPr lang="lt-LT" sz="3600" smtClean="0"/>
              <a:t>	</a:t>
            </a:r>
            <a:r>
              <a:rPr lang="en-US" sz="3600" smtClean="0"/>
              <a:t> 	</a:t>
            </a:r>
            <a:r>
              <a:rPr lang="lt-LT" sz="3600" smtClean="0"/>
              <a:t>Ginkluoto (partizaninio) pasipriešinimo periodizacija atskiruose Lietuvos regionuose įvairuoja, dėl vietinės specifikos (apie tai toliau tekste), tačiau chronologija, dažniausiai, sutampa su oficialiąja. </a:t>
            </a:r>
          </a:p>
          <a:p>
            <a:pPr algn="just">
              <a:buFont typeface="Arial" charset="0"/>
              <a:buNone/>
            </a:pPr>
            <a:r>
              <a:rPr lang="lt-LT" sz="3600" smtClean="0"/>
              <a:t>	</a:t>
            </a:r>
            <a:r>
              <a:rPr lang="lt-LT" sz="3600" b="1" smtClean="0"/>
              <a:t>Oficialiajame pasakojime įsitvirtino 1944–1953 m.</a:t>
            </a:r>
            <a:r>
              <a:rPr lang="lt-LT" sz="3600" smtClean="0"/>
              <a:t> ginkluoto pasipriešinimo chronologinės ribos. Jos yra nurodomos ir akademiniuose ir mokymuisi skirtuose leidiniuose (vadovėliuose, metodinėse priemonėse).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3"/>
          <p:cNvSpPr>
            <a:spLocks noGrp="1"/>
          </p:cNvSpPr>
          <p:nvPr>
            <p:ph type="body" idx="1"/>
          </p:nvPr>
        </p:nvSpPr>
        <p:spPr>
          <a:xfrm>
            <a:off x="427038" y="471488"/>
            <a:ext cx="11239500" cy="5919787"/>
          </a:xfrm>
        </p:spPr>
        <p:txBody>
          <a:bodyPr/>
          <a:lstStyle/>
          <a:p>
            <a:pPr>
              <a:buFont typeface="Arial" charset="0"/>
              <a:buNone/>
            </a:pPr>
            <a:r>
              <a:rPr lang="lt-LT" smtClean="0"/>
              <a:t>	</a:t>
            </a:r>
            <a:r>
              <a:rPr lang="lt-LT" sz="3600" smtClean="0"/>
              <a:t>Ginkluoto pasipriešinimo periodizacija, pateikiama skirtingų istorikų, skiriasi dėl dviejų priežasčių: pasirenkamų periodizacijos kriterijų ir vietos ypatybių (pvz., Klaipėdos krašte, nuo 1950 m. – rajone, ginkluotas pasipriešinimas prasidėjo vėliau). </a:t>
            </a:r>
          </a:p>
          <a:p>
            <a:pPr>
              <a:buFont typeface="Arial" charset="0"/>
              <a:buNone/>
            </a:pPr>
            <a:r>
              <a:rPr lang="lt-LT" sz="3600" smtClean="0"/>
              <a:t>	Periodizacijai, dažniausia, yra pasirinkti </a:t>
            </a:r>
            <a:r>
              <a:rPr lang="lt-LT" sz="3600" b="1" smtClean="0"/>
              <a:t>keturi kriterijai</a:t>
            </a:r>
            <a:r>
              <a:rPr lang="lt-LT" sz="3600" smtClean="0"/>
              <a:t>: </a:t>
            </a:r>
          </a:p>
          <a:p>
            <a:pPr>
              <a:buFont typeface="Arial" charset="0"/>
              <a:buNone/>
            </a:pPr>
            <a:r>
              <a:rPr lang="lt-LT" sz="3600" smtClean="0"/>
              <a:t>	1) kovų intensyvumas, </a:t>
            </a:r>
          </a:p>
          <a:p>
            <a:pPr algn="just">
              <a:buFont typeface="Arial" charset="0"/>
              <a:buNone/>
            </a:pPr>
            <a:r>
              <a:rPr lang="lt-LT" sz="3600" smtClean="0"/>
              <a:t>	2) kovų būdai, </a:t>
            </a:r>
          </a:p>
          <a:p>
            <a:pPr>
              <a:buFont typeface="Arial" charset="0"/>
              <a:buNone/>
            </a:pPr>
            <a:r>
              <a:rPr lang="lt-LT" sz="3600" smtClean="0"/>
              <a:t>	3) bendros vadovybės kūrimas, </a:t>
            </a:r>
          </a:p>
          <a:p>
            <a:pPr>
              <a:buFont typeface="Arial" charset="0"/>
              <a:buNone/>
            </a:pPr>
            <a:r>
              <a:rPr lang="lt-LT" sz="3600" smtClean="0"/>
              <a:t>	4) kovos struktūrų centralizacija.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3"/>
          <p:cNvSpPr>
            <a:spLocks noGrp="1"/>
          </p:cNvSpPr>
          <p:nvPr>
            <p:ph type="body" idx="4294967295"/>
          </p:nvPr>
        </p:nvSpPr>
        <p:spPr>
          <a:xfrm>
            <a:off x="333375" y="565150"/>
            <a:ext cx="11512550" cy="5930900"/>
          </a:xfrm>
        </p:spPr>
        <p:txBody>
          <a:bodyPr/>
          <a:lstStyle/>
          <a:p>
            <a:pPr>
              <a:buFont typeface="Arial" charset="0"/>
              <a:buNone/>
            </a:pPr>
            <a:r>
              <a:rPr lang="lt-LT" smtClean="0"/>
              <a:t>	</a:t>
            </a:r>
            <a:r>
              <a:rPr lang="lt-LT" sz="3200" smtClean="0"/>
              <a:t>Pagal šiuos kriterijus 1944–1953 m. laikotarpis skirstomas į </a:t>
            </a:r>
            <a:r>
              <a:rPr lang="lt-LT" sz="3200" b="1" smtClean="0"/>
              <a:t>tris etapus</a:t>
            </a:r>
            <a:r>
              <a:rPr lang="lt-LT" sz="3200" smtClean="0"/>
              <a:t>: </a:t>
            </a:r>
          </a:p>
          <a:p>
            <a:pPr>
              <a:buFont typeface="Arial" charset="0"/>
              <a:buNone/>
            </a:pPr>
            <a:r>
              <a:rPr lang="lt-LT" sz="3200" smtClean="0"/>
              <a:t>	1) </a:t>
            </a:r>
            <a:r>
              <a:rPr lang="lt-LT" sz="3200" b="1" smtClean="0"/>
              <a:t>1944 m. liepa–1947 m. sausis</a:t>
            </a:r>
            <a:r>
              <a:rPr lang="lt-LT" sz="3200" smtClean="0"/>
              <a:t> (intensyviausių kovų, jėgų persigrupavimo, pradinis struktūrų kūrimo etapas, taip pat vyriausiosios vadovybės formų paieškos); </a:t>
            </a:r>
          </a:p>
          <a:p>
            <a:pPr algn="just">
              <a:buFont typeface="Arial" charset="0"/>
              <a:buNone/>
            </a:pPr>
            <a:r>
              <a:rPr lang="lt-LT" sz="3200" smtClean="0"/>
              <a:t>	2) </a:t>
            </a:r>
            <a:r>
              <a:rPr lang="lt-LT" sz="3200" b="1" smtClean="0"/>
              <a:t>1947 m. sausis–1948 m. lapkritis</a:t>
            </a:r>
            <a:r>
              <a:rPr lang="lt-LT" sz="3200" smtClean="0"/>
              <a:t> (aukštesnių kovos struktūrų – sričių – susiformavimo, karinio ir politinio veikimo derinimo, vyriausiosios vadovybės idėjos brandos etapas; </a:t>
            </a:r>
          </a:p>
          <a:p>
            <a:pPr>
              <a:buFont typeface="Arial" charset="0"/>
              <a:buNone/>
            </a:pPr>
            <a:r>
              <a:rPr lang="lt-LT" sz="3200" smtClean="0"/>
              <a:t>	3) </a:t>
            </a:r>
            <a:r>
              <a:rPr lang="lt-LT" sz="3200" b="1" smtClean="0"/>
              <a:t>1948 m. lapkritis–1953 m. pavasaris</a:t>
            </a:r>
            <a:r>
              <a:rPr lang="lt-LT" sz="3200" smtClean="0"/>
              <a:t> (galutinė karinių struktūrų centralizacija, sukurta vyriausioji vadovybė, suformuotos karinės ir politinės organizacijos nuostatos). </a:t>
            </a:r>
            <a:br>
              <a:rPr lang="lt-LT" sz="3200" smtClean="0"/>
            </a:br>
            <a:endParaRPr lang="lt-LT" sz="3200" smtClean="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3"/>
          <p:cNvSpPr>
            <a:spLocks noGrp="1"/>
          </p:cNvSpPr>
          <p:nvPr>
            <p:ph type="body" idx="1"/>
          </p:nvPr>
        </p:nvSpPr>
        <p:spPr>
          <a:xfrm>
            <a:off x="344488" y="460375"/>
            <a:ext cx="11347450" cy="5859463"/>
          </a:xfrm>
        </p:spPr>
        <p:txBody>
          <a:bodyPr/>
          <a:lstStyle/>
          <a:p>
            <a:pPr>
              <a:buFont typeface="Arial" charset="0"/>
              <a:buNone/>
            </a:pPr>
            <a:r>
              <a:rPr lang="en-US" sz="3600" smtClean="0"/>
              <a:t>  		</a:t>
            </a:r>
            <a:r>
              <a:rPr lang="lt-LT" sz="3600" smtClean="0"/>
              <a:t>Tačiau galimi ir kiti periodizacijos kriterijai ar jų kombinacijos. </a:t>
            </a:r>
          </a:p>
          <a:p>
            <a:pPr algn="just">
              <a:buFont typeface="Arial" charset="0"/>
              <a:buNone/>
            </a:pPr>
            <a:r>
              <a:rPr lang="lt-LT" sz="3600" smtClean="0"/>
              <a:t>	</a:t>
            </a:r>
            <a:r>
              <a:rPr lang="en-US" sz="3600" smtClean="0"/>
              <a:t> 	</a:t>
            </a:r>
            <a:r>
              <a:rPr lang="lt-LT" sz="3600" b="1" smtClean="0"/>
              <a:t>K. Girnius</a:t>
            </a:r>
            <a:r>
              <a:rPr lang="lt-LT" sz="3600" smtClean="0"/>
              <a:t> pasirinko du partizanų kovų periodizacijos kriterijus – </a:t>
            </a:r>
            <a:r>
              <a:rPr lang="lt-LT" sz="3600" b="1" smtClean="0"/>
              <a:t>partizanų kasdienybę ir centrinės vadovybės sukūrimą</a:t>
            </a:r>
            <a:r>
              <a:rPr lang="lt-LT" sz="3600" smtClean="0"/>
              <a:t>. </a:t>
            </a:r>
          </a:p>
          <a:p>
            <a:pPr>
              <a:buFont typeface="Arial" charset="0"/>
              <a:buNone/>
            </a:pPr>
            <a:r>
              <a:rPr lang="lt-LT" sz="3600" smtClean="0"/>
              <a:t>	</a:t>
            </a:r>
            <a:r>
              <a:rPr lang="en-US" sz="3600" smtClean="0"/>
              <a:t> 	</a:t>
            </a:r>
            <a:r>
              <a:rPr lang="lt-LT" sz="3600" smtClean="0"/>
              <a:t>D. Kuodytė ir A. Kašėta 1996 m. leidinyje „Laisvės kovos 1944–1953 metais“, pateikdami (ne tik ginkluoto) pasipriešinimo periodizaciją 1940–1953 m., rėmėsi </a:t>
            </a:r>
            <a:r>
              <a:rPr lang="lt-LT" sz="3600" b="1" smtClean="0"/>
              <a:t>pasipriešinimo formų</a:t>
            </a:r>
            <a:r>
              <a:rPr lang="lt-LT" sz="3600" smtClean="0"/>
              <a:t> ir </a:t>
            </a:r>
            <a:r>
              <a:rPr lang="lt-LT" sz="3600" b="1" smtClean="0"/>
              <a:t>pasipriešinimo intensyvumo</a:t>
            </a:r>
            <a:r>
              <a:rPr lang="lt-LT" sz="3600" smtClean="0"/>
              <a:t> kriterijais.</a:t>
            </a:r>
            <a:r>
              <a:rPr lang="lt-LT" smtClean="0"/>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kaidrės numerio vietos rezervavimo ženklas 5"/>
          <p:cNvSpPr>
            <a:spLocks noGrp="1"/>
          </p:cNvSpPr>
          <p:nvPr>
            <p:ph type="sldNum" sz="quarter" idx="12"/>
          </p:nvPr>
        </p:nvSpPr>
        <p:spPr/>
        <p:txBody>
          <a:bodyPr/>
          <a:lstStyle/>
          <a:p>
            <a:pPr>
              <a:defRPr/>
            </a:pPr>
            <a:fld id="{1DF5F59A-26AE-422F-B21C-02FD4774BEAC}" type="slidenum">
              <a:rPr lang="lt-LT"/>
              <a:pPr>
                <a:defRPr/>
              </a:pPr>
              <a:t>2</a:t>
            </a:fld>
            <a:endParaRPr lang="lt-LT"/>
          </a:p>
        </p:txBody>
      </p:sp>
      <p:sp>
        <p:nvSpPr>
          <p:cNvPr id="6" name="Skaidrės numerio vietos rezervavimo ženklas 5"/>
          <p:cNvSpPr txBox="1">
            <a:spLocks noGrp="1"/>
          </p:cNvSpPr>
          <p:nvPr/>
        </p:nvSpPr>
        <p:spPr>
          <a:xfrm>
            <a:off x="8610600" y="6356350"/>
            <a:ext cx="2743200" cy="365125"/>
          </a:xfrm>
          <a:prstGeom prst="rect">
            <a:avLst/>
          </a:prstGeom>
          <a:noFill/>
        </p:spPr>
        <p:txBody>
          <a:bodyPr anchor="ctr"/>
          <a:lstStyle/>
          <a:p>
            <a:pPr algn="r" fontAlgn="auto">
              <a:spcBef>
                <a:spcPts val="0"/>
              </a:spcBef>
              <a:spcAft>
                <a:spcPts val="0"/>
              </a:spcAft>
              <a:defRPr/>
            </a:pPr>
            <a:fld id="{A85CB9B2-6320-4286-B217-04C7FF312167}" type="slidenum">
              <a:rPr lang="lt-LT" sz="1200">
                <a:solidFill>
                  <a:schemeClr val="tx1">
                    <a:tint val="75000"/>
                  </a:schemeClr>
                </a:solidFill>
                <a:latin typeface="+mn-lt"/>
                <a:cs typeface="+mn-cs"/>
              </a:rPr>
              <a:pPr algn="r" fontAlgn="auto">
                <a:spcBef>
                  <a:spcPts val="0"/>
                </a:spcBef>
                <a:spcAft>
                  <a:spcPts val="0"/>
                </a:spcAft>
                <a:defRPr/>
              </a:pPr>
              <a:t>2</a:t>
            </a:fld>
            <a:endParaRPr lang="lt-LT" sz="1200">
              <a:solidFill>
                <a:schemeClr val="tx1">
                  <a:tint val="75000"/>
                </a:schemeClr>
              </a:solidFill>
              <a:latin typeface="+mn-lt"/>
              <a:cs typeface="+mn-cs"/>
            </a:endParaRPr>
          </a:p>
        </p:txBody>
      </p:sp>
      <p:pic>
        <p:nvPicPr>
          <p:cNvPr id="16387" name="Paveikslėlis 4"/>
          <p:cNvPicPr>
            <a:picLocks noChangeAspect="1"/>
          </p:cNvPicPr>
          <p:nvPr/>
        </p:nvPicPr>
        <p:blipFill>
          <a:blip r:embed="rId2"/>
          <a:srcRect/>
          <a:stretch>
            <a:fillRect/>
          </a:stretch>
        </p:blipFill>
        <p:spPr bwMode="auto">
          <a:xfrm>
            <a:off x="0" y="0"/>
            <a:ext cx="12185650" cy="6858000"/>
          </a:xfrm>
          <a:prstGeom prst="rect">
            <a:avLst/>
          </a:prstGeom>
          <a:noFill/>
          <a:ln w="9525">
            <a:noFill/>
            <a:miter lim="800000"/>
            <a:headEnd/>
            <a:tailEnd/>
          </a:ln>
        </p:spPr>
      </p:pic>
      <p:sp>
        <p:nvSpPr>
          <p:cNvPr id="16388" name="Rectangle 3"/>
          <p:cNvSpPr>
            <a:spLocks noGrp="1"/>
          </p:cNvSpPr>
          <p:nvPr>
            <p:ph type="title"/>
          </p:nvPr>
        </p:nvSpPr>
        <p:spPr>
          <a:xfrm>
            <a:off x="838200" y="365125"/>
            <a:ext cx="10515600" cy="1017588"/>
          </a:xfrm>
        </p:spPr>
        <p:txBody>
          <a:bodyPr/>
          <a:lstStyle/>
          <a:p>
            <a:r>
              <a:rPr lang="lt-LT" b="1" smtClean="0"/>
              <a:t>Mokymų 2024-12-09 medžiagos turinys</a:t>
            </a:r>
          </a:p>
        </p:txBody>
      </p:sp>
      <p:sp>
        <p:nvSpPr>
          <p:cNvPr id="16389" name="Rectangle 4"/>
          <p:cNvSpPr>
            <a:spLocks noGrp="1"/>
          </p:cNvSpPr>
          <p:nvPr>
            <p:ph type="body" idx="1"/>
          </p:nvPr>
        </p:nvSpPr>
        <p:spPr>
          <a:xfrm>
            <a:off x="585788" y="1528763"/>
            <a:ext cx="11156950" cy="4945062"/>
          </a:xfrm>
        </p:spPr>
        <p:txBody>
          <a:bodyPr/>
          <a:lstStyle/>
          <a:p>
            <a:pPr marL="533400" indent="-533400" algn="just">
              <a:buFont typeface="Arial" charset="0"/>
              <a:buAutoNum type="arabicPeriod"/>
            </a:pPr>
            <a:r>
              <a:rPr lang="lt-LT" sz="2400" smtClean="0"/>
              <a:t>Ginkluotos ir neginkluotos rezistencijos samprata</a:t>
            </a:r>
          </a:p>
          <a:p>
            <a:pPr marL="533400" indent="-533400">
              <a:buFont typeface="Arial" charset="0"/>
              <a:buAutoNum type="arabicPeriod"/>
            </a:pPr>
            <a:r>
              <a:rPr lang="lt-LT" sz="2400" smtClean="0"/>
              <a:t>Probleminis klausimas: disidentai ar rezistentai?</a:t>
            </a:r>
          </a:p>
          <a:p>
            <a:pPr marL="533400" indent="-533400">
              <a:buFont typeface="Arial" charset="0"/>
              <a:buAutoNum type="arabicPeriod"/>
            </a:pPr>
            <a:r>
              <a:rPr lang="lt-LT" sz="2400" smtClean="0"/>
              <a:t>Leidinio „Lietuvos gyventojų genocidas“ elektroninio varianto panaudojimo galimybės tekstams, užduotims, savarankiškam tyrinėjimui</a:t>
            </a:r>
          </a:p>
          <a:p>
            <a:pPr marL="533400" indent="-533400">
              <a:buFont typeface="Arial" charset="0"/>
              <a:buNone/>
            </a:pPr>
            <a:r>
              <a:rPr lang="lt-LT" sz="2400" b="1" smtClean="0"/>
              <a:t>Priedai</a:t>
            </a:r>
            <a:r>
              <a:rPr lang="lt-LT" sz="2400" smtClean="0"/>
              <a:t>.</a:t>
            </a:r>
          </a:p>
          <a:p>
            <a:pPr marL="533400" indent="-533400">
              <a:buFont typeface="Arial" charset="0"/>
              <a:buNone/>
            </a:pPr>
            <a:r>
              <a:rPr lang="lt-LT" sz="2400" b="1" smtClean="0"/>
              <a:t>1 priedas</a:t>
            </a:r>
            <a:r>
              <a:rPr lang="lt-LT" sz="2400" smtClean="0"/>
              <a:t>. Modulis. Lietuvos gyventojų ginkluota ir neginkluota rezistencija (PDF)</a:t>
            </a:r>
          </a:p>
          <a:p>
            <a:pPr marL="533400" indent="-533400">
              <a:buFont typeface="Arial" charset="0"/>
              <a:buNone/>
            </a:pPr>
            <a:r>
              <a:rPr lang="lt-LT" sz="2400" b="1" smtClean="0"/>
              <a:t>2 priedas</a:t>
            </a:r>
            <a:r>
              <a:rPr lang="lt-LT" sz="2400" smtClean="0"/>
              <a:t>. </a:t>
            </a:r>
            <a:r>
              <a:rPr lang="lt-LT" sz="2400" i="1" smtClean="0"/>
              <a:t>Konteksto </a:t>
            </a:r>
            <a:r>
              <a:rPr lang="lt-LT" sz="2400" smtClean="0"/>
              <a:t>ir </a:t>
            </a:r>
            <a:r>
              <a:rPr lang="lt-LT" sz="2400" i="1" smtClean="0"/>
              <a:t>istorinio konteksto </a:t>
            </a:r>
            <a:r>
              <a:rPr lang="lt-LT" sz="2400" smtClean="0"/>
              <a:t>samprata filosofų, filologų, psichologų, istorikų darbuose bei istorinio konteksto suvokimo gebėjimų ugdymas istorijos pamokose (PDF) </a:t>
            </a:r>
          </a:p>
          <a:p>
            <a:pPr marL="533400" indent="-533400">
              <a:buFont typeface="Arial" charset="0"/>
              <a:buNone/>
            </a:pPr>
            <a:r>
              <a:rPr lang="lt-LT" sz="2400" b="1" smtClean="0"/>
              <a:t>3 priedas</a:t>
            </a:r>
            <a:r>
              <a:rPr lang="lt-LT" sz="2400" smtClean="0"/>
              <a:t>. Vardyno 1–6 tomų informacijos sąvadai (PDF)</a:t>
            </a:r>
          </a:p>
          <a:p>
            <a:pPr marL="533400" indent="-533400">
              <a:buFont typeface="Arial" charset="0"/>
              <a:buNone/>
            </a:pPr>
            <a:r>
              <a:rPr lang="lt-LT" sz="2400" b="1" smtClean="0"/>
              <a:t>4 priedas</a:t>
            </a:r>
            <a:r>
              <a:rPr lang="lt-LT" sz="2400" smtClean="0"/>
              <a:t>. Elektroninio leidinio „Lietuvos gyventojų genocidas“ naudotojo vadovas (PDF)</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3"/>
          <p:cNvSpPr>
            <a:spLocks noGrp="1"/>
          </p:cNvSpPr>
          <p:nvPr>
            <p:ph type="body" idx="4294967295"/>
          </p:nvPr>
        </p:nvSpPr>
        <p:spPr>
          <a:xfrm>
            <a:off x="401638" y="454025"/>
            <a:ext cx="11430000" cy="6042025"/>
          </a:xfrm>
        </p:spPr>
        <p:txBody>
          <a:bodyPr/>
          <a:lstStyle/>
          <a:p>
            <a:pPr>
              <a:buFont typeface="Arial" charset="0"/>
              <a:buNone/>
            </a:pPr>
            <a:r>
              <a:rPr lang="lt-LT" sz="2400" smtClean="0"/>
              <a:t>	</a:t>
            </a:r>
            <a:r>
              <a:rPr lang="lt-LT" b="1" smtClean="0"/>
              <a:t>D. Kuodytė ir A. Kašėta</a:t>
            </a:r>
            <a:r>
              <a:rPr lang="lt-LT" smtClean="0"/>
              <a:t> Išskyrė </a:t>
            </a:r>
            <a:r>
              <a:rPr lang="lt-LT" b="1" smtClean="0"/>
              <a:t>tris etapus</a:t>
            </a:r>
            <a:r>
              <a:rPr lang="lt-LT" smtClean="0"/>
              <a:t>: </a:t>
            </a:r>
          </a:p>
          <a:p>
            <a:pPr>
              <a:buFont typeface="Arial" charset="0"/>
              <a:buNone/>
            </a:pPr>
            <a:r>
              <a:rPr lang="lt-LT" smtClean="0"/>
              <a:t>	</a:t>
            </a:r>
            <a:r>
              <a:rPr lang="en-US" smtClean="0"/>
              <a:t> 	</a:t>
            </a:r>
            <a:r>
              <a:rPr lang="lt-LT" b="1" smtClean="0"/>
              <a:t>1940–1941 m.</a:t>
            </a:r>
            <a:r>
              <a:rPr lang="lt-LT" smtClean="0"/>
              <a:t> (etapas pasibaigęs ginkluotu sukilimu ir Laikinosios vyriausybės sudarymu). </a:t>
            </a:r>
          </a:p>
          <a:p>
            <a:pPr>
              <a:buFont typeface="Arial" charset="0"/>
              <a:buNone/>
            </a:pPr>
            <a:r>
              <a:rPr lang="lt-LT" smtClean="0"/>
              <a:t>	</a:t>
            </a:r>
            <a:r>
              <a:rPr lang="en-US" smtClean="0"/>
              <a:t> 	</a:t>
            </a:r>
            <a:r>
              <a:rPr lang="lt-LT" b="1" smtClean="0"/>
              <a:t>1941 m. pabaiga–1944 m. vidurys</a:t>
            </a:r>
            <a:r>
              <a:rPr lang="lt-LT" smtClean="0"/>
              <a:t> (antinacinio, pogrindinio (neginkluoto) pasipriešinimo etapas, kai veikimas reiškėsi tiek organizuotomis politinėmis nuostatomis (pvz., mobilizacijos boikotu), pogrindinių organizacijų su savo programomis kūrimusi, atsišaukimų, slaptos spaudos platinimu).</a:t>
            </a:r>
          </a:p>
          <a:p>
            <a:pPr algn="just">
              <a:buFont typeface="Arial" charset="0"/>
              <a:buNone/>
            </a:pPr>
            <a:r>
              <a:rPr lang="lt-LT" smtClean="0"/>
              <a:t>	</a:t>
            </a:r>
            <a:r>
              <a:rPr lang="en-US" smtClean="0"/>
              <a:t> 	</a:t>
            </a:r>
            <a:r>
              <a:rPr lang="lt-LT" b="1" smtClean="0"/>
              <a:t>1944–1953 m.</a:t>
            </a:r>
            <a:r>
              <a:rPr lang="lt-LT" smtClean="0"/>
              <a:t> (ginkluoto partizanų pasipriešinimo etapas, kai buvo apibendrinta dviejų pirmųjų etapų patirtis, pritaikyta prie naujų sąlygų ir derinama su kitomis, aštresnėmis kovos formomis). </a:t>
            </a:r>
          </a:p>
          <a:p>
            <a:pPr>
              <a:buFont typeface="Arial" charset="0"/>
              <a:buNone/>
            </a:pPr>
            <a:r>
              <a:rPr lang="lt-LT" smtClean="0"/>
              <a:t>	Mano manymu, A. Kašėtos ir D. Kuodytės pateikta periodizacija yra pagal kriterijų, – </a:t>
            </a:r>
            <a:r>
              <a:rPr lang="lt-LT" b="1" smtClean="0"/>
              <a:t>kam yra priešinamasi</a:t>
            </a:r>
            <a:r>
              <a:rPr lang="lt-LT" smtClean="0"/>
              <a:t>: pirmajai sovietinei okupacijai, nacių okupacijai (antinacinis pasipriešinimas), antrajai sovietų okupacijai.</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4" descr="Capture"/>
          <p:cNvPicPr>
            <a:picLocks noChangeAspect="1" noChangeArrowheads="1"/>
          </p:cNvPicPr>
          <p:nvPr/>
        </p:nvPicPr>
        <p:blipFill>
          <a:blip r:embed="rId2"/>
          <a:srcRect/>
          <a:stretch>
            <a:fillRect/>
          </a:stretch>
        </p:blipFill>
        <p:spPr bwMode="auto">
          <a:xfrm>
            <a:off x="850900" y="38100"/>
            <a:ext cx="10591800" cy="68199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3"/>
          <p:cNvSpPr>
            <a:spLocks noGrp="1"/>
          </p:cNvSpPr>
          <p:nvPr>
            <p:ph type="body" idx="4294967295"/>
          </p:nvPr>
        </p:nvSpPr>
        <p:spPr>
          <a:xfrm>
            <a:off x="388938" y="439738"/>
            <a:ext cx="11456987" cy="5959475"/>
          </a:xfrm>
        </p:spPr>
        <p:txBody>
          <a:bodyPr/>
          <a:lstStyle/>
          <a:p>
            <a:pPr>
              <a:buFont typeface="Arial" charset="0"/>
              <a:buNone/>
            </a:pPr>
            <a:r>
              <a:rPr lang="lt-LT" sz="2400" smtClean="0"/>
              <a:t>	</a:t>
            </a:r>
            <a:r>
              <a:rPr lang="lt-LT" sz="2400" b="1" smtClean="0"/>
              <a:t>Ona Dapšytė-Kriukelienė</a:t>
            </a:r>
            <a:r>
              <a:rPr lang="lt-LT" sz="2400" smtClean="0"/>
              <a:t>, remdamasi (ne)organizuotumo arba bendros vadovybės (ne)buvimo kriterijumi, pateikia periodizaciją, kuri, jos teigimu, įsitvirtinusi istoriografijoje: </a:t>
            </a:r>
          </a:p>
          <a:p>
            <a:pPr>
              <a:buFont typeface="Arial" charset="0"/>
              <a:buNone/>
            </a:pPr>
            <a:r>
              <a:rPr lang="lt-LT" sz="2400" smtClean="0"/>
              <a:t>	„1) </a:t>
            </a:r>
            <a:r>
              <a:rPr lang="lt-LT" sz="2400" b="1" smtClean="0"/>
              <a:t>spontaniškas</a:t>
            </a:r>
            <a:r>
              <a:rPr lang="lt-LT" sz="2400" smtClean="0"/>
              <a:t> visos tautos pasipriešinimas okupacijai (1944 m. liepa–1946 m. gegužė); </a:t>
            </a:r>
          </a:p>
          <a:p>
            <a:pPr>
              <a:buFont typeface="Arial" charset="0"/>
              <a:buNone/>
            </a:pPr>
            <a:r>
              <a:rPr lang="lt-LT" sz="2400" smtClean="0"/>
              <a:t>	2) </a:t>
            </a:r>
            <a:r>
              <a:rPr lang="lt-LT" sz="2400" b="1" smtClean="0"/>
              <a:t>gerai organizuotų</a:t>
            </a:r>
            <a:r>
              <a:rPr lang="lt-LT" sz="2400" smtClean="0"/>
              <a:t> partizanų junginių kova prieš okupacinės valdžios įsitvirtinimą krašte (1946 m. gegužė–1948 m. lapkritis); </a:t>
            </a:r>
          </a:p>
          <a:p>
            <a:pPr algn="just">
              <a:buFont typeface="Arial" charset="0"/>
              <a:buNone/>
            </a:pPr>
            <a:r>
              <a:rPr lang="lt-LT" sz="2400" smtClean="0"/>
              <a:t>	3) </a:t>
            </a:r>
            <a:r>
              <a:rPr lang="lt-LT" sz="2400" b="1" smtClean="0"/>
              <a:t>vieningos</a:t>
            </a:r>
            <a:r>
              <a:rPr lang="lt-LT" sz="2400" smtClean="0"/>
              <a:t> partizanų karinės ir politinės </a:t>
            </a:r>
            <a:r>
              <a:rPr lang="lt-LT" sz="2400" b="1" smtClean="0"/>
              <a:t>vadovybės</a:t>
            </a:r>
            <a:r>
              <a:rPr lang="lt-LT" sz="2400" smtClean="0"/>
              <a:t> koordinuojama veikla ir pasipriešinimo nuslopinimas (1948 m. lapkritis–1953 m. gegužė).“ </a:t>
            </a:r>
          </a:p>
          <a:p>
            <a:pPr>
              <a:buFont typeface="Arial" charset="0"/>
              <a:buNone/>
            </a:pPr>
            <a:r>
              <a:rPr lang="lt-LT" sz="2400" smtClean="0"/>
              <a:t>	Chronologija pateikta, remiantis N. Gaškaitės knyga „Pasipriešinimo istorija 1944–1953 metais (Vilnius, 2006, p. 14, 20). Kupiškio krašto partizanų pasipriešinime ji išskiria </a:t>
            </a:r>
            <a:r>
              <a:rPr lang="lt-LT" sz="2400" b="1" smtClean="0"/>
              <a:t>tris laikotarpius</a:t>
            </a:r>
            <a:r>
              <a:rPr lang="lt-LT" sz="2400" smtClean="0"/>
              <a:t>: </a:t>
            </a:r>
          </a:p>
          <a:p>
            <a:pPr>
              <a:buFont typeface="Arial" charset="0"/>
              <a:buNone/>
            </a:pPr>
            <a:r>
              <a:rPr lang="lt-LT" sz="2400" smtClean="0"/>
              <a:t>	pirmasis – 1944–1945 m., </a:t>
            </a:r>
          </a:p>
          <a:p>
            <a:pPr>
              <a:buFont typeface="Arial" charset="0"/>
              <a:buNone/>
            </a:pPr>
            <a:r>
              <a:rPr lang="lt-LT" sz="2400" smtClean="0"/>
              <a:t>	antrasis – 1946–1948 m.,</a:t>
            </a:r>
          </a:p>
          <a:p>
            <a:pPr>
              <a:buFont typeface="Arial" charset="0"/>
              <a:buNone/>
            </a:pPr>
            <a:r>
              <a:rPr lang="lt-LT" sz="2400" smtClean="0"/>
              <a:t>	trečiasis – 1949–1953 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3"/>
          <p:cNvSpPr>
            <a:spLocks noGrp="1"/>
          </p:cNvSpPr>
          <p:nvPr>
            <p:ph type="body" idx="4294967295"/>
          </p:nvPr>
        </p:nvSpPr>
        <p:spPr>
          <a:xfrm>
            <a:off x="457200" y="468313"/>
            <a:ext cx="11291888" cy="5930900"/>
          </a:xfrm>
        </p:spPr>
        <p:txBody>
          <a:bodyPr/>
          <a:lstStyle/>
          <a:p>
            <a:pPr>
              <a:buFont typeface="Arial" charset="0"/>
              <a:buNone/>
            </a:pPr>
            <a:r>
              <a:rPr lang="lt-LT" smtClean="0"/>
              <a:t>	</a:t>
            </a:r>
            <a:r>
              <a:rPr lang="lt-LT" sz="3200" b="1" smtClean="0"/>
              <a:t>Vaclovas Slivinskas</a:t>
            </a:r>
            <a:r>
              <a:rPr lang="lt-LT" sz="3200" smtClean="0"/>
              <a:t> knygoje „Partizaninis judėjimas Vidurio Lietuvoje“, remdamasis </a:t>
            </a:r>
            <a:r>
              <a:rPr lang="lt-LT" sz="3200" b="1" smtClean="0"/>
              <a:t>trimis kriterijais</a:t>
            </a:r>
            <a:r>
              <a:rPr lang="lt-LT" sz="3200" smtClean="0"/>
              <a:t> – kovų intensyvumo, kovų būdų ir bendros vadovybės kūrimo, išskyrė </a:t>
            </a:r>
            <a:r>
              <a:rPr lang="lt-LT" sz="3200" b="1" smtClean="0"/>
              <a:t>tris etapus</a:t>
            </a:r>
            <a:r>
              <a:rPr lang="lt-LT" sz="3200" smtClean="0"/>
              <a:t>. </a:t>
            </a:r>
            <a:r>
              <a:rPr lang="lt-LT" sz="3200" i="1" smtClean="0"/>
              <a:t>Pirmasis etapas </a:t>
            </a:r>
            <a:r>
              <a:rPr lang="lt-LT" sz="3200" smtClean="0"/>
              <a:t>(1944–1946) – intensyviausios kovos, didžiausių kautynių su okupacine kariuomene metai. </a:t>
            </a:r>
          </a:p>
          <a:p>
            <a:pPr algn="just">
              <a:buFont typeface="Arial" charset="0"/>
              <a:buNone/>
            </a:pPr>
            <a:r>
              <a:rPr lang="lt-LT" sz="3200" smtClean="0"/>
              <a:t>	</a:t>
            </a:r>
            <a:r>
              <a:rPr lang="lt-LT" sz="3200" i="1" smtClean="0"/>
              <a:t>Antrasis etapas</a:t>
            </a:r>
            <a:r>
              <a:rPr lang="lt-LT" sz="3200" smtClean="0"/>
              <a:t> (1946–1948) – vengiama atvirų kautynių su daug gausesniais NKVD daliniais, ieškoma ryšių su vakarais, aktyviai kuriama bendra pasipriešinimo vadovybė. </a:t>
            </a:r>
          </a:p>
          <a:p>
            <a:pPr>
              <a:buFont typeface="Arial" charset="0"/>
              <a:buNone/>
            </a:pPr>
            <a:r>
              <a:rPr lang="lt-LT" sz="3200" smtClean="0"/>
              <a:t>	</a:t>
            </a:r>
            <a:r>
              <a:rPr lang="lt-LT" sz="3200" i="1" smtClean="0"/>
              <a:t>Trečiasis etapas</a:t>
            </a:r>
            <a:r>
              <a:rPr lang="lt-LT" sz="3200" smtClean="0"/>
              <a:t> (1948–1953) – partizaninio pasipriešinimo silpnėjimo, centrinės vadovybės sukūrimo laikotarpis.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3"/>
          <p:cNvSpPr>
            <a:spLocks noGrp="1"/>
          </p:cNvSpPr>
          <p:nvPr>
            <p:ph type="body" idx="1"/>
          </p:nvPr>
        </p:nvSpPr>
        <p:spPr>
          <a:xfrm>
            <a:off x="307975" y="471488"/>
            <a:ext cx="11477625" cy="5895975"/>
          </a:xfrm>
        </p:spPr>
        <p:txBody>
          <a:bodyPr/>
          <a:lstStyle/>
          <a:p>
            <a:pPr>
              <a:buFont typeface="Arial" charset="0"/>
              <a:buNone/>
            </a:pPr>
            <a:r>
              <a:rPr lang="lt-LT" smtClean="0"/>
              <a:t>	</a:t>
            </a:r>
            <a:r>
              <a:rPr lang="en-US" smtClean="0"/>
              <a:t> 	</a:t>
            </a:r>
            <a:r>
              <a:rPr lang="lt-LT" smtClean="0"/>
              <a:t>„</a:t>
            </a:r>
            <a:r>
              <a:rPr lang="lt-LT" sz="3600" smtClean="0"/>
              <a:t>Antitarybinės“ lietuvių kovos periodizaciją yra pateikę istorikas </a:t>
            </a:r>
            <a:r>
              <a:rPr lang="lt-LT" sz="3600" b="1" smtClean="0"/>
              <a:t>Liudas Truska</a:t>
            </a:r>
            <a:r>
              <a:rPr lang="lt-LT" sz="3600" smtClean="0"/>
              <a:t>. Jis antitarybinėje kovoje išskyrė  keturi etapus. </a:t>
            </a:r>
          </a:p>
          <a:p>
            <a:pPr algn="just">
              <a:buFont typeface="Arial" charset="0"/>
              <a:buNone/>
            </a:pPr>
            <a:r>
              <a:rPr lang="lt-LT" sz="3600" smtClean="0"/>
              <a:t>	</a:t>
            </a:r>
            <a:r>
              <a:rPr lang="en-US" sz="3600" smtClean="0"/>
              <a:t> 	</a:t>
            </a:r>
            <a:r>
              <a:rPr lang="lt-LT" sz="3600" smtClean="0"/>
              <a:t>Pirmasis, kaip D. Kuodytės ir A. Kašėtos, 1940–1941 m., jis pavadintas – LAF`o. </a:t>
            </a:r>
          </a:p>
          <a:p>
            <a:pPr>
              <a:buFont typeface="Arial" charset="0"/>
              <a:buNone/>
            </a:pPr>
            <a:r>
              <a:rPr lang="lt-LT" sz="3600" smtClean="0"/>
              <a:t>	</a:t>
            </a:r>
            <a:r>
              <a:rPr lang="en-US" sz="3600" smtClean="0"/>
              <a:t> 	</a:t>
            </a:r>
            <a:r>
              <a:rPr lang="lt-LT" sz="3600" smtClean="0"/>
              <a:t>Antrasis, pokario partizanų 1944–1953 m. </a:t>
            </a:r>
          </a:p>
          <a:p>
            <a:pPr>
              <a:buFont typeface="Arial" charset="0"/>
              <a:buNone/>
            </a:pPr>
            <a:r>
              <a:rPr lang="lt-LT" sz="3600" smtClean="0"/>
              <a:t>	</a:t>
            </a:r>
            <a:r>
              <a:rPr lang="en-US" sz="3600" smtClean="0"/>
              <a:t> 	</a:t>
            </a:r>
            <a:r>
              <a:rPr lang="lt-LT" sz="3600" smtClean="0"/>
              <a:t>Trečiasis, disidentų, – 7-ojo dešimtm. pabaiga–1988 m. pradžia. </a:t>
            </a:r>
          </a:p>
          <a:p>
            <a:pPr>
              <a:buFont typeface="Arial" charset="0"/>
              <a:buNone/>
            </a:pPr>
            <a:r>
              <a:rPr lang="lt-LT" sz="3600" smtClean="0"/>
              <a:t>	</a:t>
            </a:r>
            <a:r>
              <a:rPr lang="en-US" sz="3600" smtClean="0"/>
              <a:t> 	</a:t>
            </a:r>
            <a:r>
              <a:rPr lang="lt-LT" sz="3600" smtClean="0"/>
              <a:t>Ketvirtasis – Sąjūdžio – 1988 m. birželis–1991 metai.</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p:cNvSpPr>
            <a:spLocks noGrp="1"/>
          </p:cNvSpPr>
          <p:nvPr>
            <p:ph type="body" idx="1"/>
          </p:nvPr>
        </p:nvSpPr>
        <p:spPr>
          <a:xfrm>
            <a:off x="415925" y="411163"/>
            <a:ext cx="11358563" cy="6072187"/>
          </a:xfrm>
        </p:spPr>
        <p:txBody>
          <a:bodyPr/>
          <a:lstStyle/>
          <a:p>
            <a:pPr>
              <a:buFont typeface="Arial" charset="0"/>
              <a:buNone/>
            </a:pPr>
            <a:r>
              <a:rPr lang="lt-LT" smtClean="0"/>
              <a:t>	</a:t>
            </a:r>
            <a:r>
              <a:rPr lang="en-US" smtClean="0"/>
              <a:t> 	</a:t>
            </a:r>
            <a:r>
              <a:rPr lang="lt-LT" sz="3600" smtClean="0"/>
              <a:t>Klasika tapusi periodizacija pateikta leidinyje „</a:t>
            </a:r>
            <a:r>
              <a:rPr lang="lt-LT" sz="3600" b="1" smtClean="0"/>
              <a:t>Lietuva 1940–1990: okupuotos Lietuvos istorija</a:t>
            </a:r>
            <a:r>
              <a:rPr lang="lt-LT" sz="3600" smtClean="0"/>
              <a:t>“. Ginkluotas pasipriešinimas, remiantis kasdienės partizanų veiklos pobūdžio (tas pat, kaip K. Girniaus) kriterijumi, skirstomas į </a:t>
            </a:r>
            <a:r>
              <a:rPr lang="lt-LT" sz="3600" b="1" smtClean="0"/>
              <a:t>tris laikotarpius</a:t>
            </a:r>
            <a:r>
              <a:rPr lang="lt-LT" sz="3600" smtClean="0"/>
              <a:t>: </a:t>
            </a:r>
          </a:p>
          <a:p>
            <a:pPr>
              <a:buFont typeface="Arial" charset="0"/>
              <a:buNone/>
            </a:pPr>
            <a:r>
              <a:rPr lang="lt-LT" sz="3600" smtClean="0"/>
              <a:t>	1) 1944 m. vasara–1946 m. vasara; </a:t>
            </a:r>
          </a:p>
          <a:p>
            <a:pPr>
              <a:buFont typeface="Arial" charset="0"/>
              <a:buNone/>
            </a:pPr>
            <a:r>
              <a:rPr lang="lt-LT" sz="3600" smtClean="0"/>
              <a:t>	2) 1946 m. vasara–1948 m. pabaiga; </a:t>
            </a:r>
          </a:p>
          <a:p>
            <a:pPr algn="just">
              <a:buFont typeface="Arial" charset="0"/>
              <a:buNone/>
            </a:pPr>
            <a:r>
              <a:rPr lang="lt-LT" sz="3600" smtClean="0"/>
              <a:t>	3) 1949–1953 m. </a:t>
            </a:r>
          </a:p>
          <a:p>
            <a:pPr algn="just">
              <a:buFont typeface="Arial" charset="0"/>
              <a:buNone/>
            </a:pPr>
            <a:r>
              <a:rPr lang="lt-LT" sz="3600" smtClean="0"/>
              <a:t>	Vyriausios vadovybės kūrimą, kaip universalų kriterijų, leidinio autoriai atmetė, nes „šis kriterijus nepritaikomas skirtingiems partizanų sluoksniams“.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p:cNvSpPr>
          <p:nvPr>
            <p:ph type="title"/>
          </p:nvPr>
        </p:nvSpPr>
        <p:spPr/>
        <p:txBody>
          <a:bodyPr/>
          <a:lstStyle/>
          <a:p>
            <a:r>
              <a:rPr lang="lt-LT" sz="4000" b="1" smtClean="0"/>
              <a:t>1.3. Ginkluotą ir neginkluotą rezistenciją paskatinę veiksniai, prielaidos, priežastys, motyvai</a:t>
            </a:r>
          </a:p>
        </p:txBody>
      </p:sp>
      <p:sp>
        <p:nvSpPr>
          <p:cNvPr id="40962" name="Rectangle 3"/>
          <p:cNvSpPr>
            <a:spLocks noGrp="1"/>
          </p:cNvSpPr>
          <p:nvPr>
            <p:ph type="body" idx="1"/>
          </p:nvPr>
        </p:nvSpPr>
        <p:spPr>
          <a:xfrm>
            <a:off x="577850" y="1825625"/>
            <a:ext cx="10775950" cy="4351338"/>
          </a:xfrm>
        </p:spPr>
        <p:txBody>
          <a:bodyPr/>
          <a:lstStyle/>
          <a:p>
            <a:pPr algn="just">
              <a:buFont typeface="Arial" charset="0"/>
              <a:buNone/>
            </a:pPr>
            <a:r>
              <a:rPr lang="lt-LT" sz="3600" smtClean="0"/>
              <a:t>	Šiame tekste sąvoka „</a:t>
            </a:r>
            <a:r>
              <a:rPr lang="lt-LT" sz="3600" b="1" smtClean="0"/>
              <a:t>veiksnys</a:t>
            </a:r>
            <a:r>
              <a:rPr lang="lt-LT" sz="3600" smtClean="0"/>
              <a:t>“ yra suvokiama, kaip – skatinamoji priežastis, faktorius; sąvoka „</a:t>
            </a:r>
            <a:r>
              <a:rPr lang="lt-LT" sz="3600" b="1" smtClean="0"/>
              <a:t>prielaida</a:t>
            </a:r>
            <a:r>
              <a:rPr lang="lt-LT" sz="3600" smtClean="0"/>
              <a:t>“ – iš anksto priimama, numanoma sąlyga (LKŽ, p. 608); pradinis samprotavimo teiginys, kuriuo remiamasi darant išvadą; sąvoka „</a:t>
            </a:r>
            <a:r>
              <a:rPr lang="lt-LT" sz="3600" b="1" smtClean="0"/>
              <a:t>priežastis</a:t>
            </a:r>
            <a:r>
              <a:rPr lang="lt-LT" sz="3600" smtClean="0"/>
              <a:t>“ – reiškinys dėl kurio įvyksta kitas reiškinys (LKŽ, p. 612); sąvoka „</a:t>
            </a:r>
            <a:r>
              <a:rPr lang="lt-LT" sz="3600" b="1" smtClean="0"/>
              <a:t>motyvas</a:t>
            </a:r>
            <a:r>
              <a:rPr lang="lt-LT" sz="3600" smtClean="0"/>
              <a:t>“ – skatinamoji priežastis, </a:t>
            </a:r>
            <a:r>
              <a:rPr lang="lt-LT" sz="3600" b="1" smtClean="0"/>
              <a:t>pagrindas kuriam nors veikimui</a:t>
            </a:r>
            <a:r>
              <a:rPr lang="lt-LT" sz="3600" smtClean="0"/>
              <a:t>; įrodymas, argumentas (LKŽ, p. 410).</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3"/>
          <p:cNvSpPr>
            <a:spLocks noGrp="1"/>
          </p:cNvSpPr>
          <p:nvPr>
            <p:ph type="body" idx="4294967295"/>
          </p:nvPr>
        </p:nvSpPr>
        <p:spPr>
          <a:xfrm>
            <a:off x="331788" y="522288"/>
            <a:ext cx="11374437" cy="5903912"/>
          </a:xfrm>
        </p:spPr>
        <p:txBody>
          <a:bodyPr/>
          <a:lstStyle/>
          <a:p>
            <a:pPr>
              <a:buFont typeface="Arial" charset="0"/>
              <a:buNone/>
            </a:pPr>
            <a:r>
              <a:rPr lang="lt-LT" smtClean="0"/>
              <a:t>	</a:t>
            </a:r>
            <a:r>
              <a:rPr lang="lt-LT" sz="3600" smtClean="0"/>
              <a:t>Istorikas </a:t>
            </a:r>
            <a:r>
              <a:rPr lang="lt-LT" sz="3600" b="1" smtClean="0"/>
              <a:t>Antanas Tyla</a:t>
            </a:r>
            <a:r>
              <a:rPr lang="lt-LT" sz="3600" smtClean="0"/>
              <a:t> išskiria du ginkluotos rezistencijos </a:t>
            </a:r>
            <a:r>
              <a:rPr lang="lt-LT" sz="3600" b="1" smtClean="0"/>
              <a:t>veiksnius</a:t>
            </a:r>
            <a:r>
              <a:rPr lang="lt-LT" sz="3600" smtClean="0"/>
              <a:t>: </a:t>
            </a:r>
          </a:p>
          <a:p>
            <a:pPr>
              <a:buFont typeface="Arial" charset="0"/>
              <a:buNone/>
            </a:pPr>
            <a:r>
              <a:rPr lang="lt-LT" sz="3600" smtClean="0"/>
              <a:t>	1) prievartinę lietuvių mobilizaciją į okupacinę kariuomenę; </a:t>
            </a:r>
          </a:p>
          <a:p>
            <a:pPr>
              <a:buFont typeface="Arial" charset="0"/>
              <a:buNone/>
            </a:pPr>
            <a:r>
              <a:rPr lang="lt-LT" sz="3600" smtClean="0"/>
              <a:t>	2) masines represijas – Lietuvos valstybės tarnautojų, visuomeninių organizacijų, Katalikų Bažnyčios dvasininkų.</a:t>
            </a:r>
          </a:p>
          <a:p>
            <a:pPr>
              <a:buFont typeface="Arial" charset="0"/>
              <a:buNone/>
            </a:pPr>
            <a:r>
              <a:rPr lang="lt-LT" sz="3600" smtClean="0"/>
              <a:t>	Ginkluoto pasipriešinimo </a:t>
            </a:r>
            <a:r>
              <a:rPr lang="lt-LT" sz="3600" b="1" smtClean="0"/>
              <a:t>priežastis / veiksnius </a:t>
            </a:r>
            <a:r>
              <a:rPr lang="lt-LT" sz="3600" smtClean="0"/>
              <a:t>(sąvokos vartotos kaip sinonimai)</a:t>
            </a:r>
            <a:r>
              <a:rPr lang="lt-LT" sz="3600" b="1" smtClean="0"/>
              <a:t> </a:t>
            </a:r>
            <a:r>
              <a:rPr lang="lt-LT" sz="3600" smtClean="0"/>
              <a:t>išsamiai yra išanalizavęs </a:t>
            </a:r>
            <a:r>
              <a:rPr lang="lt-LT" sz="3600" b="1" smtClean="0"/>
              <a:t>Kęstutis Girnius</a:t>
            </a:r>
            <a:r>
              <a:rPr lang="lt-LT" sz="3600" smtClean="0"/>
              <a:t>. Jis pateikė ir kitų istorikų įvardytas ginkluoto pasipriešinimo priežastis / veiksnius. </a:t>
            </a:r>
            <a:br>
              <a:rPr lang="lt-LT" sz="3600" smtClean="0"/>
            </a:br>
            <a:endParaRPr lang="lt-LT" sz="3600" smtClean="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3"/>
          <p:cNvSpPr>
            <a:spLocks noGrp="1"/>
          </p:cNvSpPr>
          <p:nvPr>
            <p:ph type="body" idx="1"/>
          </p:nvPr>
        </p:nvSpPr>
        <p:spPr>
          <a:xfrm>
            <a:off x="404813" y="434975"/>
            <a:ext cx="11393487" cy="6156325"/>
          </a:xfrm>
        </p:spPr>
        <p:txBody>
          <a:bodyPr/>
          <a:lstStyle/>
          <a:p>
            <a:pPr>
              <a:buFont typeface="Arial" charset="0"/>
              <a:buNone/>
            </a:pPr>
            <a:r>
              <a:rPr lang="lt-LT" smtClean="0"/>
              <a:t>	</a:t>
            </a:r>
            <a:r>
              <a:rPr lang="lt-LT" b="1" smtClean="0"/>
              <a:t>J. Brazaitis </a:t>
            </a:r>
            <a:r>
              <a:rPr lang="lt-LT" smtClean="0"/>
              <a:t>išskyrė </a:t>
            </a:r>
            <a:r>
              <a:rPr lang="lt-LT" b="1" smtClean="0"/>
              <a:t>penkis veiksnius</a:t>
            </a:r>
            <a:r>
              <a:rPr lang="lt-LT" smtClean="0"/>
              <a:t> (skatinusius asmenis stoti į partizanus): </a:t>
            </a:r>
          </a:p>
          <a:p>
            <a:pPr>
              <a:buFont typeface="Arial" charset="0"/>
              <a:buNone/>
            </a:pPr>
            <a:r>
              <a:rPr lang="lt-LT" smtClean="0"/>
              <a:t>	1) ankstesnės sovietinės </a:t>
            </a:r>
            <a:r>
              <a:rPr lang="lt-LT" b="1" smtClean="0"/>
              <a:t>okupacijos patirtį</a:t>
            </a:r>
            <a:r>
              <a:rPr lang="lt-LT" smtClean="0"/>
              <a:t>, kuri parodė, kad su sovietine valdžia neįmanoma sugyventi tiems, kurie siekė savo tautai nepriklausomybės, gerovės, bent šiek tiek sąžinės laisvės; </a:t>
            </a:r>
          </a:p>
          <a:p>
            <a:pPr>
              <a:buFont typeface="Arial" charset="0"/>
              <a:buNone/>
            </a:pPr>
            <a:r>
              <a:rPr lang="lt-LT" smtClean="0"/>
              <a:t>	2) </a:t>
            </a:r>
            <a:r>
              <a:rPr lang="lt-LT" b="1" smtClean="0"/>
              <a:t>pasipriešinimo sąjūdį</a:t>
            </a:r>
            <a:r>
              <a:rPr lang="lt-LT" smtClean="0"/>
              <a:t>, išsiplėtusį krašte vokiečių okupacijos metais, skatinusį panašią veiklą tęsti prieš komunistus; </a:t>
            </a:r>
          </a:p>
          <a:p>
            <a:pPr algn="just">
              <a:buFont typeface="Arial" charset="0"/>
              <a:buNone/>
            </a:pPr>
            <a:r>
              <a:rPr lang="lt-LT" smtClean="0"/>
              <a:t>	3) Lietuvoje vyravusį įsitikinimą, kad </a:t>
            </a:r>
            <a:r>
              <a:rPr lang="lt-LT" b="1" smtClean="0"/>
              <a:t>antroji bolševikų okupacija ilgai netruks</a:t>
            </a:r>
            <a:r>
              <a:rPr lang="lt-LT" smtClean="0"/>
              <a:t>, nes Vakarai įvykdys Atlanto chartos pažadus, sugrąžinti nepriklausomybę dėl karo jos netekusioms šalims. Jį stiprino vokiečių okupacijos metu leista pogrindžio spauda; </a:t>
            </a:r>
          </a:p>
          <a:p>
            <a:pPr>
              <a:buFont typeface="Arial" charset="0"/>
              <a:buNone/>
            </a:pPr>
            <a:r>
              <a:rPr lang="lt-LT" smtClean="0"/>
              <a:t>	4) siekį </a:t>
            </a:r>
            <a:r>
              <a:rPr lang="lt-LT" b="1" smtClean="0"/>
              <a:t>apginti gyventojus</a:t>
            </a:r>
            <a:r>
              <a:rPr lang="lt-LT" smtClean="0"/>
              <a:t> nuo Raudonosios armijos (toliau – RA) ir sovietinio saugumo siautėjimo, plėšikavimo, prievartavimo; </a:t>
            </a:r>
          </a:p>
          <a:p>
            <a:pPr>
              <a:buFont typeface="Arial" charset="0"/>
              <a:buNone/>
            </a:pPr>
            <a:r>
              <a:rPr lang="lt-LT" smtClean="0"/>
              <a:t>	5) siekį </a:t>
            </a:r>
            <a:r>
              <a:rPr lang="lt-LT" b="1" smtClean="0"/>
              <a:t>išvengti suėmimo ar mobilizacijos</a:t>
            </a:r>
            <a:r>
              <a:rPr lang="lt-LT" smtClean="0"/>
              <a:t> į sovietinę kariuomenę.</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3"/>
          <p:cNvSpPr>
            <a:spLocks noGrp="1"/>
          </p:cNvSpPr>
          <p:nvPr>
            <p:ph type="body" idx="1"/>
          </p:nvPr>
        </p:nvSpPr>
        <p:spPr>
          <a:xfrm>
            <a:off x="273050" y="341313"/>
            <a:ext cx="11618913" cy="6262687"/>
          </a:xfrm>
        </p:spPr>
        <p:txBody>
          <a:bodyPr/>
          <a:lstStyle/>
          <a:p>
            <a:pPr>
              <a:buFont typeface="Arial" charset="0"/>
              <a:buNone/>
            </a:pPr>
            <a:r>
              <a:rPr lang="lt-LT" smtClean="0"/>
              <a:t>	</a:t>
            </a:r>
            <a:r>
              <a:rPr lang="en-US" smtClean="0"/>
              <a:t> 	</a:t>
            </a:r>
            <a:r>
              <a:rPr lang="lt-LT" smtClean="0"/>
              <a:t>Panašius penkis veiksmus išskyrė ir </a:t>
            </a:r>
            <a:r>
              <a:rPr lang="lt-LT" b="1" smtClean="0"/>
              <a:t>V. Vardys</a:t>
            </a:r>
            <a:r>
              <a:rPr lang="lt-LT" smtClean="0"/>
              <a:t>. Pastarasis išskyrė ir vieną kitokią priežastį – „Lietuvos karininkų ir inteligentijos sluoksniuose išlikusį tautinį idealizmą ir teigiamą nusistatymą Vakarų atžvilgiu“.</a:t>
            </a:r>
          </a:p>
          <a:p>
            <a:pPr>
              <a:buFont typeface="Arial" charset="0"/>
              <a:buNone/>
            </a:pPr>
            <a:r>
              <a:rPr lang="lt-LT" smtClean="0"/>
              <a:t>	</a:t>
            </a:r>
            <a:r>
              <a:rPr lang="en-US" smtClean="0"/>
              <a:t> 	</a:t>
            </a:r>
            <a:r>
              <a:rPr lang="lt-LT" smtClean="0"/>
              <a:t>Pats K. Girnius mano, kad </a:t>
            </a:r>
            <a:r>
              <a:rPr lang="lt-LT" b="1" smtClean="0"/>
              <a:t>veiksnys </a:t>
            </a:r>
            <a:r>
              <a:rPr lang="lt-LT" smtClean="0"/>
              <a:t>yra vienas, tik turintis kelis elementus (sovietinis teroras; masinė mobilizacija į RA; areštai; išbuožinimai / nubuožinimai; smurto veiksmai (aukos). Taip pat įvardijo </a:t>
            </a:r>
            <a:r>
              <a:rPr lang="lt-LT" b="1" smtClean="0"/>
              <a:t>keturis pagrindinius</a:t>
            </a:r>
            <a:r>
              <a:rPr lang="lt-LT" smtClean="0"/>
              <a:t> </a:t>
            </a:r>
            <a:r>
              <a:rPr lang="lt-LT" b="1" smtClean="0"/>
              <a:t>veiksnius</a:t>
            </a:r>
            <a:r>
              <a:rPr lang="lt-LT" smtClean="0"/>
              <a:t>, kurie paskatino jaunus vyrus išeiti partizanauti: </a:t>
            </a:r>
          </a:p>
          <a:p>
            <a:pPr>
              <a:buFont typeface="Arial" charset="0"/>
              <a:buNone/>
            </a:pPr>
            <a:r>
              <a:rPr lang="lt-LT" smtClean="0"/>
              <a:t>	1) pirmosios bolševikų okupacijos ir vokiečių okupacijos patirtis; </a:t>
            </a:r>
          </a:p>
          <a:p>
            <a:pPr>
              <a:buFont typeface="Arial" charset="0"/>
              <a:buNone/>
            </a:pPr>
            <a:r>
              <a:rPr lang="lt-LT" smtClean="0"/>
              <a:t>	2) nežabotas sovietinis teroras pirmaisiais pokario metais; </a:t>
            </a:r>
          </a:p>
          <a:p>
            <a:pPr algn="just">
              <a:buFont typeface="Arial" charset="0"/>
              <a:buNone/>
            </a:pPr>
            <a:r>
              <a:rPr lang="lt-LT" smtClean="0"/>
              <a:t>	3) Vakarų intervencijos viltis; </a:t>
            </a:r>
          </a:p>
          <a:p>
            <a:pPr>
              <a:buFont typeface="Arial" charset="0"/>
              <a:buNone/>
            </a:pPr>
            <a:r>
              <a:rPr lang="lt-LT" smtClean="0"/>
              <a:t>	4) </a:t>
            </a:r>
            <a:r>
              <a:rPr lang="lt-LT" b="1" smtClean="0"/>
              <a:t>patriotizmas</a:t>
            </a:r>
            <a:r>
              <a:rPr lang="lt-LT" smtClean="0"/>
              <a:t>.</a:t>
            </a:r>
            <a:br>
              <a:rPr lang="lt-LT" smtClean="0"/>
            </a:br>
            <a:endParaRPr lang="lt-LT" smtClea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kaidrės numerio vietos rezervavimo ženklas 5"/>
          <p:cNvSpPr>
            <a:spLocks noGrp="1"/>
          </p:cNvSpPr>
          <p:nvPr>
            <p:ph type="sldNum" sz="quarter" idx="12"/>
          </p:nvPr>
        </p:nvSpPr>
        <p:spPr/>
        <p:txBody>
          <a:bodyPr/>
          <a:lstStyle/>
          <a:p>
            <a:pPr>
              <a:defRPr/>
            </a:pPr>
            <a:fld id="{BF3D5E66-3D78-4429-A892-97C1B7B1B732}" type="slidenum">
              <a:rPr lang="lt-LT"/>
              <a:pPr>
                <a:defRPr/>
              </a:pPr>
              <a:t>3</a:t>
            </a:fld>
            <a:endParaRPr lang="lt-LT"/>
          </a:p>
        </p:txBody>
      </p:sp>
      <p:sp>
        <p:nvSpPr>
          <p:cNvPr id="5" name="Skaidrės numerio vietos rezervavimo ženklas 5"/>
          <p:cNvSpPr txBox="1">
            <a:spLocks noGrp="1"/>
          </p:cNvSpPr>
          <p:nvPr/>
        </p:nvSpPr>
        <p:spPr>
          <a:xfrm>
            <a:off x="8610600" y="6356350"/>
            <a:ext cx="2743200" cy="365125"/>
          </a:xfrm>
          <a:prstGeom prst="rect">
            <a:avLst/>
          </a:prstGeom>
          <a:noFill/>
        </p:spPr>
        <p:txBody>
          <a:bodyPr anchor="ctr"/>
          <a:lstStyle/>
          <a:p>
            <a:pPr algn="r" fontAlgn="auto">
              <a:spcBef>
                <a:spcPts val="0"/>
              </a:spcBef>
              <a:spcAft>
                <a:spcPts val="0"/>
              </a:spcAft>
              <a:defRPr/>
            </a:pPr>
            <a:fld id="{E23E5F8C-948B-4E9A-AE78-C8071287B198}" type="slidenum">
              <a:rPr lang="lt-LT" sz="1200">
                <a:solidFill>
                  <a:schemeClr val="tx1">
                    <a:tint val="75000"/>
                  </a:schemeClr>
                </a:solidFill>
                <a:latin typeface="+mn-lt"/>
                <a:cs typeface="+mn-cs"/>
              </a:rPr>
              <a:pPr algn="r" fontAlgn="auto">
                <a:spcBef>
                  <a:spcPts val="0"/>
                </a:spcBef>
                <a:spcAft>
                  <a:spcPts val="0"/>
                </a:spcAft>
                <a:defRPr/>
              </a:pPr>
              <a:t>3</a:t>
            </a:fld>
            <a:endParaRPr lang="lt-LT" sz="1200">
              <a:solidFill>
                <a:schemeClr val="tx1">
                  <a:tint val="75000"/>
                </a:schemeClr>
              </a:solidFill>
              <a:latin typeface="+mn-lt"/>
              <a:cs typeface="+mn-cs"/>
            </a:endParaRPr>
          </a:p>
        </p:txBody>
      </p:sp>
      <p:sp>
        <p:nvSpPr>
          <p:cNvPr id="17411" name="Rectangle 2"/>
          <p:cNvSpPr>
            <a:spLocks noGrp="1"/>
          </p:cNvSpPr>
          <p:nvPr>
            <p:ph type="title"/>
          </p:nvPr>
        </p:nvSpPr>
        <p:spPr>
          <a:xfrm>
            <a:off x="1122363" y="365125"/>
            <a:ext cx="10231437" cy="944563"/>
          </a:xfrm>
        </p:spPr>
        <p:txBody>
          <a:bodyPr/>
          <a:lstStyle/>
          <a:p>
            <a:r>
              <a:rPr lang="lt-LT" b="1" smtClean="0"/>
              <a:t>Mokymų tikslas</a:t>
            </a:r>
          </a:p>
        </p:txBody>
      </p:sp>
      <p:sp>
        <p:nvSpPr>
          <p:cNvPr id="17412" name="Rectangle 3"/>
          <p:cNvSpPr>
            <a:spLocks noGrp="1"/>
          </p:cNvSpPr>
          <p:nvPr>
            <p:ph type="body" idx="1"/>
          </p:nvPr>
        </p:nvSpPr>
        <p:spPr>
          <a:xfrm>
            <a:off x="838200" y="1533525"/>
            <a:ext cx="10693400" cy="4643438"/>
          </a:xfrm>
        </p:spPr>
        <p:txBody>
          <a:bodyPr/>
          <a:lstStyle/>
          <a:p>
            <a:pPr algn="just">
              <a:buFont typeface="Arial" charset="0"/>
              <a:buNone/>
            </a:pPr>
            <a:r>
              <a:rPr lang="lt-LT" smtClean="0"/>
              <a:t>	</a:t>
            </a:r>
            <a:r>
              <a:rPr lang="en-US" smtClean="0"/>
              <a:t> 	</a:t>
            </a:r>
            <a:r>
              <a:rPr lang="lt-LT" sz="3600" smtClean="0"/>
              <a:t>Mokymų </a:t>
            </a:r>
            <a:r>
              <a:rPr lang="lt-LT" sz="3600" b="1" smtClean="0"/>
              <a:t>tikslas</a:t>
            </a:r>
            <a:r>
              <a:rPr lang="lt-LT" sz="3600" smtClean="0"/>
              <a:t> – supažindinti leidėjus ir vadovėlių autorius su susisteminta informacija apie ginkluotą ir neginkluotą rezistenciją Lietuvoje, jos panaudojimo galimybes, kuriant tekstus, užduotis, formuluojant tyrimo užduotis moksleiviams.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3"/>
          <p:cNvSpPr>
            <a:spLocks noGrp="1"/>
          </p:cNvSpPr>
          <p:nvPr>
            <p:ph type="body" idx="1"/>
          </p:nvPr>
        </p:nvSpPr>
        <p:spPr>
          <a:xfrm>
            <a:off x="355600" y="423863"/>
            <a:ext cx="11441113" cy="6049962"/>
          </a:xfrm>
        </p:spPr>
        <p:txBody>
          <a:bodyPr/>
          <a:lstStyle/>
          <a:p>
            <a:pPr>
              <a:lnSpc>
                <a:spcPct val="80000"/>
              </a:lnSpc>
              <a:buFont typeface="Arial" charset="0"/>
              <a:buNone/>
            </a:pPr>
            <a:r>
              <a:rPr lang="lt-LT" sz="2400" smtClean="0"/>
              <a:t>	</a:t>
            </a:r>
            <a:r>
              <a:rPr lang="en-US" sz="2400" smtClean="0"/>
              <a:t> 	</a:t>
            </a:r>
            <a:r>
              <a:rPr lang="lt-LT" smtClean="0"/>
              <a:t>Knygos „Tremtis ir rezistencija Klaipėdos rajone“ sudarytoja išskyrė </a:t>
            </a:r>
            <a:r>
              <a:rPr lang="lt-LT" b="1" smtClean="0"/>
              <a:t>šešias</a:t>
            </a:r>
            <a:r>
              <a:rPr lang="lt-LT" smtClean="0"/>
              <a:t> ginkluoto partizanų pasipriešinimo </a:t>
            </a:r>
            <a:r>
              <a:rPr lang="lt-LT" b="1" smtClean="0"/>
              <a:t>priežastis</a:t>
            </a:r>
            <a:r>
              <a:rPr lang="lt-LT" smtClean="0"/>
              <a:t> (Žemaičių ir Kęstučio apygardoje). </a:t>
            </a:r>
          </a:p>
          <a:p>
            <a:pPr>
              <a:lnSpc>
                <a:spcPct val="80000"/>
              </a:lnSpc>
              <a:buFont typeface="Arial" charset="0"/>
              <a:buNone/>
            </a:pPr>
            <a:r>
              <a:rPr lang="lt-LT" smtClean="0"/>
              <a:t>	</a:t>
            </a:r>
            <a:r>
              <a:rPr lang="en-US" smtClean="0"/>
              <a:t> 	</a:t>
            </a:r>
            <a:r>
              <a:rPr lang="lt-LT" b="1" smtClean="0"/>
              <a:t>Pirmoji</a:t>
            </a:r>
            <a:r>
              <a:rPr lang="lt-LT" smtClean="0"/>
              <a:t> – pirmosios </a:t>
            </a:r>
            <a:r>
              <a:rPr lang="lt-LT" b="1" smtClean="0"/>
              <a:t>sovietų okupacijos patirtis</a:t>
            </a:r>
            <a:r>
              <a:rPr lang="lt-LT" smtClean="0"/>
              <a:t>, nepamiršti 1940–1941 m. trėmimai, žudynės pirmosiomis karo dienomis (Kaune, Raseiniuose, Panevėžyje, Zarasuose). </a:t>
            </a:r>
          </a:p>
          <a:p>
            <a:pPr algn="just">
              <a:lnSpc>
                <a:spcPct val="80000"/>
              </a:lnSpc>
              <a:buFont typeface="Arial" charset="0"/>
              <a:buNone/>
            </a:pPr>
            <a:r>
              <a:rPr lang="lt-LT" smtClean="0"/>
              <a:t>	</a:t>
            </a:r>
            <a:r>
              <a:rPr lang="en-US" smtClean="0"/>
              <a:t> 	</a:t>
            </a:r>
            <a:r>
              <a:rPr lang="lt-LT" b="1" smtClean="0"/>
              <a:t>Antroji </a:t>
            </a:r>
            <a:r>
              <a:rPr lang="lt-LT" smtClean="0"/>
              <a:t>–</a:t>
            </a:r>
            <a:r>
              <a:rPr lang="lt-LT" b="1" smtClean="0"/>
              <a:t> tikėjimas Atlanto chartijos pažadais</a:t>
            </a:r>
            <a:r>
              <a:rPr lang="lt-LT" smtClean="0"/>
              <a:t>, atkurti nepriklausomybę dėl karo jos netekusioms šalims. Tai lietuviams įkvėpė laisvės viltį. Mini </a:t>
            </a:r>
            <a:r>
              <a:rPr lang="lt-LT" i="1" smtClean="0"/>
              <a:t>Amerikos balsą</a:t>
            </a:r>
            <a:r>
              <a:rPr lang="lt-LT" smtClean="0"/>
              <a:t> (1951 m. vasario 16 d.), jo politinius komentarus. (Šis argumentas nelabai įtikina, nes pasipriešinimas prasidėjo anksčiau, pradėtas transliuoti </a:t>
            </a:r>
            <a:r>
              <a:rPr lang="lt-LT" i="1" smtClean="0"/>
              <a:t>Amerikos balsas</a:t>
            </a:r>
            <a:r>
              <a:rPr lang="lt-LT" smtClean="0"/>
              <a:t>). </a:t>
            </a:r>
          </a:p>
          <a:p>
            <a:pPr>
              <a:lnSpc>
                <a:spcPct val="80000"/>
              </a:lnSpc>
              <a:buFont typeface="Arial" charset="0"/>
              <a:buNone/>
            </a:pPr>
            <a:r>
              <a:rPr lang="lt-LT" smtClean="0"/>
              <a:t>	</a:t>
            </a:r>
            <a:r>
              <a:rPr lang="en-US" smtClean="0"/>
              <a:t> 	</a:t>
            </a:r>
            <a:r>
              <a:rPr lang="lt-LT" b="1" smtClean="0"/>
              <a:t>Trečioji </a:t>
            </a:r>
            <a:r>
              <a:rPr lang="lt-LT" smtClean="0"/>
              <a:t>– </a:t>
            </a:r>
            <a:r>
              <a:rPr lang="lt-LT" b="1" smtClean="0"/>
              <a:t>prievartinė mobilizacija</a:t>
            </a:r>
            <a:r>
              <a:rPr lang="lt-LT" smtClean="0"/>
              <a:t> į okupacines karines pajėgas, 1944 m. mobilizacija, kurią vykdė frontų ir armijų atsargos šaulių pulkai, vėliau – rajonų kariniai komisariatai (nuoroda į Kęstutį Kasparą. </a:t>
            </a:r>
            <a:r>
              <a:rPr lang="lt-LT" i="1" smtClean="0"/>
              <a:t>Lietuvos karas</a:t>
            </a:r>
            <a:r>
              <a:rPr lang="lt-LT" smtClean="0"/>
              <a:t>, 1999, p. 163).</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p:cNvSpPr>
            <a:spLocks noGrp="1"/>
          </p:cNvSpPr>
          <p:nvPr>
            <p:ph type="body" idx="4294967295"/>
          </p:nvPr>
        </p:nvSpPr>
        <p:spPr>
          <a:xfrm>
            <a:off x="290513" y="365125"/>
            <a:ext cx="11528425" cy="6157913"/>
          </a:xfrm>
        </p:spPr>
        <p:txBody>
          <a:bodyPr/>
          <a:lstStyle/>
          <a:p>
            <a:pPr>
              <a:buFont typeface="Arial" charset="0"/>
              <a:buNone/>
            </a:pPr>
            <a:r>
              <a:rPr lang="lt-LT" b="1" smtClean="0"/>
              <a:t>	</a:t>
            </a:r>
            <a:r>
              <a:rPr lang="en-US" b="1" smtClean="0"/>
              <a:t> 	</a:t>
            </a:r>
            <a:r>
              <a:rPr lang="lt-LT" b="1" smtClean="0"/>
              <a:t>Ketvirtoji </a:t>
            </a:r>
            <a:r>
              <a:rPr lang="lt-LT" smtClean="0"/>
              <a:t>– politinis persekiojimas, prevenciniai suėmimai, perfiltravimas (kai žmonės išvežti į filtracinius lagerius).</a:t>
            </a:r>
          </a:p>
          <a:p>
            <a:pPr>
              <a:buFont typeface="Arial" charset="0"/>
              <a:buNone/>
            </a:pPr>
            <a:r>
              <a:rPr lang="lt-LT" smtClean="0"/>
              <a:t>	</a:t>
            </a:r>
            <a:r>
              <a:rPr lang="en-US" smtClean="0"/>
              <a:t> 	</a:t>
            </a:r>
            <a:r>
              <a:rPr lang="lt-LT" b="1" smtClean="0"/>
              <a:t>Penktoji</a:t>
            </a:r>
            <a:r>
              <a:rPr lang="lt-LT" smtClean="0"/>
              <a:t> priežastis – plėšimai, įteisinti specialia „</a:t>
            </a:r>
            <a:r>
              <a:rPr lang="lt-LT" b="1" smtClean="0"/>
              <a:t>Direktyva dėl likusių be šeimininkų dvarų ir ūkių</a:t>
            </a:r>
            <a:r>
              <a:rPr lang="lt-LT" smtClean="0"/>
              <a:t>“; kariniai daliniai galėjo juos užimti. Todėl plėštos sodybos kaime, parduotuvės, butai, įstaigos miestuose, žemės ūkio inventorius ir gamyklų įrengimai išvežami. Minimos ūkininkams paskirtos maisto pristatymo ir kitos prievolės, prievartiniai darbai, žemės nusavinimas į valstybinį fondą, prievartinis paskolų obligacijų pasirašymas (manyčiau, kad pastarąjį teiginį reiktų atskirti į atskirą priežastį). </a:t>
            </a:r>
          </a:p>
          <a:p>
            <a:pPr>
              <a:buFont typeface="Arial" charset="0"/>
              <a:buNone/>
            </a:pPr>
            <a:r>
              <a:rPr lang="lt-LT" smtClean="0"/>
              <a:t>	</a:t>
            </a:r>
            <a:r>
              <a:rPr lang="en-US" smtClean="0"/>
              <a:t> 	</a:t>
            </a:r>
            <a:r>
              <a:rPr lang="lt-LT" b="1" smtClean="0"/>
              <a:t>Šeštoji</a:t>
            </a:r>
            <a:r>
              <a:rPr lang="lt-LT" smtClean="0"/>
              <a:t> priežastis – </a:t>
            </a:r>
            <a:r>
              <a:rPr lang="lt-LT" b="1" smtClean="0"/>
              <a:t>patriotizmas</a:t>
            </a:r>
            <a:r>
              <a:rPr lang="lt-LT" smtClean="0"/>
              <a:t>, kurį sukėlė per pirmą okupaciją uždrausti Lietuvos Respublikos valstybiniai simboliai; žmonės saugojo vėliavas 1918–1940 m. išleistas knygas.</a:t>
            </a:r>
            <a:br>
              <a:rPr lang="lt-LT" smtClean="0"/>
            </a:br>
            <a:endParaRPr lang="lt-LT" smtClean="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3"/>
          <p:cNvSpPr>
            <a:spLocks noGrp="1"/>
          </p:cNvSpPr>
          <p:nvPr>
            <p:ph type="body" idx="1"/>
          </p:nvPr>
        </p:nvSpPr>
        <p:spPr>
          <a:xfrm>
            <a:off x="285750" y="376238"/>
            <a:ext cx="11453813" cy="6108700"/>
          </a:xfrm>
        </p:spPr>
        <p:txBody>
          <a:bodyPr/>
          <a:lstStyle/>
          <a:p>
            <a:pPr>
              <a:buFont typeface="Arial" charset="0"/>
              <a:buNone/>
            </a:pPr>
            <a:r>
              <a:rPr lang="lt-LT" smtClean="0"/>
              <a:t>	</a:t>
            </a:r>
            <a:r>
              <a:rPr lang="en-US" smtClean="0"/>
              <a:t> 	</a:t>
            </a:r>
            <a:r>
              <a:rPr lang="lt-LT" b="1" smtClean="0"/>
              <a:t>O. Dapšytė-Kriukelienė</a:t>
            </a:r>
            <a:r>
              <a:rPr lang="lt-LT" smtClean="0"/>
              <a:t> išskyrė </a:t>
            </a:r>
            <a:r>
              <a:rPr lang="lt-LT" b="1" smtClean="0"/>
              <a:t>tiesiogines</a:t>
            </a:r>
            <a:r>
              <a:rPr lang="lt-LT" smtClean="0"/>
              <a:t> ir </a:t>
            </a:r>
            <a:r>
              <a:rPr lang="lt-LT" b="1" smtClean="0"/>
              <a:t>netiesiogines priežastis</a:t>
            </a:r>
            <a:r>
              <a:rPr lang="lt-LT" smtClean="0"/>
              <a:t>: tiesioginės – 1941 m. patirti sovietinės okupacijos žiaurumai (teroras, masiniai trėmimai, trėmimai ir kitos okupantų priemonės), netiesioginės – mobilizacija į okupacinę kariuomenę. </a:t>
            </a:r>
          </a:p>
          <a:p>
            <a:pPr algn="just">
              <a:buFont typeface="Arial" charset="0"/>
              <a:buNone/>
            </a:pPr>
            <a:r>
              <a:rPr lang="lt-LT" smtClean="0"/>
              <a:t>	</a:t>
            </a:r>
            <a:r>
              <a:rPr lang="en-US" smtClean="0"/>
              <a:t> 	</a:t>
            </a:r>
            <a:r>
              <a:rPr lang="lt-LT" smtClean="0"/>
              <a:t>Tiesioginės detalizuotos, tai – okupacinio režimo politika, pasireiškusi politiniu persekiojimu („Pastovūs NKVD kariuomenės siautėjimai, miškų šukavimas, partizanų ir beginklių civilių žmonių, kuriuos priskirdavo partizanų kategorijai, žudynės daugelį paskatino apsispręsti priešintis ginklu, telktis į partizanų būrius“), plėšikavimu krašte, vėliau – kolūkių kūrimu; gyventojų patriotizmas, pasiryžimas ginti tėvynę nuo okupantų; „siekis nuplauti pirmosios sovietų okupacijos gėdą, kai Lietuvos kariuomenė nepasipriešino okupantams“; viltis sulaukti Vakarų paramos („Tikėjosi, kad Vakarai ilgainiui įvykdys Atlanto chartijos pažadus sugrąžinti nepriklausomybę dėl karo netekusioms tautoms“).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3"/>
          <p:cNvSpPr>
            <a:spLocks noGrp="1"/>
          </p:cNvSpPr>
          <p:nvPr>
            <p:ph type="body" idx="1"/>
          </p:nvPr>
        </p:nvSpPr>
        <p:spPr>
          <a:xfrm>
            <a:off x="284163" y="341313"/>
            <a:ext cx="11561762" cy="6180137"/>
          </a:xfrm>
        </p:spPr>
        <p:txBody>
          <a:bodyPr/>
          <a:lstStyle/>
          <a:p>
            <a:pPr>
              <a:buFont typeface="Arial" charset="0"/>
              <a:buNone/>
            </a:pPr>
            <a:r>
              <a:rPr lang="en-US" smtClean="0"/>
              <a:t> 	</a:t>
            </a:r>
            <a:r>
              <a:rPr lang="lt-LT" smtClean="0"/>
              <a:t>	</a:t>
            </a:r>
            <a:r>
              <a:rPr lang="lt-LT" b="1" smtClean="0"/>
              <a:t>D. Kuodytė ir A. Kašėta</a:t>
            </a:r>
            <a:r>
              <a:rPr lang="lt-LT" smtClean="0"/>
              <a:t> įvardijo keturias </a:t>
            </a:r>
            <a:r>
              <a:rPr lang="lt-LT" b="1" smtClean="0"/>
              <a:t>prielaidas</a:t>
            </a:r>
            <a:r>
              <a:rPr lang="lt-LT" smtClean="0"/>
              <a:t>, subrandinusias ginkluotą partizaninį pasipriešinimą: </a:t>
            </a:r>
          </a:p>
          <a:p>
            <a:pPr>
              <a:buFont typeface="Arial" charset="0"/>
              <a:buNone/>
            </a:pPr>
            <a:r>
              <a:rPr lang="lt-LT" smtClean="0"/>
              <a:t>	1) nepriklausomos valstybės 20-metis; </a:t>
            </a:r>
          </a:p>
          <a:p>
            <a:pPr>
              <a:buFont typeface="Arial" charset="0"/>
              <a:buNone/>
            </a:pPr>
            <a:r>
              <a:rPr lang="lt-LT" smtClean="0"/>
              <a:t>	2) spontaniškas pasipriešinimas 1940–1941 m., pasibaigęs sukilimu; </a:t>
            </a:r>
          </a:p>
          <a:p>
            <a:pPr algn="just">
              <a:buFont typeface="Arial" charset="0"/>
              <a:buNone/>
            </a:pPr>
            <a:r>
              <a:rPr lang="lt-LT" smtClean="0"/>
              <a:t>	3) antinacinė rezistencija; </a:t>
            </a:r>
          </a:p>
          <a:p>
            <a:pPr>
              <a:buFont typeface="Arial" charset="0"/>
              <a:buNone/>
            </a:pPr>
            <a:r>
              <a:rPr lang="lt-LT" smtClean="0"/>
              <a:t>	4) pirmosios sovietinės okupacijos patirtis, sovietų vykdytas teroras, represijos.</a:t>
            </a:r>
          </a:p>
          <a:p>
            <a:pPr>
              <a:buFont typeface="Arial" charset="0"/>
              <a:buNone/>
            </a:pPr>
            <a:r>
              <a:rPr lang="lt-LT" smtClean="0"/>
              <a:t>	</a:t>
            </a:r>
            <a:r>
              <a:rPr lang="en-US" smtClean="0"/>
              <a:t> 	</a:t>
            </a:r>
            <a:r>
              <a:rPr lang="lt-LT" b="1" smtClean="0"/>
              <a:t>Lewandowska Ilona, Bożerocki Tomasz</a:t>
            </a:r>
            <a:r>
              <a:rPr lang="lt-LT" smtClean="0"/>
              <a:t> edukacijai skirtoje priemonėje „Podziemie Łączy. Pogrindis jungia“, išskyrė kelias pasitraukimo į miškus priežastis. </a:t>
            </a:r>
            <a:r>
              <a:rPr lang="lt-LT" b="1" smtClean="0"/>
              <a:t>Viena jų</a:t>
            </a:r>
            <a:r>
              <a:rPr lang="lt-LT" smtClean="0"/>
              <a:t> – siekis išvengti įtraukimo į Raudonąją armiją, </a:t>
            </a:r>
            <a:r>
              <a:rPr lang="lt-LT" b="1" smtClean="0"/>
              <a:t>kita</a:t>
            </a:r>
            <a:r>
              <a:rPr lang="lt-LT" smtClean="0"/>
              <a:t> – represijų. Armijos krajovos „svarbiausias &lt;...&gt; uždavinys buvo apsaugoti gyventojus nuo sovietinio teroro.“.</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3"/>
          <p:cNvSpPr>
            <a:spLocks noGrp="1"/>
          </p:cNvSpPr>
          <p:nvPr>
            <p:ph type="body" idx="1"/>
          </p:nvPr>
        </p:nvSpPr>
        <p:spPr>
          <a:xfrm>
            <a:off x="357188" y="423863"/>
            <a:ext cx="11430000" cy="6037262"/>
          </a:xfrm>
        </p:spPr>
        <p:txBody>
          <a:bodyPr/>
          <a:lstStyle/>
          <a:p>
            <a:pPr>
              <a:buFont typeface="Arial" charset="0"/>
              <a:buNone/>
            </a:pPr>
            <a:r>
              <a:rPr lang="en-US" sz="3600" smtClean="0"/>
              <a:t> 	</a:t>
            </a:r>
            <a:r>
              <a:rPr lang="lt-LT" sz="3600" smtClean="0"/>
              <a:t>	Istorikė </a:t>
            </a:r>
            <a:r>
              <a:rPr lang="lt-LT" sz="3600" b="1" smtClean="0"/>
              <a:t>Daiva Dapkutė</a:t>
            </a:r>
            <a:r>
              <a:rPr lang="lt-LT" sz="3600" smtClean="0"/>
              <a:t> analizavo vėlesnio laikotarpio rezistencinės organizacijos susikūrimo priežastis. Jos teigimu, Užsienio rezistencinės santarvės susikūrimą sąlygojo: </a:t>
            </a:r>
          </a:p>
          <a:p>
            <a:pPr algn="just">
              <a:buFont typeface="Arial" charset="0"/>
              <a:buNone/>
            </a:pPr>
            <a:r>
              <a:rPr lang="lt-LT" sz="3600" smtClean="0"/>
              <a:t>	1) tarptautinės situacijos pokyčiai; </a:t>
            </a:r>
          </a:p>
          <a:p>
            <a:pPr>
              <a:buFont typeface="Arial" charset="0"/>
              <a:buNone/>
            </a:pPr>
            <a:r>
              <a:rPr lang="lt-LT" sz="3600" smtClean="0"/>
              <a:t>	2) užsienio žvalgybų (anglų, švedų, amerikiečių) įtaka; </a:t>
            </a:r>
          </a:p>
          <a:p>
            <a:pPr>
              <a:buFont typeface="Arial" charset="0"/>
              <a:buNone/>
            </a:pPr>
            <a:r>
              <a:rPr lang="lt-LT" sz="3600" smtClean="0"/>
              <a:t>	3) ryšiai su krašto rezistencija; </a:t>
            </a:r>
          </a:p>
          <a:p>
            <a:pPr>
              <a:buFont typeface="Arial" charset="0"/>
              <a:buNone/>
            </a:pPr>
            <a:r>
              <a:rPr lang="lt-LT" sz="3600" smtClean="0"/>
              <a:t>	4) sovietų saugumas.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3"/>
          <p:cNvSpPr>
            <a:spLocks noGrp="1"/>
          </p:cNvSpPr>
          <p:nvPr>
            <p:ph type="body" idx="4294967295"/>
          </p:nvPr>
        </p:nvSpPr>
        <p:spPr>
          <a:xfrm>
            <a:off x="512763" y="565150"/>
            <a:ext cx="11264900" cy="5918200"/>
          </a:xfrm>
        </p:spPr>
        <p:txBody>
          <a:bodyPr/>
          <a:lstStyle/>
          <a:p>
            <a:pPr>
              <a:buFont typeface="Arial" charset="0"/>
              <a:buNone/>
            </a:pPr>
            <a:r>
              <a:rPr lang="lt-LT" smtClean="0"/>
              <a:t>	</a:t>
            </a:r>
            <a:r>
              <a:rPr lang="en-US" smtClean="0"/>
              <a:t> 	</a:t>
            </a:r>
            <a:r>
              <a:rPr lang="lt-LT" sz="3600" smtClean="0"/>
              <a:t>Neginkluoto pasipriešinimo ištakas ir </a:t>
            </a:r>
            <a:r>
              <a:rPr lang="lt-LT" sz="3600" b="1" smtClean="0"/>
              <a:t>veiksnius</a:t>
            </a:r>
            <a:r>
              <a:rPr lang="lt-LT" sz="3600" smtClean="0"/>
              <a:t> išsamiai išanalizavo </a:t>
            </a:r>
            <a:r>
              <a:rPr lang="lt-LT" sz="3600" b="1" smtClean="0"/>
              <a:t>Monika Kareniauskaitė</a:t>
            </a:r>
            <a:r>
              <a:rPr lang="lt-LT" sz="3600" smtClean="0"/>
              <a:t>. Prieš analizuodama ištakas ir priežastis pateikė savąją priežasčių sampratą:</a:t>
            </a:r>
          </a:p>
          <a:p>
            <a:pPr algn="just">
              <a:buFont typeface="Arial" charset="0"/>
              <a:buNone/>
            </a:pPr>
            <a:r>
              <a:rPr lang="lt-LT" sz="3600" smtClean="0"/>
              <a:t>	</a:t>
            </a:r>
            <a:r>
              <a:rPr lang="en-US" sz="3600" smtClean="0"/>
              <a:t> 	</a:t>
            </a:r>
            <a:r>
              <a:rPr lang="lt-LT" sz="3600" smtClean="0"/>
              <a:t>„Priežastys apima ir „įvykius, procesus, kurie įvairiais laikotarpiais buvo tarsi gaivaus vėjo gūsis, palaikęs Lietuvos neginkluotąjį pasipriešinimą, jo plėtrą, skatinęs įsitraukti ir naujus žmones, taigi neleidęs jam užgesti ir kurstęs Lietuvos neginkluotojo pasipriešinimo ugnį per visą antrąją sovietų okupaciją“.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3"/>
          <p:cNvSpPr>
            <a:spLocks noGrp="1"/>
          </p:cNvSpPr>
          <p:nvPr>
            <p:ph type="body" idx="4294967295"/>
          </p:nvPr>
        </p:nvSpPr>
        <p:spPr>
          <a:xfrm>
            <a:off x="368300" y="495300"/>
            <a:ext cx="11358563" cy="5967413"/>
          </a:xfrm>
        </p:spPr>
        <p:txBody>
          <a:bodyPr/>
          <a:lstStyle/>
          <a:p>
            <a:pPr>
              <a:buFont typeface="Arial" charset="0"/>
              <a:buNone/>
            </a:pPr>
            <a:r>
              <a:rPr lang="lt-LT" b="1" smtClean="0"/>
              <a:t>	Pirmoji priežastis</a:t>
            </a:r>
            <a:r>
              <a:rPr lang="lt-LT" smtClean="0"/>
              <a:t> – Lietuvos valstybingumo praradimas ir okupacinių režimų teroras. </a:t>
            </a:r>
          </a:p>
          <a:p>
            <a:pPr>
              <a:buFont typeface="Arial" charset="0"/>
              <a:buNone/>
            </a:pPr>
            <a:r>
              <a:rPr lang="lt-LT" smtClean="0"/>
              <a:t>	</a:t>
            </a:r>
            <a:r>
              <a:rPr lang="lt-LT" b="1" smtClean="0"/>
              <a:t>Antroji priežastis</a:t>
            </a:r>
            <a:r>
              <a:rPr lang="lt-LT" smtClean="0"/>
              <a:t> – partizaninis karas, pasipriešinimo tradicijos tęstinumas (žr. </a:t>
            </a:r>
            <a:r>
              <a:rPr lang="lt-LT" b="1" smtClean="0"/>
              <a:t>4 lentelę</a:t>
            </a:r>
            <a:r>
              <a:rPr lang="lt-LT" smtClean="0"/>
              <a:t>). </a:t>
            </a:r>
          </a:p>
          <a:p>
            <a:pPr>
              <a:buFont typeface="Arial" charset="0"/>
              <a:buNone/>
            </a:pPr>
            <a:r>
              <a:rPr lang="lt-LT" b="1" smtClean="0"/>
              <a:t>	Trečioji priežastis</a:t>
            </a:r>
            <a:r>
              <a:rPr lang="lt-LT" smtClean="0"/>
              <a:t> – „žodinė tradicija, tikrovė, gyvenamosios aplinkos stebėjimas“.</a:t>
            </a:r>
          </a:p>
          <a:p>
            <a:pPr algn="just">
              <a:buFont typeface="Arial" charset="0"/>
              <a:buNone/>
            </a:pPr>
            <a:r>
              <a:rPr lang="lt-LT" smtClean="0"/>
              <a:t>	</a:t>
            </a:r>
            <a:r>
              <a:rPr lang="lt-LT" b="1" smtClean="0"/>
              <a:t>Ketvirtoji priežastis</a:t>
            </a:r>
            <a:r>
              <a:rPr lang="lt-LT" smtClean="0"/>
              <a:t> / </a:t>
            </a:r>
            <a:r>
              <a:rPr lang="lt-LT" b="1" smtClean="0"/>
              <a:t>motyvas</a:t>
            </a:r>
            <a:r>
              <a:rPr lang="lt-LT" smtClean="0"/>
              <a:t> – istorinė atmintis ir siekis ją išsaugoti tautinę tapatybę.</a:t>
            </a:r>
          </a:p>
          <a:p>
            <a:pPr>
              <a:buFont typeface="Arial" charset="0"/>
              <a:buNone/>
            </a:pPr>
            <a:r>
              <a:rPr lang="lt-LT" smtClean="0"/>
              <a:t>	</a:t>
            </a:r>
            <a:r>
              <a:rPr lang="lt-LT" b="1" smtClean="0"/>
              <a:t>Penktoji priežastis</a:t>
            </a:r>
            <a:r>
              <a:rPr lang="lt-LT" smtClean="0"/>
              <a:t> – pokyčiai Lietuvos visuomenėje XX a. 6 deš. pradžioje, kuomet suvokta, kad nėra veiksnių galinčių susilpninti sovietinę sistemą (sunaikinta ginkluota rezistencija).</a:t>
            </a:r>
          </a:p>
          <a:p>
            <a:endParaRPr lang="lt-LT"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4" descr="Capture"/>
          <p:cNvPicPr>
            <a:picLocks noChangeAspect="1" noChangeArrowheads="1"/>
          </p:cNvPicPr>
          <p:nvPr/>
        </p:nvPicPr>
        <p:blipFill>
          <a:blip r:embed="rId2"/>
          <a:srcRect/>
          <a:stretch>
            <a:fillRect/>
          </a:stretch>
        </p:blipFill>
        <p:spPr bwMode="auto">
          <a:xfrm>
            <a:off x="3032125" y="0"/>
            <a:ext cx="5813425" cy="68580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3"/>
          <p:cNvSpPr>
            <a:spLocks noGrp="1"/>
          </p:cNvSpPr>
          <p:nvPr>
            <p:ph type="body" idx="1"/>
          </p:nvPr>
        </p:nvSpPr>
        <p:spPr>
          <a:xfrm>
            <a:off x="379413" y="447675"/>
            <a:ext cx="11442700" cy="6049963"/>
          </a:xfrm>
        </p:spPr>
        <p:txBody>
          <a:bodyPr/>
          <a:lstStyle/>
          <a:p>
            <a:pPr>
              <a:buFont typeface="Arial" charset="0"/>
              <a:buNone/>
            </a:pPr>
            <a:r>
              <a:rPr lang="lt-LT" smtClean="0"/>
              <a:t>	</a:t>
            </a:r>
            <a:r>
              <a:rPr lang="en-US" smtClean="0"/>
              <a:t> 	</a:t>
            </a:r>
            <a:r>
              <a:rPr lang="lt-LT" smtClean="0"/>
              <a:t>Neginkluotam pasipriešinimui, ypač katalikiškam, poveikį darė (įvardijama, kaip priežastis) Sovietų Sąjungos disidentai ir disidentinis judėjimas. Įtaką / poveikį darė įvykiai Lenkijoje, Vengrijoje, Prahoje. </a:t>
            </a:r>
          </a:p>
          <a:p>
            <a:pPr>
              <a:buFont typeface="Arial" charset="0"/>
              <a:buNone/>
            </a:pPr>
            <a:r>
              <a:rPr lang="lt-LT" smtClean="0"/>
              <a:t>	</a:t>
            </a:r>
            <a:r>
              <a:rPr lang="lt-LT" b="1" smtClean="0"/>
              <a:t>Pasipriešinimą sovietinei santvarkai skatino</a:t>
            </a:r>
            <a:r>
              <a:rPr lang="lt-LT" smtClean="0"/>
              <a:t>: </a:t>
            </a:r>
          </a:p>
          <a:p>
            <a:pPr>
              <a:buFont typeface="Arial" charset="0"/>
              <a:buNone/>
            </a:pPr>
            <a:r>
              <a:rPr lang="lt-LT" smtClean="0"/>
              <a:t>	1) socialinis ir ekonominis nesaugumas (tremtiniams ir buvusiems politiniams kaliniams); </a:t>
            </a:r>
          </a:p>
          <a:p>
            <a:pPr>
              <a:buFont typeface="Arial" charset="0"/>
              <a:buNone/>
            </a:pPr>
            <a:r>
              <a:rPr lang="lt-LT" smtClean="0"/>
              <a:t>	2) negalėjimas įsitvirtinti gyvenime; </a:t>
            </a:r>
          </a:p>
          <a:p>
            <a:pPr>
              <a:buFont typeface="Arial" charset="0"/>
              <a:buNone/>
            </a:pPr>
            <a:r>
              <a:rPr lang="lt-LT" smtClean="0"/>
              <a:t>	3) finansinio stabilumo siekis; </a:t>
            </a:r>
          </a:p>
          <a:p>
            <a:pPr algn="just">
              <a:buFont typeface="Arial" charset="0"/>
              <a:buNone/>
            </a:pPr>
            <a:r>
              <a:rPr lang="lt-LT" smtClean="0"/>
              <a:t>	4) pasipiktinimas sovietine tikrove; </a:t>
            </a:r>
          </a:p>
          <a:p>
            <a:pPr>
              <a:buFont typeface="Arial" charset="0"/>
              <a:buNone/>
            </a:pPr>
            <a:r>
              <a:rPr lang="lt-LT" smtClean="0"/>
              <a:t>	5) nepasitenkinimas kolektyvizacija; </a:t>
            </a:r>
          </a:p>
          <a:p>
            <a:pPr>
              <a:buFont typeface="Arial" charset="0"/>
              <a:buNone/>
            </a:pPr>
            <a:r>
              <a:rPr lang="lt-LT" smtClean="0"/>
              <a:t>	6) pasipiktinimas nomenklatūros privilegijomis; </a:t>
            </a:r>
          </a:p>
          <a:p>
            <a:pPr>
              <a:buFont typeface="Arial" charset="0"/>
              <a:buNone/>
            </a:pPr>
            <a:r>
              <a:rPr lang="lt-LT" smtClean="0"/>
              <a:t>	7) žmogaus teisių pažeidimai.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3"/>
          <p:cNvSpPr>
            <a:spLocks noGrp="1"/>
          </p:cNvSpPr>
          <p:nvPr>
            <p:ph type="body" idx="4294967295"/>
          </p:nvPr>
        </p:nvSpPr>
        <p:spPr>
          <a:xfrm>
            <a:off x="393700" y="731838"/>
            <a:ext cx="11261725" cy="5573712"/>
          </a:xfrm>
        </p:spPr>
        <p:txBody>
          <a:bodyPr/>
          <a:lstStyle/>
          <a:p>
            <a:pPr algn="just">
              <a:buFont typeface="Arial" charset="0"/>
              <a:buNone/>
            </a:pPr>
            <a:r>
              <a:rPr lang="lt-LT" smtClean="0"/>
              <a:t>	</a:t>
            </a:r>
            <a:r>
              <a:rPr lang="en-US" smtClean="0"/>
              <a:t> 	</a:t>
            </a:r>
            <a:r>
              <a:rPr lang="lt-LT" sz="3200" smtClean="0"/>
              <a:t>Prie </a:t>
            </a:r>
            <a:r>
              <a:rPr lang="lt-LT" sz="3200" b="1" smtClean="0"/>
              <a:t>poveikį neginkluotam pasipriešinimui dariusių veiksnių</a:t>
            </a:r>
            <a:r>
              <a:rPr lang="lt-LT" sz="3200" smtClean="0"/>
              <a:t> M. Kareniauskaitė priskyrė iš lagerių parsivežtą patirtį, režimo pokyčius (atšilimas, destalinizacija, restalinizacija), sovietinę cenzūrą, ateistinę politiką, dvasininkų represavimą, rusinimo politiką. Įtakas neginkluotam pasipriešinimui įžvelgė Vakarų kultūroje (hipių subkultūra), užsienio radijo transliacijose.</a:t>
            </a:r>
            <a:br>
              <a:rPr lang="lt-LT" sz="3200" smtClean="0"/>
            </a:br>
            <a:endParaRPr lang="lt-LT" sz="3200" smtClean="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kaidrės numerio vietos rezervavimo ženklas 5"/>
          <p:cNvSpPr>
            <a:spLocks noGrp="1"/>
          </p:cNvSpPr>
          <p:nvPr>
            <p:ph type="sldNum" sz="quarter" idx="12"/>
          </p:nvPr>
        </p:nvSpPr>
        <p:spPr/>
        <p:txBody>
          <a:bodyPr/>
          <a:lstStyle/>
          <a:p>
            <a:pPr>
              <a:defRPr/>
            </a:pPr>
            <a:fld id="{955FE390-E97B-41EF-9B2D-22656BD1C515}" type="slidenum">
              <a:rPr lang="lt-LT"/>
              <a:pPr>
                <a:defRPr/>
              </a:pPr>
              <a:t>4</a:t>
            </a:fld>
            <a:endParaRPr lang="lt-LT"/>
          </a:p>
        </p:txBody>
      </p:sp>
      <p:sp>
        <p:nvSpPr>
          <p:cNvPr id="18434" name="Rectangle 2"/>
          <p:cNvSpPr>
            <a:spLocks noGrp="1"/>
          </p:cNvSpPr>
          <p:nvPr>
            <p:ph type="title"/>
          </p:nvPr>
        </p:nvSpPr>
        <p:spPr/>
        <p:txBody>
          <a:bodyPr/>
          <a:lstStyle/>
          <a:p>
            <a:r>
              <a:rPr lang="lt-LT" sz="4000" b="1" smtClean="0"/>
              <a:t>1. Ginkluotos ir neginkluotos rezistencijos samprata</a:t>
            </a:r>
            <a:br>
              <a:rPr lang="lt-LT" sz="4000" b="1" smtClean="0"/>
            </a:br>
            <a:r>
              <a:rPr lang="lt-LT" sz="4000" b="1" smtClean="0"/>
              <a:t>1.1. Pasipriešinimas ir jo klasifikacija</a:t>
            </a:r>
          </a:p>
        </p:txBody>
      </p:sp>
      <p:sp>
        <p:nvSpPr>
          <p:cNvPr id="18435" name="Rectangle 3"/>
          <p:cNvSpPr>
            <a:spLocks noGrp="1"/>
          </p:cNvSpPr>
          <p:nvPr>
            <p:ph type="body" idx="1"/>
          </p:nvPr>
        </p:nvSpPr>
        <p:spPr>
          <a:xfrm>
            <a:off x="693738" y="1825625"/>
            <a:ext cx="10861675" cy="4613275"/>
          </a:xfrm>
        </p:spPr>
        <p:txBody>
          <a:bodyPr/>
          <a:lstStyle/>
          <a:p>
            <a:pPr>
              <a:buFont typeface="Arial" charset="0"/>
              <a:buNone/>
            </a:pPr>
            <a:r>
              <a:rPr lang="lt-LT" smtClean="0"/>
              <a:t>	</a:t>
            </a:r>
            <a:r>
              <a:rPr lang="lt-LT" sz="3600" smtClean="0"/>
              <a:t>Lietuvos istoriografijoje jau klasika tapo pasipriešinimo laikotarpio suskirstymas į </a:t>
            </a:r>
            <a:r>
              <a:rPr lang="lt-LT" sz="3600" b="1" smtClean="0"/>
              <a:t>ginkluotą ir neginkluotą</a:t>
            </a:r>
            <a:r>
              <a:rPr lang="lt-LT" sz="3600" smtClean="0"/>
              <a:t> pasipriešinimą (M. Kareniauskaitė, L. Pušinskytė). </a:t>
            </a:r>
          </a:p>
          <a:p>
            <a:pPr algn="just">
              <a:buFont typeface="Arial" charset="0"/>
              <a:buNone/>
            </a:pPr>
            <a:r>
              <a:rPr lang="lt-LT" sz="3600" smtClean="0"/>
              <a:t>	Toks skirstymas tinka tiriant ir antisovietinį, ir antinacinį pasipriešinimą.</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p:cNvSpPr>
          <p:nvPr>
            <p:ph type="title"/>
          </p:nvPr>
        </p:nvSpPr>
        <p:spPr/>
        <p:txBody>
          <a:bodyPr/>
          <a:lstStyle/>
          <a:p>
            <a:r>
              <a:rPr lang="lt-LT" b="1" smtClean="0"/>
              <a:t>1.4. Pasipriešinimo veiklos, jų klasifikacija</a:t>
            </a:r>
          </a:p>
        </p:txBody>
      </p:sp>
      <p:sp>
        <p:nvSpPr>
          <p:cNvPr id="55298" name="Rectangle 3"/>
          <p:cNvSpPr>
            <a:spLocks noGrp="1"/>
          </p:cNvSpPr>
          <p:nvPr>
            <p:ph type="body" idx="1"/>
          </p:nvPr>
        </p:nvSpPr>
        <p:spPr>
          <a:xfrm>
            <a:off x="623888" y="1825625"/>
            <a:ext cx="10729912" cy="4351338"/>
          </a:xfrm>
        </p:spPr>
        <p:txBody>
          <a:bodyPr/>
          <a:lstStyle/>
          <a:p>
            <a:pPr algn="just">
              <a:buFont typeface="Arial" charset="0"/>
              <a:buNone/>
            </a:pPr>
            <a:r>
              <a:rPr lang="lt-LT" smtClean="0"/>
              <a:t>	</a:t>
            </a:r>
            <a:r>
              <a:rPr lang="en-US" smtClean="0"/>
              <a:t> 	</a:t>
            </a:r>
            <a:r>
              <a:rPr lang="lt-LT" sz="3600" smtClean="0"/>
              <a:t>Visas pasipriešinimo rūšis (ir ginkluotą ir neginkluotą) vienija </a:t>
            </a:r>
            <a:r>
              <a:rPr lang="lt-LT" sz="3600" b="1" smtClean="0"/>
              <a:t>leidybinė ir idėjų skelbimo</a:t>
            </a:r>
            <a:r>
              <a:rPr lang="lt-LT" sz="3600" smtClean="0"/>
              <a:t> veikla. Partizanai leido spaudą pogrindyje. Joje skleidė „laisvės siekius, stiprino tautiečių pasipriešinimo okupacijai savimonę“. L. Pušinskytė įvardijo tai, kaip neginkluotą protestą prieš okupaciją. Disidentai taip pat leido spaudą (savilaida).</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3"/>
          <p:cNvSpPr>
            <a:spLocks noGrp="1"/>
          </p:cNvSpPr>
          <p:nvPr>
            <p:ph type="body" idx="1"/>
          </p:nvPr>
        </p:nvSpPr>
        <p:spPr>
          <a:xfrm>
            <a:off x="403225" y="387350"/>
            <a:ext cx="11299825" cy="6037263"/>
          </a:xfrm>
        </p:spPr>
        <p:txBody>
          <a:bodyPr/>
          <a:lstStyle/>
          <a:p>
            <a:pPr>
              <a:buFont typeface="Arial" charset="0"/>
              <a:buNone/>
            </a:pPr>
            <a:r>
              <a:rPr lang="lt-LT" smtClean="0"/>
              <a:t>	</a:t>
            </a:r>
            <a:r>
              <a:rPr lang="lt-LT" sz="3600" smtClean="0"/>
              <a:t>K. Girnius </a:t>
            </a:r>
            <a:r>
              <a:rPr lang="lt-LT" sz="3600" b="1" smtClean="0"/>
              <a:t>ginkluotos kovos</a:t>
            </a:r>
            <a:r>
              <a:rPr lang="lt-LT" sz="3600" smtClean="0"/>
              <a:t> veikloms priskyrė: </a:t>
            </a:r>
          </a:p>
          <a:p>
            <a:pPr marL="742950" lvl="1" indent="-285750"/>
            <a:r>
              <a:rPr lang="lt-LT" sz="3200" smtClean="0"/>
              <a:t>kovą su NKVD daliniais, kariuomene, išdavikų represavimą, pasalas, miestelių užpuolimą, o neginkluotoms partizanų veikloms – vietos valdžios rėmėjų drausminimą (pvz., valdžios pareigūnų);</a:t>
            </a:r>
          </a:p>
          <a:p>
            <a:pPr marL="742950" lvl="1" indent="-285750"/>
            <a:r>
              <a:rPr lang="lt-LT" sz="3200" smtClean="0"/>
              <a:t>laisvės ir nepriklausomybės vilties palaikymą, rinkimų boikotą, ryšių su užsieniu palaikymą, spaudos leidybą, pasyvios rezistencijos organizavimą, atsargos partizanų telkimą. </a:t>
            </a:r>
          </a:p>
          <a:p>
            <a:pPr algn="just">
              <a:buFont typeface="Arial" charset="0"/>
              <a:buNone/>
            </a:pPr>
            <a:r>
              <a:rPr lang="lt-LT" sz="3600" smtClean="0"/>
              <a:t>	</a:t>
            </a:r>
            <a:r>
              <a:rPr lang="en-US" sz="3600" smtClean="0"/>
              <a:t> 	</a:t>
            </a:r>
            <a:r>
              <a:rPr lang="lt-LT" sz="3600" smtClean="0"/>
              <a:t>Panašias ginkluotos kovos veiklas mini ir kiti autoriai, – O. Dapšytė-Kriukelienė (dar ir rinkiminių apylinkių užpuldinėjimą), D. Kuodytė ir A. Kašėta (dar ir pozicinį mūšį). Taip pat ir neginkluotos.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3"/>
          <p:cNvSpPr>
            <a:spLocks noGrp="1"/>
          </p:cNvSpPr>
          <p:nvPr>
            <p:ph type="body" idx="1"/>
          </p:nvPr>
        </p:nvSpPr>
        <p:spPr>
          <a:xfrm>
            <a:off x="368300" y="447675"/>
            <a:ext cx="11358563" cy="5954713"/>
          </a:xfrm>
        </p:spPr>
        <p:txBody>
          <a:bodyPr/>
          <a:lstStyle/>
          <a:p>
            <a:pPr>
              <a:lnSpc>
                <a:spcPct val="80000"/>
              </a:lnSpc>
              <a:buFont typeface="Arial" charset="0"/>
              <a:buNone/>
            </a:pPr>
            <a:r>
              <a:rPr lang="lt-LT" smtClean="0"/>
              <a:t>	</a:t>
            </a:r>
            <a:r>
              <a:rPr lang="lt-LT" sz="3200" smtClean="0"/>
              <a:t>Tarp veiklų minimi: </a:t>
            </a:r>
          </a:p>
          <a:p>
            <a:pPr>
              <a:lnSpc>
                <a:spcPct val="80000"/>
              </a:lnSpc>
              <a:buFont typeface="Arial" charset="0"/>
              <a:buNone/>
            </a:pPr>
            <a:r>
              <a:rPr lang="lt-LT" sz="3200" smtClean="0"/>
              <a:t>	1) ryšių tarp apygardų palaikymas;</a:t>
            </a:r>
          </a:p>
          <a:p>
            <a:pPr>
              <a:lnSpc>
                <a:spcPct val="80000"/>
              </a:lnSpc>
              <a:buFont typeface="Arial" charset="0"/>
              <a:buNone/>
            </a:pPr>
            <a:r>
              <a:rPr lang="lt-LT" sz="3200" smtClean="0"/>
              <a:t>	2) partizanų spaudos platinimas („Partizanų kova“ (1947–1951), „Pragiedruliai“ (1947–1948), satyrinis žurnalas „Istrebiteljada“, neperiodinis „Neįveiksi, sūnau, šiaurės“, „Pavergtos Šventosios kloniais“, „Bočių keliais“ (1947–1949 m.), „Laisvės kova“ (1950–1952 m.); </a:t>
            </a:r>
          </a:p>
          <a:p>
            <a:pPr algn="just">
              <a:lnSpc>
                <a:spcPct val="80000"/>
              </a:lnSpc>
              <a:buFont typeface="Arial" charset="0"/>
              <a:buNone/>
            </a:pPr>
            <a:r>
              <a:rPr lang="lt-LT" sz="3200" smtClean="0"/>
              <a:t>	3) atsišaukimų leidimas ir platinimas;</a:t>
            </a:r>
          </a:p>
          <a:p>
            <a:pPr>
              <a:lnSpc>
                <a:spcPct val="80000"/>
              </a:lnSpc>
              <a:buFont typeface="Arial" charset="0"/>
              <a:buNone/>
            </a:pPr>
            <a:r>
              <a:rPr lang="lt-LT" sz="3200" smtClean="0"/>
              <a:t>	4) sovietinių vadų portretų plėšymas. </a:t>
            </a:r>
          </a:p>
          <a:p>
            <a:pPr>
              <a:lnSpc>
                <a:spcPct val="80000"/>
              </a:lnSpc>
              <a:buFont typeface="Arial" charset="0"/>
              <a:buNone/>
            </a:pPr>
            <a:r>
              <a:rPr lang="lt-LT" sz="3200" smtClean="0"/>
              <a:t>	</a:t>
            </a:r>
            <a:r>
              <a:rPr lang="en-US" sz="3200" smtClean="0"/>
              <a:t> 	</a:t>
            </a:r>
            <a:r>
              <a:rPr lang="lt-LT" sz="3200" b="1" smtClean="0"/>
              <a:t>D. Kuodytė ir A. Kašėta</a:t>
            </a:r>
            <a:r>
              <a:rPr lang="lt-LT" sz="3200" smtClean="0"/>
              <a:t> mini: partizanų akcijas prieš klubus, skaityklas, bibliotekas; buvo naikinama literatūra, okupantų naudota kaip dvasinės sovietizacijos priemonė.</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3"/>
          <p:cNvSpPr>
            <a:spLocks noGrp="1"/>
          </p:cNvSpPr>
          <p:nvPr>
            <p:ph type="body" idx="1"/>
          </p:nvPr>
        </p:nvSpPr>
        <p:spPr>
          <a:xfrm>
            <a:off x="452438" y="495300"/>
            <a:ext cx="11263312" cy="5967413"/>
          </a:xfrm>
        </p:spPr>
        <p:txBody>
          <a:bodyPr/>
          <a:lstStyle/>
          <a:p>
            <a:pPr>
              <a:buFont typeface="Arial" charset="0"/>
              <a:buNone/>
            </a:pPr>
            <a:r>
              <a:rPr lang="lt-LT" smtClean="0"/>
              <a:t>	</a:t>
            </a:r>
            <a:r>
              <a:rPr lang="lt-LT" sz="3600" b="1" smtClean="0"/>
              <a:t>Pasyviosios rezistencijos veikloms K. Girnius priskyrė</a:t>
            </a:r>
            <a:r>
              <a:rPr lang="lt-LT" sz="3600" smtClean="0"/>
              <a:t>: </a:t>
            </a:r>
          </a:p>
          <a:p>
            <a:pPr>
              <a:buFont typeface="Arial" charset="0"/>
              <a:buNone/>
            </a:pPr>
            <a:r>
              <a:rPr lang="lt-LT" sz="3600" smtClean="0"/>
              <a:t>	1) tylų ir pavienį valdžios nurodymą sabotavimą; </a:t>
            </a:r>
          </a:p>
          <a:p>
            <a:pPr>
              <a:buFont typeface="Arial" charset="0"/>
              <a:buNone/>
            </a:pPr>
            <a:r>
              <a:rPr lang="lt-LT" sz="3600" smtClean="0"/>
              <a:t>	2) pasikalbėjimą su patikimais draugais apie reikalą, ką nors daryti; </a:t>
            </a:r>
          </a:p>
          <a:p>
            <a:pPr algn="just">
              <a:buFont typeface="Arial" charset="0"/>
              <a:buNone/>
            </a:pPr>
            <a:r>
              <a:rPr lang="lt-LT" sz="3600" smtClean="0"/>
              <a:t>	3) priklausymą organizacijai, su mažiau ar daugiau nustatyta struktūra ir veiklos planu, struktūra ir veiklos gairėmis, kurių narių daugumą sudarė legaliai gyvenantys ir aktyviai nesipriešinantys žmonės, kurie nejautė esą tiesiog pavaldūs bet kuriam partizanų daliniui.</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
          <p:cNvSpPr>
            <a:spLocks noGrp="1"/>
          </p:cNvSpPr>
          <p:nvPr>
            <p:ph type="body" idx="1"/>
          </p:nvPr>
        </p:nvSpPr>
        <p:spPr>
          <a:xfrm>
            <a:off x="344488" y="400050"/>
            <a:ext cx="11382375" cy="6084888"/>
          </a:xfrm>
        </p:spPr>
        <p:txBody>
          <a:bodyPr/>
          <a:lstStyle/>
          <a:p>
            <a:pPr>
              <a:buFont typeface="Arial" charset="0"/>
              <a:buNone/>
            </a:pPr>
            <a:r>
              <a:rPr lang="lt-LT" smtClean="0"/>
              <a:t>	</a:t>
            </a:r>
            <a:r>
              <a:rPr lang="en-US" smtClean="0"/>
              <a:t> 	</a:t>
            </a:r>
            <a:r>
              <a:rPr lang="lt-LT" b="1" smtClean="0"/>
              <a:t>L. Pušinskytė</a:t>
            </a:r>
            <a:r>
              <a:rPr lang="lt-LT" smtClean="0"/>
              <a:t> išskyrė </a:t>
            </a:r>
            <a:r>
              <a:rPr lang="lt-LT" b="1" smtClean="0"/>
              <a:t>tris neginkluoto pogrindžio veiklos formas</a:t>
            </a:r>
            <a:r>
              <a:rPr lang="lt-LT" smtClean="0"/>
              <a:t>: </a:t>
            </a:r>
          </a:p>
          <a:p>
            <a:pPr>
              <a:buFont typeface="Arial" charset="0"/>
              <a:buNone/>
            </a:pPr>
            <a:r>
              <a:rPr lang="lt-LT" smtClean="0"/>
              <a:t>	1) praktinę pagalbą partizanams; </a:t>
            </a:r>
          </a:p>
          <a:p>
            <a:pPr>
              <a:buFont typeface="Arial" charset="0"/>
              <a:buNone/>
            </a:pPr>
            <a:r>
              <a:rPr lang="lt-LT" smtClean="0"/>
              <a:t>	2) neginkluotą protestą prieš okupaciją (atsišaukimų, proklamacijų platinimas, laikraščių leidimą, trispalvių vėliavų kėlimą); </a:t>
            </a:r>
          </a:p>
          <a:p>
            <a:pPr>
              <a:buFont typeface="Arial" charset="0"/>
              <a:buNone/>
            </a:pPr>
            <a:r>
              <a:rPr lang="lt-LT" smtClean="0"/>
              <a:t>	3) savarankišką tautinę veiklą (liberalioji ir katalikiška šviečiamoji). </a:t>
            </a:r>
          </a:p>
          <a:p>
            <a:pPr algn="just">
              <a:buFont typeface="Arial" charset="0"/>
              <a:buNone/>
            </a:pPr>
            <a:r>
              <a:rPr lang="lt-LT" smtClean="0"/>
              <a:t>	</a:t>
            </a:r>
            <a:r>
              <a:rPr lang="en-US" smtClean="0"/>
              <a:t> 	</a:t>
            </a:r>
            <a:r>
              <a:rPr lang="lt-LT" b="1" smtClean="0"/>
              <a:t>O. Dapšytė-Kriukelienė, D. Kuodytė ir A. Kašėta</a:t>
            </a:r>
            <a:r>
              <a:rPr lang="lt-LT" smtClean="0"/>
              <a:t> neginkluotos kovos veikloms priskyrė politines priemones (rinkimų boikotavimą; atsišaukimų platinimą; kovą prieš kolūkių kūrimą). O. Dapšytė-Kriukelienė įvardija šias antisovietinės pogrindinės rezervinės organizacijos veiklas: žvalgybinės informacijos rinkimą, veikiančių partizanų junginių saugumo užtikrinimą, materialinės pagalbos teikimą, ryšių tarp partizanų palaikymą.</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3"/>
          <p:cNvSpPr>
            <a:spLocks noGrp="1"/>
          </p:cNvSpPr>
          <p:nvPr>
            <p:ph type="body" idx="4294967295"/>
          </p:nvPr>
        </p:nvSpPr>
        <p:spPr>
          <a:xfrm>
            <a:off x="346075" y="509588"/>
            <a:ext cx="11318875" cy="5792787"/>
          </a:xfrm>
        </p:spPr>
        <p:txBody>
          <a:bodyPr/>
          <a:lstStyle/>
          <a:p>
            <a:pPr algn="just">
              <a:buFont typeface="Arial" charset="0"/>
              <a:buNone/>
            </a:pPr>
            <a:r>
              <a:rPr lang="lt-LT" smtClean="0"/>
              <a:t>	</a:t>
            </a:r>
            <a:r>
              <a:rPr lang="en-US" smtClean="0"/>
              <a:t> 	</a:t>
            </a:r>
            <a:r>
              <a:rPr lang="lt-LT" sz="3600" smtClean="0"/>
              <a:t>Lietuvos laisvės kovotojų sąjungos</a:t>
            </a:r>
            <a:r>
              <a:rPr lang="lt-LT" sz="3600" b="1" smtClean="0"/>
              <a:t> </a:t>
            </a:r>
            <a:r>
              <a:rPr lang="lt-LT" sz="3600" smtClean="0"/>
              <a:t>(LLKS, 1942–1943 m.; antinacinis pasipriešinimas) veiklų tarpe </a:t>
            </a:r>
            <a:r>
              <a:rPr lang="lt-LT" sz="3600" b="1" smtClean="0"/>
              <a:t>Algirdas Vokietaitis</a:t>
            </a:r>
            <a:r>
              <a:rPr lang="lt-LT" sz="3600" smtClean="0"/>
              <a:t> mini pogrindinės spaudos leidimą, platinimą, ryšių su užsieniu palaikymą ir LLKS atstovavimą Vakaruose.</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p:cNvSpPr>
          <p:nvPr>
            <p:ph type="title"/>
          </p:nvPr>
        </p:nvSpPr>
        <p:spPr>
          <a:xfrm>
            <a:off x="684213" y="388938"/>
            <a:ext cx="10704512" cy="1100137"/>
          </a:xfrm>
        </p:spPr>
        <p:txBody>
          <a:bodyPr/>
          <a:lstStyle/>
          <a:p>
            <a:r>
              <a:rPr lang="lt-LT" sz="3600" b="1" smtClean="0"/>
              <a:t>1.5. Ginkluoto pasipriešinimo vertinimai istoriografijoje</a:t>
            </a:r>
          </a:p>
        </p:txBody>
      </p:sp>
      <p:sp>
        <p:nvSpPr>
          <p:cNvPr id="61442" name="Rectangle 3"/>
          <p:cNvSpPr>
            <a:spLocks noGrp="1"/>
          </p:cNvSpPr>
          <p:nvPr>
            <p:ph type="body" idx="1"/>
          </p:nvPr>
        </p:nvSpPr>
        <p:spPr>
          <a:xfrm>
            <a:off x="141288" y="1385888"/>
            <a:ext cx="11628437" cy="5218112"/>
          </a:xfrm>
        </p:spPr>
        <p:txBody>
          <a:bodyPr/>
          <a:lstStyle/>
          <a:p>
            <a:pPr>
              <a:buFont typeface="Arial" charset="0"/>
              <a:buNone/>
            </a:pPr>
            <a:r>
              <a:rPr lang="lt-LT" smtClean="0"/>
              <a:t>	</a:t>
            </a:r>
            <a:r>
              <a:rPr lang="en-US" smtClean="0"/>
              <a:t> 	</a:t>
            </a:r>
            <a:r>
              <a:rPr lang="lt-LT" b="1" smtClean="0"/>
              <a:t>O. Dapšytė-Kriukelienė</a:t>
            </a:r>
            <a:r>
              <a:rPr lang="lt-LT" smtClean="0"/>
              <a:t>, vertindama ginkluotą pasipriešinimą akcentuoja moralinius dalykus: </a:t>
            </a:r>
          </a:p>
          <a:p>
            <a:pPr>
              <a:buFont typeface="Arial" charset="0"/>
              <a:buNone/>
            </a:pPr>
            <a:r>
              <a:rPr lang="lt-LT" smtClean="0"/>
              <a:t>	1) „partizanų kovos nors ir neatnešė Lietuvai laisvės, bet apgynė Lietuvos valstybės garbę“; </a:t>
            </a:r>
          </a:p>
          <a:p>
            <a:pPr algn="just">
              <a:buFont typeface="Arial" charset="0"/>
              <a:buNone/>
            </a:pPr>
            <a:r>
              <a:rPr lang="lt-LT" smtClean="0"/>
              <a:t>	2) „partizanų pasėtos laisvės ir nepriklausomybės idėjos nežuvo, perėjo į pasyvią rezistenciją, kuri pasireiškė įvairiais būdais ir atvedė į 1990 m. kovo 11-ąją, kai Lietuvos Aukščiausiosios Tarybos – Atkuriamojo Seimo buvo priimtas Lietuvos nepriklausomybės atkūrimo aktas“. </a:t>
            </a:r>
          </a:p>
          <a:p>
            <a:pPr>
              <a:buFont typeface="Arial" charset="0"/>
              <a:buNone/>
            </a:pPr>
            <a:r>
              <a:rPr lang="lt-LT" smtClean="0"/>
              <a:t>	</a:t>
            </a:r>
            <a:r>
              <a:rPr lang="lt-LT" b="1" smtClean="0"/>
              <a:t>D. Kuodytė ir A. Kašėta</a:t>
            </a:r>
            <a:r>
              <a:rPr lang="lt-LT" smtClean="0"/>
              <a:t> ginkluotą pasipriešinimą vadina „aštriausia, kulminacine kovos forma – objektyviu reiškiniu, logiška istorinio konteksto išraiška“.</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3"/>
          <p:cNvSpPr>
            <a:spLocks noGrp="1"/>
          </p:cNvSpPr>
          <p:nvPr>
            <p:ph type="body" idx="1"/>
          </p:nvPr>
        </p:nvSpPr>
        <p:spPr>
          <a:xfrm>
            <a:off x="188913" y="471488"/>
            <a:ext cx="11596687" cy="5942012"/>
          </a:xfrm>
        </p:spPr>
        <p:txBody>
          <a:bodyPr/>
          <a:lstStyle/>
          <a:p>
            <a:pPr>
              <a:buFont typeface="Arial" charset="0"/>
              <a:buNone/>
            </a:pPr>
            <a:r>
              <a:rPr lang="lt-LT" smtClean="0"/>
              <a:t>	</a:t>
            </a:r>
            <a:r>
              <a:rPr lang="en-US" smtClean="0"/>
              <a:t> 	</a:t>
            </a:r>
            <a:r>
              <a:rPr lang="lt-LT" sz="3200" b="1" smtClean="0"/>
              <a:t>N. Gaškaitė</a:t>
            </a:r>
            <a:r>
              <a:rPr lang="lt-LT" sz="3200" smtClean="0"/>
              <a:t> svarstė, – „aktyvus pasipriešinimas pavergėjui sumažino, ar padidino mūsų tautos nuostolius?“ ir atsakė, kad „vienu atžvilgiu, be abejo, padidino, nes tai pareikalavo daug aukų. Tačiau kitu atžvilgiu, be abejo, sumažino, nes priešas, pajutęs, kokią reakciją sukelia tautos smaugimas, buvo priverstas skaitytis bei susiaurinti ir sulėtinti savo planus, kuriuos jis buvo paruošęs tautos naikinimui“. </a:t>
            </a:r>
          </a:p>
          <a:p>
            <a:pPr algn="just">
              <a:buFont typeface="Arial" charset="0"/>
              <a:buNone/>
            </a:pPr>
            <a:r>
              <a:rPr lang="lt-LT" sz="3200" smtClean="0"/>
              <a:t>	</a:t>
            </a:r>
            <a:r>
              <a:rPr lang="en-US" sz="3200" smtClean="0"/>
              <a:t> 	</a:t>
            </a:r>
            <a:r>
              <a:rPr lang="lt-LT" sz="3200" smtClean="0"/>
              <a:t>Aiškindamasi, kodėl tauta pakilo į ginkluotą kovą istorikė priėjo išvadą, kad „tauta pakilo į kovą gindama savo žmogiškąjį vertingumą, gindama tai, kas visiems laisviesiems ir doriesiems žmonėms yra brangu. Tuo ji pasirodė kaip kilnus ir vertingas žmonijos bei tautų bendruomenės narys. Tuo ji įnešė savo indėlį į bendrąją žmonijos kovą dėl laisvės ir žmogiškumo idėjų“.</a:t>
            </a:r>
            <a:r>
              <a:rPr lang="lt-LT" smtClean="0"/>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3"/>
          <p:cNvSpPr>
            <a:spLocks noGrp="1"/>
          </p:cNvSpPr>
          <p:nvPr>
            <p:ph type="body" idx="1"/>
          </p:nvPr>
        </p:nvSpPr>
        <p:spPr>
          <a:xfrm>
            <a:off x="533400" y="555625"/>
            <a:ext cx="11252200" cy="5859463"/>
          </a:xfrm>
        </p:spPr>
        <p:txBody>
          <a:bodyPr/>
          <a:lstStyle/>
          <a:p>
            <a:pPr algn="just">
              <a:buFont typeface="Arial" charset="0"/>
              <a:buNone/>
            </a:pPr>
            <a:r>
              <a:rPr lang="lt-LT" smtClean="0"/>
              <a:t>	</a:t>
            </a:r>
            <a:r>
              <a:rPr lang="en-US" smtClean="0"/>
              <a:t> 	</a:t>
            </a:r>
            <a:r>
              <a:rPr lang="lt-LT" sz="3600" b="1" smtClean="0"/>
              <a:t>Apibendrindama ginkluotų kovų patirtį</a:t>
            </a:r>
            <a:r>
              <a:rPr lang="lt-LT" sz="3600" smtClean="0"/>
              <a:t>, N. Gaškaitė reziumavo, kad „dvidešimt tūkstančių žuvusiųjų ir apie du šimtus tūkstančių išblaškytųjų Sibiro platybėse – toks partizaninio karo balansas. Tačiau šie praradimai reiškė kitokį kapitalą: dešimtmečiui buvo pristabdyta asimiliacija, tautinio identiteto naikinimas, tautos vertimas paklusnia „tarybine liaudimi“, asmens individualybės žlugdymas. </a:t>
            </a:r>
            <a:r>
              <a:rPr lang="en-US" sz="3600" smtClean="0"/>
              <a:t> 	</a:t>
            </a:r>
            <a:r>
              <a:rPr lang="fi-FI" sz="3600" b="1" smtClean="0"/>
              <a:t>Fizinis sunaikinimas reiškė dvasinę pergalę – ateičiai, nes tik kovojanti tauta nežūva</a:t>
            </a:r>
            <a:r>
              <a:rPr lang="fi-FI" sz="3600" smtClean="0"/>
              <a:t>“.</a:t>
            </a:r>
            <a:endParaRPr lang="lt-LT" sz="3600" smtClean="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3"/>
          <p:cNvSpPr>
            <a:spLocks noGrp="1"/>
          </p:cNvSpPr>
          <p:nvPr>
            <p:ph type="body" idx="1"/>
          </p:nvPr>
        </p:nvSpPr>
        <p:spPr>
          <a:xfrm>
            <a:off x="0" y="423863"/>
            <a:ext cx="12076113" cy="6088062"/>
          </a:xfrm>
        </p:spPr>
        <p:txBody>
          <a:bodyPr/>
          <a:lstStyle/>
          <a:p>
            <a:pPr>
              <a:buFont typeface="Arial" charset="0"/>
              <a:buNone/>
            </a:pPr>
            <a:r>
              <a:rPr lang="lt-LT" smtClean="0"/>
              <a:t>	</a:t>
            </a:r>
            <a:r>
              <a:rPr lang="lt-LT" sz="3200" smtClean="0"/>
              <a:t>Įdomus yra </a:t>
            </a:r>
            <a:r>
              <a:rPr lang="lt-LT" sz="3200" b="1" smtClean="0"/>
              <a:t>Piotro Łossowskio</a:t>
            </a:r>
            <a:r>
              <a:rPr lang="lt-LT" sz="3200" smtClean="0"/>
              <a:t> pateiktas ginkluotos rezistencijos Lietuvoje vertinimas: </a:t>
            </a:r>
          </a:p>
          <a:p>
            <a:pPr algn="just">
              <a:buFont typeface="Arial" charset="0"/>
              <a:buNone/>
            </a:pPr>
            <a:r>
              <a:rPr lang="lt-LT" sz="3200" smtClean="0"/>
              <a:t>	  	„</a:t>
            </a:r>
            <a:r>
              <a:rPr lang="lt-LT" sz="3200" i="1" smtClean="0"/>
              <a:t>Lietuvių ginkluotas judėjimas nebuvo marginalus ar lokalus reiškinys. Vienaip ar kitaip, tiesiogiai ar netiesiogiai, prie kovos su sovietų valdžia prisidėjo didžioji lietuvių tautos dalis. Visa tai vyko nepaisant to, kad kova partizanų gretose buvo sunki, reikalavo begalinio atsidavimo ir aukų. Esant tokioms aplinkybėms pasipriešinimo judėjimo nariai, kovoje su sovietais, atsidūrė blogesnėje padėtyje nei Antrojo pasaulinio karo partizanai, kurie kovodami su vokiečiais vis aiškiau matė artėjančią pergalingą karo pabaigą</a:t>
            </a:r>
            <a:r>
              <a:rPr lang="lt-LT" sz="3200" smtClean="0"/>
              <a:t>.“</a:t>
            </a:r>
            <a:br>
              <a:rPr lang="lt-LT" sz="3200" smtClean="0"/>
            </a:br>
            <a:endParaRPr lang="lt-LT" sz="320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p:cNvSpPr>
          <p:nvPr>
            <p:ph type="body" idx="4294967295"/>
          </p:nvPr>
        </p:nvSpPr>
        <p:spPr>
          <a:xfrm>
            <a:off x="439738" y="460375"/>
            <a:ext cx="11360150" cy="5978525"/>
          </a:xfrm>
        </p:spPr>
        <p:txBody>
          <a:bodyPr/>
          <a:lstStyle/>
          <a:p>
            <a:pPr>
              <a:buFont typeface="Arial" charset="0"/>
              <a:buNone/>
            </a:pPr>
            <a:r>
              <a:rPr lang="lt-LT" smtClean="0"/>
              <a:t>	</a:t>
            </a:r>
            <a:r>
              <a:rPr lang="en-US" smtClean="0"/>
              <a:t> 	</a:t>
            </a:r>
            <a:r>
              <a:rPr lang="lt-LT" sz="3200" b="1" smtClean="0"/>
              <a:t>Lijana Pušinskytė</a:t>
            </a:r>
            <a:r>
              <a:rPr lang="lt-LT" sz="3200" smtClean="0"/>
              <a:t>, remdamasi N. Gaškaitės, D. Kuodytės, A. Kašėtos ir B. Ulevičiaus bendru darbu, išskyrė </a:t>
            </a:r>
            <a:r>
              <a:rPr lang="lt-LT" sz="3200" b="1" smtClean="0"/>
              <a:t>tris </a:t>
            </a:r>
            <a:r>
              <a:rPr lang="lt-LT" sz="3200" smtClean="0"/>
              <a:t>pasipriešinimo </a:t>
            </a:r>
            <a:r>
              <a:rPr lang="lt-LT" sz="3200" b="1" smtClean="0"/>
              <a:t>rūšis</a:t>
            </a:r>
            <a:r>
              <a:rPr lang="lt-LT" sz="3200" smtClean="0"/>
              <a:t> 1946–1953 m.: </a:t>
            </a:r>
          </a:p>
          <a:p>
            <a:pPr>
              <a:buFont typeface="Arial" charset="0"/>
              <a:buNone/>
            </a:pPr>
            <a:r>
              <a:rPr lang="lt-LT" sz="3200" smtClean="0"/>
              <a:t>	1) ginkluotą partizaninę kovą, </a:t>
            </a:r>
          </a:p>
          <a:p>
            <a:pPr>
              <a:buFont typeface="Arial" charset="0"/>
              <a:buNone/>
            </a:pPr>
            <a:r>
              <a:rPr lang="lt-LT" sz="3200" smtClean="0"/>
              <a:t>	2) neginkluotą pogrindinę veiklą ir </a:t>
            </a:r>
          </a:p>
          <a:p>
            <a:pPr>
              <a:buFont typeface="Arial" charset="0"/>
              <a:buNone/>
            </a:pPr>
            <a:r>
              <a:rPr lang="lt-LT" sz="3200" smtClean="0"/>
              <a:t>	3) pilietinį pasipriešinimą.</a:t>
            </a:r>
          </a:p>
          <a:p>
            <a:pPr algn="just">
              <a:buFont typeface="Arial" charset="0"/>
              <a:buNone/>
            </a:pPr>
            <a:r>
              <a:rPr lang="lt-LT" sz="3200" smtClean="0"/>
              <a:t>	Skirstymas neprieštarauja kitų autorių pasiūlytiems, tačiau reikėtų išaiškinimo, kuo skiriasi neginkluota pogrindinė kova nuo pilietinio pasipriešinimo, nes abu pasipriešinimai priskirtini neginkluoto pasipriešinimo sričiai.</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3"/>
          <p:cNvSpPr>
            <a:spLocks noGrp="1"/>
          </p:cNvSpPr>
          <p:nvPr>
            <p:ph type="body" idx="4294967295"/>
          </p:nvPr>
        </p:nvSpPr>
        <p:spPr>
          <a:xfrm>
            <a:off x="360363" y="357188"/>
            <a:ext cx="11403012" cy="6111875"/>
          </a:xfrm>
        </p:spPr>
        <p:txBody>
          <a:bodyPr/>
          <a:lstStyle/>
          <a:p>
            <a:pPr>
              <a:lnSpc>
                <a:spcPct val="80000"/>
              </a:lnSpc>
              <a:buFont typeface="Arial" charset="0"/>
              <a:buNone/>
            </a:pPr>
            <a:r>
              <a:rPr lang="lt-LT" sz="2400" smtClean="0"/>
              <a:t>	</a:t>
            </a:r>
            <a:r>
              <a:rPr lang="lt-LT" sz="2400" b="1" smtClean="0"/>
              <a:t>K. Girnius</a:t>
            </a:r>
            <a:r>
              <a:rPr lang="lt-LT" sz="2400" smtClean="0"/>
              <a:t> įžvelgė labai svarbų </a:t>
            </a:r>
            <a:r>
              <a:rPr lang="lt-LT" sz="2400" b="1" smtClean="0"/>
              <a:t>laiko dėmenį</a:t>
            </a:r>
            <a:r>
              <a:rPr lang="lt-LT" sz="2400" smtClean="0"/>
              <a:t> ginkluoto pasipriešinimo įvertinime. Geriausiai jį atskleidžia ši citata:</a:t>
            </a:r>
          </a:p>
          <a:p>
            <a:pPr algn="just">
              <a:lnSpc>
                <a:spcPct val="80000"/>
              </a:lnSpc>
              <a:buFont typeface="Arial" charset="0"/>
              <a:buNone/>
            </a:pPr>
            <a:r>
              <a:rPr lang="lt-LT" sz="2400" smtClean="0"/>
              <a:t> 	 	„</a:t>
            </a:r>
            <a:r>
              <a:rPr lang="lt-LT" sz="2400" i="1" smtClean="0"/>
              <a:t>Istorijos teismas yra dažnai negailestingas, iš dalies dėl to, kad pergalę iškovoję rašo istorijos nuosprendį. Pralaimėtojai retai užjaučiami. Esą jie nesupratę laiko reikalavimų, nesugebėję prisitaikyti prie kintančių sąlygų, nerealistiškai siekę to, ką blaiviau galvojantys laikė neįgyvendinama iliuzija. Pralaimėtojai kaltinami ne tik išmintingumo ir nuovokos stoka, bet dažnai ir elementariausių dorovės principų pažeidimu. Laimės ir atsitiktinumų vaidmuo šiais atvejais labai didelis. Tas pats veiksmas lyg įgyja skirtingą dorovinę reikšmę ne dėl savyje glūdinčių savybių, bet dėl įvykių, kurių pats veikėjas nevaldo. Sėkmingi pasipriešinimo sąjūdžiai, pvz., Prancūzijos per Antrąjį pasaulinį karą, pateisina savo narių smurto veiksmus kaip reikalingą priemonę didesniam blogiui kelią užkirsti, tautinei drausmei palaikyti, šalies išdavikams ir kolaborantams nubausti. </a:t>
            </a:r>
            <a:r>
              <a:rPr lang="lt-LT" sz="2400" b="1" i="1" smtClean="0"/>
              <a:t>Jei kokiais 1950 m. Vakarai būtų privertę Sovietų Sąjungą pasitraukti iš Lietuvos, tai partizanai būtų galėję, kaip ir prancūzų rezistentai, priekaištauti tiems, kurie neįsijungė į kovą, bet sėdėjo namie, sudėję rankas, ir laukė, kad kiti aukotųsi ir rizikuotų gyvybe. Taip nebuvo. Lietuvoje partizanai vadinami žudikais ir banditais, o išeivijoje girdėti daugiau balsų, apgailestaujančių jų tariamą politinį naivumą ir nereikalingų aukų sukėlimą</a:t>
            </a:r>
            <a:r>
              <a:rPr lang="lt-LT" sz="2400" b="1" smtClean="0"/>
              <a: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3"/>
          <p:cNvSpPr>
            <a:spLocks noGrp="1"/>
          </p:cNvSpPr>
          <p:nvPr>
            <p:ph type="body" idx="4294967295"/>
          </p:nvPr>
        </p:nvSpPr>
        <p:spPr>
          <a:xfrm>
            <a:off x="374650" y="509588"/>
            <a:ext cx="11345863" cy="5722937"/>
          </a:xfrm>
        </p:spPr>
        <p:txBody>
          <a:bodyPr/>
          <a:lstStyle/>
          <a:p>
            <a:pPr algn="just">
              <a:buFont typeface="Arial" charset="0"/>
              <a:buNone/>
            </a:pPr>
            <a:r>
              <a:rPr lang="lt-LT" smtClean="0"/>
              <a:t>	 	</a:t>
            </a:r>
            <a:r>
              <a:rPr lang="lt-LT" sz="3200" smtClean="0"/>
              <a:t>Kritiškiausiai partizanų ginkluotą kovą vertino istorikas </a:t>
            </a:r>
            <a:r>
              <a:rPr lang="lt-LT" sz="3200" b="1" smtClean="0"/>
              <a:t>L. Truska</a:t>
            </a:r>
            <a:r>
              <a:rPr lang="lt-LT" sz="3200" smtClean="0"/>
              <a:t>. Kritiniam įvertinimui jis yra paskyręs straipsnį „1944–1953 metai: ką davė Lietuvai partizaninis karas?“. </a:t>
            </a:r>
          </a:p>
          <a:p>
            <a:pPr algn="just">
              <a:buFont typeface="Arial" charset="0"/>
              <a:buNone/>
            </a:pPr>
            <a:r>
              <a:rPr lang="lt-LT" sz="3200" smtClean="0"/>
              <a:t>	 	Straipsnio </a:t>
            </a:r>
            <a:r>
              <a:rPr lang="lt-LT" sz="3200" b="1" smtClean="0"/>
              <a:t>pagrindinė idėja</a:t>
            </a:r>
            <a:r>
              <a:rPr lang="lt-LT" sz="3200" smtClean="0"/>
              <a:t> – ginkluotas pasipriešinimas buvo beprasmis, dėl civilių žmonių žūčių ir partizanų žūčių. Neigė N. Gaškaitės teiginį, kad partizaninis karas dešimtmečiui pristabdė asimiliaciją ir kolonizaciją. Tačiau nežiūrint išsakytos kritikos, rado ir teigiamų dalykų. Svarbiausiu partizaninio karo nuopelnu laikė faktą, kad „</a:t>
            </a:r>
            <a:r>
              <a:rPr lang="lt-LT" sz="3200" b="1" smtClean="0"/>
              <a:t>tauta pasimokė ir atsigavusi ėjo į laisvę kitu – neginkluoto disidentinio sąjūdžio ir dainuojančios revoliucijos keliu</a:t>
            </a:r>
            <a:r>
              <a:rPr lang="lt-LT" sz="3200" smtClean="0"/>
              <a:t>, savo vedliu pasirinkdama anaiptol ne radikalaus tipo veikėju“.</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3"/>
          <p:cNvSpPr>
            <a:spLocks noGrp="1"/>
          </p:cNvSpPr>
          <p:nvPr>
            <p:ph type="body" idx="4294967295"/>
          </p:nvPr>
        </p:nvSpPr>
        <p:spPr>
          <a:xfrm>
            <a:off x="415925" y="482600"/>
            <a:ext cx="11277600" cy="5916613"/>
          </a:xfrm>
        </p:spPr>
        <p:txBody>
          <a:bodyPr/>
          <a:lstStyle/>
          <a:p>
            <a:pPr algn="just">
              <a:buFont typeface="Arial" charset="0"/>
              <a:buNone/>
            </a:pPr>
            <a:r>
              <a:rPr lang="lt-LT" smtClean="0"/>
              <a:t>	</a:t>
            </a:r>
            <a:r>
              <a:rPr lang="en-US" smtClean="0"/>
              <a:t> 	</a:t>
            </a:r>
            <a:r>
              <a:rPr lang="lt-LT" sz="3600" smtClean="0"/>
              <a:t>Leidinio „</a:t>
            </a:r>
            <a:r>
              <a:rPr lang="lt-LT" sz="3600" b="1" smtClean="0"/>
              <a:t>Lietuva 1940–1990 m</a:t>
            </a:r>
            <a:r>
              <a:rPr lang="lt-LT" sz="3600" smtClean="0"/>
              <a:t>.“ autoriai ginkluotą pasipriešinimą laikė „nors ir pavėluota, tačiau </a:t>
            </a:r>
            <a:r>
              <a:rPr lang="lt-LT" sz="3600" b="1" smtClean="0"/>
              <a:t>adekvačia reakcija į nepriklausomos valstybės praradimą</a:t>
            </a:r>
            <a:r>
              <a:rPr lang="lt-LT" sz="3600" smtClean="0"/>
              <a:t>, panaudojant visas tuomet įmanomas, padėtį atitinkančias priemones“, kuriuo pademonstravo, kad „dalis tautos &lt;...&gt; nepriėmė pasiūlymo ir niekada netapo sovietiniais piliečiais“, kad „kova dėl tarptautinės teisės ir bendromis žmogiškomis normomis paremtų principų jiems buvo prasminga“.</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p:cNvSpPr>
          <p:nvPr>
            <p:ph type="title" idx="4294967295"/>
          </p:nvPr>
        </p:nvSpPr>
        <p:spPr>
          <a:xfrm>
            <a:off x="427038" y="234950"/>
            <a:ext cx="5632450" cy="1574800"/>
          </a:xfrm>
        </p:spPr>
        <p:txBody>
          <a:bodyPr/>
          <a:lstStyle/>
          <a:p>
            <a:r>
              <a:rPr lang="lt-LT" sz="3600" b="1" smtClean="0"/>
              <a:t>1.6. Moterys ginkluotoje ir neginkluotoje rezistencijoje</a:t>
            </a:r>
          </a:p>
        </p:txBody>
      </p:sp>
      <p:sp>
        <p:nvSpPr>
          <p:cNvPr id="68610" name="Rectangle 3"/>
          <p:cNvSpPr>
            <a:spLocks noGrp="1"/>
          </p:cNvSpPr>
          <p:nvPr>
            <p:ph type="body" sz="half" idx="4294967295"/>
          </p:nvPr>
        </p:nvSpPr>
        <p:spPr>
          <a:xfrm>
            <a:off x="261938" y="1684338"/>
            <a:ext cx="5407025" cy="4670425"/>
          </a:xfrm>
        </p:spPr>
        <p:txBody>
          <a:bodyPr/>
          <a:lstStyle/>
          <a:p>
            <a:pPr algn="just">
              <a:buFont typeface="Arial" charset="0"/>
              <a:buNone/>
            </a:pPr>
            <a:r>
              <a:rPr lang="lt-LT" sz="2400" smtClean="0"/>
              <a:t>	</a:t>
            </a:r>
            <a:r>
              <a:rPr lang="en-US" sz="2400" smtClean="0"/>
              <a:t> 	</a:t>
            </a:r>
            <a:r>
              <a:rPr lang="lt-LT" smtClean="0"/>
              <a:t>Lietuvos gyventojų genocido ir rezistencijos tyrimo centro (LGGRTC) istorikai nuo 2021 m. vykdo tęstinį mokslinį projektą „</a:t>
            </a:r>
            <a:r>
              <a:rPr lang="lt-LT" b="1" smtClean="0"/>
              <a:t>Moterys partizaniniame kare 1944–1953</a:t>
            </a:r>
            <a:r>
              <a:rPr lang="lt-LT" smtClean="0"/>
              <a:t>“. </a:t>
            </a:r>
            <a:endParaRPr lang="en-US" smtClean="0"/>
          </a:p>
          <a:p>
            <a:pPr algn="just">
              <a:buFont typeface="Arial" charset="0"/>
              <a:buNone/>
            </a:pPr>
            <a:r>
              <a:rPr lang="en-US" smtClean="0"/>
              <a:t> 		</a:t>
            </a:r>
            <a:r>
              <a:rPr lang="lt-LT" smtClean="0"/>
              <a:t>Informaciją apie visus keturis projekto etapus ir jų baigiamuosius darbus galima rasti LGGRTC svetainėje adresu: </a:t>
            </a:r>
            <a:r>
              <a:rPr lang="lt-LT" smtClean="0">
                <a:hlinkClick r:id="rId2"/>
              </a:rPr>
              <a:t>https://www.genocid.lt/centras/lt/3451/a/</a:t>
            </a:r>
            <a:r>
              <a:rPr lang="lt-LT" smtClean="0"/>
              <a:t> </a:t>
            </a:r>
          </a:p>
        </p:txBody>
      </p:sp>
      <p:pic>
        <p:nvPicPr>
          <p:cNvPr id="68611" name="Picture 5" descr="Capture"/>
          <p:cNvPicPr>
            <a:picLocks noChangeAspect="1" noChangeArrowheads="1"/>
          </p:cNvPicPr>
          <p:nvPr/>
        </p:nvPicPr>
        <p:blipFill>
          <a:blip r:embed="rId3"/>
          <a:srcRect/>
          <a:stretch>
            <a:fillRect/>
          </a:stretch>
        </p:blipFill>
        <p:spPr bwMode="auto">
          <a:xfrm>
            <a:off x="6045200" y="0"/>
            <a:ext cx="6146800" cy="68580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kaidrės numerio vietos rezervavimo ženklas 5"/>
          <p:cNvSpPr>
            <a:spLocks noGrp="1"/>
          </p:cNvSpPr>
          <p:nvPr>
            <p:ph type="sldNum" sz="quarter" idx="12"/>
          </p:nvPr>
        </p:nvSpPr>
        <p:spPr/>
        <p:txBody>
          <a:bodyPr/>
          <a:lstStyle/>
          <a:p>
            <a:pPr>
              <a:defRPr/>
            </a:pPr>
            <a:fld id="{1BF8FCD7-4ED5-4578-8C64-E0DB3839016E}" type="slidenum">
              <a:rPr lang="lt-LT"/>
              <a:pPr>
                <a:defRPr/>
              </a:pPr>
              <a:t>54</a:t>
            </a:fld>
            <a:endParaRPr lang="lt-LT"/>
          </a:p>
        </p:txBody>
      </p:sp>
      <p:sp>
        <p:nvSpPr>
          <p:cNvPr id="6" name="Skaidrės numerio vietos rezervavimo ženklas 5"/>
          <p:cNvSpPr txBox="1">
            <a:spLocks noGrp="1"/>
          </p:cNvSpPr>
          <p:nvPr/>
        </p:nvSpPr>
        <p:spPr>
          <a:xfrm>
            <a:off x="8610600" y="6356350"/>
            <a:ext cx="2743200" cy="365125"/>
          </a:xfrm>
          <a:prstGeom prst="rect">
            <a:avLst/>
          </a:prstGeom>
          <a:noFill/>
        </p:spPr>
        <p:txBody>
          <a:bodyPr anchor="ctr"/>
          <a:lstStyle/>
          <a:p>
            <a:pPr algn="r" fontAlgn="auto">
              <a:spcBef>
                <a:spcPts val="0"/>
              </a:spcBef>
              <a:spcAft>
                <a:spcPts val="0"/>
              </a:spcAft>
              <a:defRPr/>
            </a:pPr>
            <a:fld id="{D2E13ECD-C6EC-4EA0-80C9-789DC9D97996}" type="slidenum">
              <a:rPr lang="lt-LT" sz="1200">
                <a:solidFill>
                  <a:schemeClr val="tx1">
                    <a:tint val="75000"/>
                  </a:schemeClr>
                </a:solidFill>
                <a:latin typeface="+mn-lt"/>
                <a:cs typeface="+mn-cs"/>
              </a:rPr>
              <a:pPr algn="r" fontAlgn="auto">
                <a:spcBef>
                  <a:spcPts val="0"/>
                </a:spcBef>
                <a:spcAft>
                  <a:spcPts val="0"/>
                </a:spcAft>
                <a:defRPr/>
              </a:pPr>
              <a:t>54</a:t>
            </a:fld>
            <a:endParaRPr lang="lt-LT" sz="1200">
              <a:solidFill>
                <a:schemeClr val="tx1">
                  <a:tint val="75000"/>
                </a:schemeClr>
              </a:solidFill>
              <a:latin typeface="+mn-lt"/>
              <a:cs typeface="+mn-cs"/>
            </a:endParaRPr>
          </a:p>
        </p:txBody>
      </p:sp>
      <p:pic>
        <p:nvPicPr>
          <p:cNvPr id="69635" name="Paveikslėlis 4"/>
          <p:cNvPicPr>
            <a:picLocks noChangeAspect="1"/>
          </p:cNvPicPr>
          <p:nvPr/>
        </p:nvPicPr>
        <p:blipFill>
          <a:blip r:embed="rId2"/>
          <a:srcRect/>
          <a:stretch>
            <a:fillRect/>
          </a:stretch>
        </p:blipFill>
        <p:spPr bwMode="auto">
          <a:xfrm>
            <a:off x="0" y="0"/>
            <a:ext cx="12185650" cy="6858000"/>
          </a:xfrm>
          <a:prstGeom prst="rect">
            <a:avLst/>
          </a:prstGeom>
          <a:noFill/>
          <a:ln w="9525">
            <a:noFill/>
            <a:miter lim="800000"/>
            <a:headEnd/>
            <a:tailEnd/>
          </a:ln>
        </p:spPr>
      </p:pic>
      <p:sp>
        <p:nvSpPr>
          <p:cNvPr id="69636" name="Rectangle 6"/>
          <p:cNvSpPr>
            <a:spLocks noGrp="1"/>
          </p:cNvSpPr>
          <p:nvPr>
            <p:ph type="title" idx="4294967295"/>
          </p:nvPr>
        </p:nvSpPr>
        <p:spPr>
          <a:xfrm>
            <a:off x="838200" y="365125"/>
            <a:ext cx="10515600" cy="1028700"/>
          </a:xfrm>
        </p:spPr>
        <p:txBody>
          <a:bodyPr/>
          <a:lstStyle/>
          <a:p>
            <a:r>
              <a:rPr lang="lt-LT" sz="3600" b="1" smtClean="0"/>
              <a:t>I etapo darbai</a:t>
            </a:r>
          </a:p>
        </p:txBody>
      </p:sp>
      <p:sp>
        <p:nvSpPr>
          <p:cNvPr id="69637" name="Rectangle 7"/>
          <p:cNvSpPr>
            <a:spLocks noGrp="1"/>
          </p:cNvSpPr>
          <p:nvPr>
            <p:ph type="body" idx="4294967295"/>
          </p:nvPr>
        </p:nvSpPr>
        <p:spPr>
          <a:xfrm>
            <a:off x="552450" y="1493838"/>
            <a:ext cx="11145838" cy="4683125"/>
          </a:xfrm>
        </p:spPr>
        <p:txBody>
          <a:bodyPr/>
          <a:lstStyle/>
          <a:p>
            <a:pPr>
              <a:buFont typeface="Arial" charset="0"/>
              <a:buNone/>
            </a:pPr>
            <a:r>
              <a:rPr lang="lt-LT" sz="2400" smtClean="0"/>
              <a:t>	Ramona Staveckaitė-Notari, „Moterys Lietuvos partizaniniame kare 1944–1953 m.“ [statistinis tyrimas], Vilnius, 2021, [online], in: </a:t>
            </a:r>
            <a:r>
              <a:rPr lang="lt-LT" sz="2400" smtClean="0">
                <a:hlinkClick r:id="rId3"/>
              </a:rPr>
              <a:t>http://www.genocid.lt/UserFiles/File/GRTD/20211119_statistika.pdf</a:t>
            </a:r>
            <a:r>
              <a:rPr lang="lt-LT" sz="2400" smtClean="0"/>
              <a:t>;</a:t>
            </a:r>
          </a:p>
          <a:p>
            <a:pPr>
              <a:buFont typeface="Arial" charset="0"/>
              <a:buNone/>
            </a:pPr>
            <a:r>
              <a:rPr lang="lt-LT" sz="2400" smtClean="0"/>
              <a:t>	Mingailė Jurkutė, Enrika Kripienė, „Moterys laisvės kovose: tyrimų būklė ir metodologinės įžvalgos“, Vilnius, 2021, [online], in:</a:t>
            </a:r>
          </a:p>
          <a:p>
            <a:pPr>
              <a:buFont typeface="Arial" charset="0"/>
              <a:buNone/>
            </a:pPr>
            <a:r>
              <a:rPr lang="lt-LT" sz="2400" smtClean="0"/>
              <a:t>	</a:t>
            </a:r>
            <a:r>
              <a:rPr lang="lt-LT" sz="2400" smtClean="0">
                <a:hlinkClick r:id="rId4"/>
              </a:rPr>
              <a:t>https://www.genocid.lt/UserFiles/File/GRTD/20211119_tyrimas.pdf</a:t>
            </a:r>
            <a:r>
              <a:rPr lang="lt-LT" sz="2400" smtClean="0"/>
              <a:t> </a:t>
            </a:r>
          </a:p>
          <a:p>
            <a:pPr algn="just">
              <a:buFont typeface="Arial" charset="0"/>
              <a:buNone/>
            </a:pPr>
            <a:r>
              <a:rPr lang="lt-LT" sz="2400" smtClean="0"/>
              <a:t>	Darius Juodis, „Moterys partizanės (pavyzdžiai iš antisovietinio Lietuvos partizaninio judėjimo)“, Vilnius, 2021, [online], in: </a:t>
            </a:r>
            <a:r>
              <a:rPr lang="lt-LT" sz="2400" smtClean="0">
                <a:hlinkClick r:id="rId5"/>
              </a:rPr>
              <a:t>http://www.genocid.lt/UserFiles/File/GRTD/20211119_pranesimas.pdf</a:t>
            </a:r>
            <a:r>
              <a:rPr lang="lt-LT" sz="2400" smtClean="0"/>
              <a:t>;  </a:t>
            </a:r>
          </a:p>
          <a:p>
            <a:pPr>
              <a:buFont typeface="Arial" charset="0"/>
              <a:buNone/>
            </a:pPr>
            <a:r>
              <a:rPr lang="lt-LT" sz="2400" smtClean="0"/>
              <a:t>	„Ar buvo miško seserys? Kur slepiasi lietuviškoji Žana d’Ark (Jeanne D’Arc)?“ [online], in: </a:t>
            </a:r>
            <a:r>
              <a:rPr lang="lt-LT" sz="2400" smtClean="0">
                <a:hlinkClick r:id="rId6"/>
              </a:rPr>
              <a:t>https://www.youtube.com/watch?v=1yWZ_6uvepI/</a:t>
            </a:r>
            <a:r>
              <a:rPr lang="lt-LT" sz="2400" smtClean="0"/>
              <a:t>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kaidrės numerio vietos rezervavimo ženklas 5"/>
          <p:cNvSpPr>
            <a:spLocks noGrp="1"/>
          </p:cNvSpPr>
          <p:nvPr>
            <p:ph type="sldNum" sz="quarter" idx="12"/>
          </p:nvPr>
        </p:nvSpPr>
        <p:spPr/>
        <p:txBody>
          <a:bodyPr/>
          <a:lstStyle/>
          <a:p>
            <a:pPr>
              <a:defRPr/>
            </a:pPr>
            <a:fld id="{F4A2FAB0-1A43-46DF-BF54-EE834D5AF490}" type="slidenum">
              <a:rPr lang="lt-LT"/>
              <a:pPr>
                <a:defRPr/>
              </a:pPr>
              <a:t>55</a:t>
            </a:fld>
            <a:endParaRPr lang="lt-LT"/>
          </a:p>
        </p:txBody>
      </p:sp>
      <p:sp>
        <p:nvSpPr>
          <p:cNvPr id="5" name="Skaidrės numerio vietos rezervavimo ženklas 5"/>
          <p:cNvSpPr txBox="1">
            <a:spLocks noGrp="1"/>
          </p:cNvSpPr>
          <p:nvPr/>
        </p:nvSpPr>
        <p:spPr>
          <a:xfrm>
            <a:off x="8610600" y="6356350"/>
            <a:ext cx="2743200" cy="365125"/>
          </a:xfrm>
          <a:prstGeom prst="rect">
            <a:avLst/>
          </a:prstGeom>
          <a:noFill/>
        </p:spPr>
        <p:txBody>
          <a:bodyPr anchor="ctr"/>
          <a:lstStyle/>
          <a:p>
            <a:pPr algn="r" fontAlgn="auto">
              <a:spcBef>
                <a:spcPts val="0"/>
              </a:spcBef>
              <a:spcAft>
                <a:spcPts val="0"/>
              </a:spcAft>
              <a:defRPr/>
            </a:pPr>
            <a:fld id="{521D3F68-FD61-4350-A5C3-E62DC2C1EF84}" type="slidenum">
              <a:rPr lang="lt-LT" sz="1200">
                <a:solidFill>
                  <a:schemeClr val="tx1">
                    <a:tint val="75000"/>
                  </a:schemeClr>
                </a:solidFill>
                <a:latin typeface="+mn-lt"/>
                <a:cs typeface="+mn-cs"/>
              </a:rPr>
              <a:pPr algn="r" fontAlgn="auto">
                <a:spcBef>
                  <a:spcPts val="0"/>
                </a:spcBef>
                <a:spcAft>
                  <a:spcPts val="0"/>
                </a:spcAft>
                <a:defRPr/>
              </a:pPr>
              <a:t>55</a:t>
            </a:fld>
            <a:endParaRPr lang="lt-LT" sz="1200">
              <a:solidFill>
                <a:schemeClr val="tx1">
                  <a:tint val="75000"/>
                </a:schemeClr>
              </a:solidFill>
              <a:latin typeface="+mn-lt"/>
              <a:cs typeface="+mn-cs"/>
            </a:endParaRPr>
          </a:p>
        </p:txBody>
      </p:sp>
      <p:sp>
        <p:nvSpPr>
          <p:cNvPr id="70659" name="Rectangle 5"/>
          <p:cNvSpPr>
            <a:spLocks noGrp="1"/>
          </p:cNvSpPr>
          <p:nvPr>
            <p:ph type="title" idx="4294967295"/>
          </p:nvPr>
        </p:nvSpPr>
        <p:spPr>
          <a:xfrm>
            <a:off x="777875" y="365125"/>
            <a:ext cx="10837863" cy="944563"/>
          </a:xfrm>
        </p:spPr>
        <p:txBody>
          <a:bodyPr/>
          <a:lstStyle/>
          <a:p>
            <a:r>
              <a:rPr lang="lt-LT" sz="3600" b="1" smtClean="0"/>
              <a:t>II, III, IV etapų darbai</a:t>
            </a:r>
          </a:p>
        </p:txBody>
      </p:sp>
      <p:sp>
        <p:nvSpPr>
          <p:cNvPr id="70660" name="Rectangle 6"/>
          <p:cNvSpPr>
            <a:spLocks noGrp="1"/>
          </p:cNvSpPr>
          <p:nvPr>
            <p:ph type="body" idx="4294967295"/>
          </p:nvPr>
        </p:nvSpPr>
        <p:spPr>
          <a:xfrm>
            <a:off x="504825" y="1409700"/>
            <a:ext cx="11193463" cy="4849813"/>
          </a:xfrm>
        </p:spPr>
        <p:txBody>
          <a:bodyPr/>
          <a:lstStyle/>
          <a:p>
            <a:pPr>
              <a:buFont typeface="Arial" charset="0"/>
              <a:buNone/>
            </a:pPr>
            <a:r>
              <a:rPr lang="lt-LT" sz="2400" b="1" smtClean="0"/>
              <a:t>	Ramona Staveckaitė-Notari, Andrius Tumavičius, „Moterys ginkluotoje rezistencijoje Lietuvos šiaurės rytuose (Karaliaus Mindaugo srities atvejis)“, Vilnius, 2022, [online], in: </a:t>
            </a:r>
            <a:r>
              <a:rPr lang="lt-LT" sz="2400" b="1" smtClean="0">
                <a:hlinkClick r:id="rId2"/>
              </a:rPr>
              <a:t>http://www.genocid.lt/UserFiles/File/GRTD/2022_pro­jektas_moterys_II.pdf/</a:t>
            </a:r>
            <a:r>
              <a:rPr lang="lt-LT" sz="2400" b="1" smtClean="0"/>
              <a:t>.</a:t>
            </a:r>
            <a:endParaRPr lang="lt-LT" altLang="ja-JP" sz="2400" smtClean="0">
              <a:cs typeface="游ゴシック"/>
            </a:endParaRPr>
          </a:p>
          <a:p>
            <a:pPr>
              <a:buFont typeface="Arial" charset="0"/>
              <a:buNone/>
            </a:pPr>
            <a:r>
              <a:rPr lang="lt-LT" altLang="ja-JP" sz="2400" smtClean="0">
                <a:cs typeface="游ゴシック"/>
              </a:rPr>
              <a:t>	Ramona Staveckaitė-Notari, Andrius Tumavičius, „Moterys ginkluotoje rezistencijoje: Pietų Lietuvos (Nemuno) partizanų srities atvejis“, Vilnius, 2023, [online], in: </a:t>
            </a:r>
            <a:r>
              <a:rPr lang="lt-LT" altLang="ja-JP" sz="2400" smtClean="0">
                <a:cs typeface="游ゴシック"/>
                <a:hlinkClick r:id="rId3"/>
              </a:rPr>
              <a:t>http://www.genocid.lt/UserFiles/File/GRTD/2023_projektas_mote­rys_III.pdf?fbclid=IwAR2L9vLWyQcqeLkXXQhqbxmV77_rp0hNctyyvDB89IsUTmaaTNDpmA5zl2s/</a:t>
            </a:r>
            <a:r>
              <a:rPr lang="lt-LT" altLang="ja-JP" sz="2400" smtClean="0">
                <a:cs typeface="游ゴシック"/>
              </a:rPr>
              <a:t> </a:t>
            </a:r>
          </a:p>
          <a:p>
            <a:pPr algn="just">
              <a:buFont typeface="Arial" charset="0"/>
              <a:buNone/>
            </a:pPr>
            <a:r>
              <a:rPr lang="lt-LT" altLang="ja-JP" sz="2400" smtClean="0">
                <a:cs typeface="游ゴシック"/>
              </a:rPr>
              <a:t>	Enrika Kripienė, Ramona Staveckaitė-Notari, Andrius Tumavičius, </a:t>
            </a:r>
            <a:r>
              <a:rPr lang="lt-LT" sz="2400" smtClean="0"/>
              <a:t>„Moterys ginkluotoje rezistencijoje Žemaitijoje ir Vidurio Lietuvoje (Jūros srities atvejis)”, Vilnius, 2024, [online], in: </a:t>
            </a:r>
            <a:r>
              <a:rPr lang="lt-LT" sz="2400" smtClean="0">
                <a:hlinkClick r:id="rId4"/>
              </a:rPr>
              <a:t>https://www.genocid.lt/UserFiles/File/GRTD/2024_projektas_moterys_IV.pdf</a:t>
            </a:r>
            <a:r>
              <a:rPr lang="lt-LT" sz="2400" smtClean="0"/>
              <a:t>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p:cNvSpPr>
          <p:nvPr>
            <p:ph type="title"/>
          </p:nvPr>
        </p:nvSpPr>
        <p:spPr>
          <a:xfrm>
            <a:off x="838200" y="365125"/>
            <a:ext cx="10515600" cy="957263"/>
          </a:xfrm>
        </p:spPr>
        <p:txBody>
          <a:bodyPr/>
          <a:lstStyle/>
          <a:p>
            <a:r>
              <a:rPr lang="lt-LT" sz="3600" b="1" smtClean="0"/>
              <a:t>Publikuoti darbai, renginiai visuomenei</a:t>
            </a:r>
          </a:p>
        </p:txBody>
      </p:sp>
      <p:sp>
        <p:nvSpPr>
          <p:cNvPr id="71682" name="Rectangle 3"/>
          <p:cNvSpPr>
            <a:spLocks noGrp="1"/>
          </p:cNvSpPr>
          <p:nvPr>
            <p:ph type="body" idx="1"/>
          </p:nvPr>
        </p:nvSpPr>
        <p:spPr>
          <a:xfrm>
            <a:off x="601663" y="1338263"/>
            <a:ext cx="11107737" cy="4838700"/>
          </a:xfrm>
        </p:spPr>
        <p:txBody>
          <a:bodyPr/>
          <a:lstStyle/>
          <a:p>
            <a:pPr>
              <a:lnSpc>
                <a:spcPct val="80000"/>
              </a:lnSpc>
              <a:buFont typeface="Arial" charset="0"/>
              <a:buNone/>
            </a:pPr>
            <a:r>
              <a:rPr lang="lt-LT" sz="2400" smtClean="0"/>
              <a:t>	Projekto metu atlikti tyrimai buvo publikuoti mokslo periodiniame leidinyje „</a:t>
            </a:r>
            <a:r>
              <a:rPr lang="lt-LT" sz="2400" b="1" smtClean="0"/>
              <a:t>Genocidas ir rezistencija</a:t>
            </a:r>
            <a:r>
              <a:rPr lang="lt-LT" sz="2400" smtClean="0"/>
              <a:t>“ (2023, nr. 2 (54) (</a:t>
            </a:r>
            <a:r>
              <a:rPr lang="lt-LT" sz="2400" smtClean="0">
                <a:hlinkClick r:id="rId2"/>
              </a:rPr>
              <a:t>https://www.zurnalai.vu.lt/gr/issue/view/2403</a:t>
            </a:r>
            <a:r>
              <a:rPr lang="lt-LT" sz="2400" smtClean="0"/>
              <a:t>), pristatyti mokslinėse konferencijose, renginiuose visuomenei:</a:t>
            </a:r>
          </a:p>
          <a:p>
            <a:pPr>
              <a:lnSpc>
                <a:spcPct val="80000"/>
              </a:lnSpc>
              <a:buFont typeface="Arial" charset="0"/>
              <a:buNone/>
            </a:pPr>
            <a:r>
              <a:rPr lang="lt-LT" sz="2400" smtClean="0"/>
              <a:t>	</a:t>
            </a:r>
            <a:r>
              <a:rPr lang="lt-LT" altLang="ja-JP" sz="2400" smtClean="0">
                <a:cs typeface="游ゴシック"/>
              </a:rPr>
              <a:t>Moterys Lietuvos partizaniniame kare 1944–1953 m.: </a:t>
            </a:r>
            <a:r>
              <a:rPr lang="lt-LT" altLang="ja-JP" sz="2400" smtClean="0">
                <a:cs typeface="游ゴシック"/>
                <a:hlinkClick r:id="rId3"/>
              </a:rPr>
              <a:t>https://www.genocid.lt/centras/lt/4043/a/</a:t>
            </a:r>
            <a:r>
              <a:rPr lang="lt-LT" altLang="ja-JP" sz="2400" smtClean="0">
                <a:cs typeface="游ゴシック"/>
              </a:rPr>
              <a:t>;</a:t>
            </a:r>
          </a:p>
          <a:p>
            <a:pPr algn="just">
              <a:lnSpc>
                <a:spcPct val="80000"/>
              </a:lnSpc>
              <a:buFont typeface="Arial" charset="0"/>
              <a:buNone/>
            </a:pPr>
            <a:r>
              <a:rPr lang="lt-LT" altLang="ja-JP" sz="2400" smtClean="0">
                <a:cs typeface="游ゴシック"/>
              </a:rPr>
              <a:t>	Tyrimo „Moterys partizanės: Vakarų Lietuvos (Jūros) partizanų srities atvejis“ pristatymo renginys, </a:t>
            </a:r>
            <a:r>
              <a:rPr lang="lt-LT" altLang="ja-JP" sz="2400" smtClean="0">
                <a:latin typeface="Times New Roman" pitchFamily="18" charset="0"/>
                <a:cs typeface="游ゴシック"/>
              </a:rPr>
              <a:t>ž</a:t>
            </a:r>
            <a:r>
              <a:rPr lang="lt-LT" altLang="ja-JP" sz="2400" smtClean="0">
                <a:cs typeface="游ゴシック"/>
              </a:rPr>
              <a:t>r. </a:t>
            </a:r>
            <a:r>
              <a:rPr lang="fi-FI" altLang="ja-JP" sz="2400" smtClean="0">
                <a:ea typeface="MS PGothic" pitchFamily="34" charset="-128"/>
              </a:rPr>
              <a:t>filmuot</a:t>
            </a:r>
            <a:r>
              <a:rPr lang="lt-LT" altLang="ja-JP" sz="2400" smtClean="0">
                <a:cs typeface="游ゴシック"/>
              </a:rPr>
              <a:t>ą</a:t>
            </a:r>
            <a:r>
              <a:rPr lang="fi-FI" altLang="ja-JP" sz="2400" smtClean="0">
                <a:ea typeface="MS PGothic" pitchFamily="34" charset="-128"/>
              </a:rPr>
              <a:t> medžiag</a:t>
            </a:r>
            <a:r>
              <a:rPr lang="lt-LT" altLang="ja-JP" sz="2400" smtClean="0">
                <a:cs typeface="游ゴシック"/>
              </a:rPr>
              <a:t>ą</a:t>
            </a:r>
            <a:r>
              <a:rPr lang="fi-FI" altLang="ja-JP" sz="2400" smtClean="0">
                <a:ea typeface="MS PGothic" pitchFamily="34" charset="-128"/>
              </a:rPr>
              <a:t>: </a:t>
            </a:r>
            <a:r>
              <a:rPr lang="fi-FI" altLang="ja-JP" sz="2400" smtClean="0">
                <a:ea typeface="MS PGothic" pitchFamily="34" charset="-128"/>
                <a:hlinkClick r:id="rId4"/>
              </a:rPr>
              <a:t>https://www.youtube.com/watch?v=whbCSTctFdU</a:t>
            </a:r>
            <a:r>
              <a:rPr lang="fi-FI" altLang="ja-JP" sz="2400" smtClean="0">
                <a:ea typeface="MS PGothic" pitchFamily="34" charset="-128"/>
              </a:rPr>
              <a:t>; </a:t>
            </a:r>
            <a:r>
              <a:rPr lang="fi-FI" altLang="ja-JP" sz="2400" smtClean="0">
                <a:ea typeface="MS PGothic" pitchFamily="34" charset="-128"/>
                <a:hlinkClick r:id="rId5"/>
              </a:rPr>
              <a:t>https://www.youtube.com/watch?v=Iiu_IEOQB0k</a:t>
            </a:r>
            <a:r>
              <a:rPr lang="fi-FI" altLang="ja-JP" sz="2400" smtClean="0">
                <a:ea typeface="MS PGothic" pitchFamily="34" charset="-128"/>
              </a:rPr>
              <a:t>)</a:t>
            </a:r>
            <a:r>
              <a:rPr lang="lt-LT" altLang="ja-JP" sz="2400" smtClean="0">
                <a:cs typeface="游ゴシック"/>
              </a:rPr>
              <a:t>;</a:t>
            </a:r>
          </a:p>
          <a:p>
            <a:pPr>
              <a:lnSpc>
                <a:spcPct val="80000"/>
              </a:lnSpc>
              <a:buFont typeface="Arial" charset="0"/>
              <a:buNone/>
            </a:pPr>
            <a:r>
              <a:rPr lang="lt-LT" altLang="ja-JP" sz="2400" smtClean="0">
                <a:cs typeface="游ゴシック"/>
              </a:rPr>
              <a:t>	Seminaras: „Moterys partizaniniame kare 1944 – 1953 m.“: </a:t>
            </a:r>
            <a:r>
              <a:rPr lang="lt-LT" altLang="ja-JP" sz="2400" smtClean="0">
                <a:cs typeface="游ゴシック"/>
                <a:hlinkClick r:id="rId6"/>
              </a:rPr>
              <a:t>https://kedainiumuziejus.lt/renginiai/seminaras_moterys_partizaniniame_kare/</a:t>
            </a:r>
            <a:r>
              <a:rPr lang="lt-LT" altLang="ja-JP" sz="2400" smtClean="0">
                <a:cs typeface="游ゴシック"/>
              </a:rPr>
              <a:t>;  </a:t>
            </a:r>
          </a:p>
          <a:p>
            <a:pPr>
              <a:lnSpc>
                <a:spcPct val="80000"/>
              </a:lnSpc>
              <a:buFont typeface="Arial" charset="0"/>
              <a:buNone/>
            </a:pPr>
            <a:r>
              <a:rPr lang="lt-LT" sz="2400" smtClean="0"/>
              <a:t>	Projektas „Moterys Lietuvos partizaniniame kare 1944-1953 m“ keliauja po Aukštaitiją:  </a:t>
            </a:r>
            <a:r>
              <a:rPr lang="lt-LT" sz="2400" smtClean="0">
                <a:hlinkClick r:id="rId7"/>
              </a:rPr>
              <a:t>https://sc.bns.lt/view/item/462606</a:t>
            </a:r>
            <a:r>
              <a:rPr lang="lt-LT" sz="2400" smtClean="0"/>
              <a:t>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p:cNvSpPr>
          <p:nvPr>
            <p:ph type="title" idx="4294967295"/>
          </p:nvPr>
        </p:nvSpPr>
        <p:spPr>
          <a:xfrm>
            <a:off x="179388" y="163513"/>
            <a:ext cx="5241925" cy="1017587"/>
          </a:xfrm>
        </p:spPr>
        <p:txBody>
          <a:bodyPr/>
          <a:lstStyle/>
          <a:p>
            <a:pPr algn="ctr"/>
            <a:r>
              <a:rPr lang="lt-LT" sz="3200" b="1" smtClean="0">
                <a:solidFill>
                  <a:srgbClr val="800000"/>
                </a:solidFill>
              </a:rPr>
              <a:t>Informacija apie leidinį „Genocidas ir rezistencija“</a:t>
            </a:r>
          </a:p>
        </p:txBody>
      </p:sp>
      <p:sp>
        <p:nvSpPr>
          <p:cNvPr id="72706" name="Rectangle 3"/>
          <p:cNvSpPr>
            <a:spLocks noGrp="1"/>
          </p:cNvSpPr>
          <p:nvPr>
            <p:ph type="body" sz="half" idx="4294967295"/>
          </p:nvPr>
        </p:nvSpPr>
        <p:spPr>
          <a:xfrm>
            <a:off x="273050" y="1325563"/>
            <a:ext cx="5075238" cy="4956175"/>
          </a:xfrm>
        </p:spPr>
        <p:txBody>
          <a:bodyPr/>
          <a:lstStyle/>
          <a:p>
            <a:pPr algn="just">
              <a:buFont typeface="Arial" charset="0"/>
              <a:buNone/>
            </a:pPr>
            <a:r>
              <a:rPr lang="lt-LT" sz="2400" smtClean="0"/>
              <a:t>	</a:t>
            </a:r>
            <a:r>
              <a:rPr lang="lt-LT" smtClean="0"/>
              <a:t>Leidinys nuo šių metų vasaros įkeltas į VU žurnalų platformą ir visuomenei yra prieinamas pdf formatu (viso leidinio pdf ir atskirai straipsnių pdf </a:t>
            </a:r>
            <a:r>
              <a:rPr lang="lt-LT" b="1" smtClean="0"/>
              <a:t>nuo 2009 m. t. 1, nr. 25</a:t>
            </a:r>
            <a:r>
              <a:rPr lang="lt-LT" smtClean="0"/>
              <a:t>), adresu: </a:t>
            </a:r>
            <a:r>
              <a:rPr lang="lt-LT" smtClean="0">
                <a:hlinkClick r:id="rId2"/>
              </a:rPr>
              <a:t>https://www.zurnalai.vu.lt/gr/</a:t>
            </a:r>
            <a:r>
              <a:rPr lang="lt-LT" smtClean="0"/>
              <a:t> (žr. kitoje skaidrėje) ir per duomenų bazę Lituanistika (adresu: https://www.lituanistika.lt/)</a:t>
            </a:r>
          </a:p>
        </p:txBody>
      </p:sp>
      <p:pic>
        <p:nvPicPr>
          <p:cNvPr id="72707" name="Picture 6" descr="Capture"/>
          <p:cNvPicPr>
            <a:picLocks noChangeAspect="1" noChangeArrowheads="1"/>
          </p:cNvPicPr>
          <p:nvPr/>
        </p:nvPicPr>
        <p:blipFill>
          <a:blip r:embed="rId3"/>
          <a:srcRect/>
          <a:stretch>
            <a:fillRect/>
          </a:stretch>
        </p:blipFill>
        <p:spPr bwMode="auto">
          <a:xfrm>
            <a:off x="5476875" y="0"/>
            <a:ext cx="6715125" cy="685800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p:cNvSpPr>
          <p:nvPr>
            <p:ph type="title"/>
          </p:nvPr>
        </p:nvSpPr>
        <p:spPr>
          <a:xfrm>
            <a:off x="838200" y="365125"/>
            <a:ext cx="10515600" cy="957263"/>
          </a:xfrm>
        </p:spPr>
        <p:txBody>
          <a:bodyPr/>
          <a:lstStyle/>
          <a:p>
            <a:r>
              <a:rPr lang="lt-LT" sz="3600" b="1" smtClean="0"/>
              <a:t>Pasiekiami žurnalo straipsniai per duomenų bazę Lituanistika</a:t>
            </a:r>
          </a:p>
        </p:txBody>
      </p:sp>
      <p:pic>
        <p:nvPicPr>
          <p:cNvPr id="73730" name="Picture 4" descr="Capture"/>
          <p:cNvPicPr>
            <a:picLocks noGrp="1" noChangeAspect="1" noChangeArrowheads="1"/>
          </p:cNvPicPr>
          <p:nvPr>
            <p:ph type="body" idx="1"/>
          </p:nvPr>
        </p:nvPicPr>
        <p:blipFill>
          <a:blip r:embed="rId2"/>
          <a:srcRect/>
          <a:stretch>
            <a:fillRect/>
          </a:stretch>
        </p:blipFill>
        <p:spPr>
          <a:xfrm>
            <a:off x="922338" y="1516063"/>
            <a:ext cx="10360025" cy="5160962"/>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p:cNvSpPr>
          <p:nvPr>
            <p:ph type="title" idx="4294967295"/>
          </p:nvPr>
        </p:nvSpPr>
        <p:spPr>
          <a:xfrm>
            <a:off x="322263" y="247650"/>
            <a:ext cx="11583987" cy="755650"/>
          </a:xfrm>
        </p:spPr>
        <p:txBody>
          <a:bodyPr/>
          <a:lstStyle/>
          <a:p>
            <a:r>
              <a:rPr lang="lt-LT" sz="3600" b="1" smtClean="0"/>
              <a:t>Žurnalas „Genocidas ir rezistencija“ VU žurnalų platformoje</a:t>
            </a:r>
          </a:p>
        </p:txBody>
      </p:sp>
      <p:pic>
        <p:nvPicPr>
          <p:cNvPr id="74754" name="Picture 4" descr="Capture"/>
          <p:cNvPicPr>
            <a:picLocks noChangeAspect="1" noChangeArrowheads="1"/>
          </p:cNvPicPr>
          <p:nvPr/>
        </p:nvPicPr>
        <p:blipFill>
          <a:blip r:embed="rId2"/>
          <a:srcRect/>
          <a:stretch>
            <a:fillRect/>
          </a:stretch>
        </p:blipFill>
        <p:spPr bwMode="auto">
          <a:xfrm>
            <a:off x="260350" y="1160463"/>
            <a:ext cx="5541963" cy="4433887"/>
          </a:xfrm>
          <a:prstGeom prst="rect">
            <a:avLst/>
          </a:prstGeom>
          <a:noFill/>
          <a:ln w="9525">
            <a:noFill/>
            <a:miter lim="800000"/>
            <a:headEnd/>
            <a:tailEnd/>
          </a:ln>
        </p:spPr>
      </p:pic>
      <p:pic>
        <p:nvPicPr>
          <p:cNvPr id="74755" name="Picture 5" descr="Capture"/>
          <p:cNvPicPr>
            <a:picLocks noChangeAspect="1" noChangeArrowheads="1"/>
          </p:cNvPicPr>
          <p:nvPr/>
        </p:nvPicPr>
        <p:blipFill>
          <a:blip r:embed="rId3"/>
          <a:srcRect/>
          <a:stretch>
            <a:fillRect/>
          </a:stretch>
        </p:blipFill>
        <p:spPr bwMode="auto">
          <a:xfrm>
            <a:off x="6256338" y="1160463"/>
            <a:ext cx="5745162" cy="445135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kaidrės numerio vietos rezervavimo ženklas 5"/>
          <p:cNvSpPr>
            <a:spLocks noGrp="1"/>
          </p:cNvSpPr>
          <p:nvPr>
            <p:ph type="sldNum" sz="quarter" idx="12"/>
          </p:nvPr>
        </p:nvSpPr>
        <p:spPr/>
        <p:txBody>
          <a:bodyPr/>
          <a:lstStyle/>
          <a:p>
            <a:pPr>
              <a:defRPr/>
            </a:pPr>
            <a:fld id="{8CCB0EFE-97DB-400B-87FF-3518F3A8524E}" type="slidenum">
              <a:rPr lang="lt-LT"/>
              <a:pPr>
                <a:defRPr/>
              </a:pPr>
              <a:t>6</a:t>
            </a:fld>
            <a:endParaRPr lang="lt-LT"/>
          </a:p>
        </p:txBody>
      </p:sp>
      <p:sp>
        <p:nvSpPr>
          <p:cNvPr id="5" name="Skaidrės numerio vietos rezervavimo ženklas 5"/>
          <p:cNvSpPr txBox="1">
            <a:spLocks noGrp="1"/>
          </p:cNvSpPr>
          <p:nvPr/>
        </p:nvSpPr>
        <p:spPr>
          <a:xfrm>
            <a:off x="8610600" y="6356350"/>
            <a:ext cx="2743200" cy="365125"/>
          </a:xfrm>
          <a:prstGeom prst="rect">
            <a:avLst/>
          </a:prstGeom>
          <a:noFill/>
        </p:spPr>
        <p:txBody>
          <a:bodyPr anchor="ctr"/>
          <a:lstStyle/>
          <a:p>
            <a:pPr algn="r" fontAlgn="auto">
              <a:spcBef>
                <a:spcPts val="0"/>
              </a:spcBef>
              <a:spcAft>
                <a:spcPts val="0"/>
              </a:spcAft>
              <a:defRPr/>
            </a:pPr>
            <a:fld id="{2FF6DF54-45EF-4365-937F-7D64384367C0}" type="slidenum">
              <a:rPr lang="lt-LT" sz="1200">
                <a:solidFill>
                  <a:schemeClr val="tx1">
                    <a:tint val="75000"/>
                  </a:schemeClr>
                </a:solidFill>
                <a:latin typeface="+mn-lt"/>
                <a:cs typeface="+mn-cs"/>
              </a:rPr>
              <a:pPr algn="r" fontAlgn="auto">
                <a:spcBef>
                  <a:spcPts val="0"/>
                </a:spcBef>
                <a:spcAft>
                  <a:spcPts val="0"/>
                </a:spcAft>
                <a:defRPr/>
              </a:pPr>
              <a:t>6</a:t>
            </a:fld>
            <a:endParaRPr lang="lt-LT" sz="1200">
              <a:solidFill>
                <a:schemeClr val="tx1">
                  <a:tint val="75000"/>
                </a:schemeClr>
              </a:solidFill>
              <a:latin typeface="+mn-lt"/>
              <a:cs typeface="+mn-cs"/>
            </a:endParaRPr>
          </a:p>
        </p:txBody>
      </p:sp>
      <p:sp>
        <p:nvSpPr>
          <p:cNvPr id="20483" name="Rectangle 7"/>
          <p:cNvSpPr>
            <a:spLocks noGrp="1"/>
          </p:cNvSpPr>
          <p:nvPr>
            <p:ph type="body" idx="4294967295"/>
          </p:nvPr>
        </p:nvSpPr>
        <p:spPr>
          <a:xfrm>
            <a:off x="379413" y="423863"/>
            <a:ext cx="11369675" cy="5978525"/>
          </a:xfrm>
        </p:spPr>
        <p:txBody>
          <a:bodyPr/>
          <a:lstStyle/>
          <a:p>
            <a:pPr algn="just">
              <a:buFont typeface="Arial" charset="0"/>
              <a:buNone/>
            </a:pPr>
            <a:r>
              <a:rPr lang="lt-LT" smtClean="0"/>
              <a:t>	</a:t>
            </a:r>
            <a:r>
              <a:rPr lang="en-US" smtClean="0"/>
              <a:t> 	</a:t>
            </a:r>
            <a:r>
              <a:rPr lang="lt-LT" sz="3200" smtClean="0"/>
              <a:t>2022 m. gegužės 17 d. Lietuvos Respublikos Seimo priimtoje „Lietuvos Respublikos piliečių rengimo </a:t>
            </a:r>
            <a:r>
              <a:rPr lang="lt-LT" sz="3200" b="1" smtClean="0"/>
              <a:t>pilietiniam pasipriešinimui</a:t>
            </a:r>
            <a:r>
              <a:rPr lang="lt-LT" sz="3200" smtClean="0"/>
              <a:t> strategijoje“ (toliau – Strategija) nurodyta, kad pilietinis pasipriešinimas gali būti ir ginkluotas, ir neginkluotas (II skyrius, 5 straipsnis, 5.1.; 5.2.). </a:t>
            </a:r>
            <a:r>
              <a:rPr lang="lt-LT" sz="3200" b="1" smtClean="0"/>
              <a:t>Neginkluotas</a:t>
            </a:r>
            <a:r>
              <a:rPr lang="lt-LT" sz="3200" smtClean="0"/>
              <a:t> </a:t>
            </a:r>
            <a:r>
              <a:rPr lang="lt-LT" sz="3200" b="1" smtClean="0"/>
              <a:t>pilietinis</a:t>
            </a:r>
            <a:r>
              <a:rPr lang="lt-LT" sz="3200" smtClean="0"/>
              <a:t> pasipriešinimas apibrėžiamas, kaip „piliečių dalyvavimas valstybės gynyboje naudojant nekarines, nesmurtines priemones“, o </a:t>
            </a:r>
            <a:r>
              <a:rPr lang="lt-LT" sz="3200" b="1" smtClean="0"/>
              <a:t>ginkluotas pasipriešinimas</a:t>
            </a:r>
            <a:r>
              <a:rPr lang="lt-LT" sz="3200" smtClean="0"/>
              <a:t> – kaip „piliečių dalyvavimas valstybės gynyboje naudojant karines priemones“. Pilietinis pasipriešinimas strategijoje suprantamas kaip „</a:t>
            </a:r>
            <a:r>
              <a:rPr lang="lt-LT" sz="3200" b="1" smtClean="0"/>
              <a:t>piliečių veikla priešinantis agresijai</a:t>
            </a:r>
            <a:r>
              <a:rPr lang="lt-LT" sz="3200" smtClean="0"/>
              <a:t> – ginkluotos jėgos panaudojimui ar grasinimui panaudoti ją prieš Lietuvos Respublikos suverenitetą, teritorijos vientisumą ar politinę nepriklausomybę – </a:t>
            </a:r>
            <a:r>
              <a:rPr lang="lt-LT" sz="3200" b="1" smtClean="0"/>
              <a:t>ir okupacijai</a:t>
            </a:r>
            <a:r>
              <a:rPr lang="lt-LT" sz="3200" smtClean="0"/>
              <a: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3"/>
          <p:cNvSpPr>
            <a:spLocks noGrp="1"/>
          </p:cNvSpPr>
          <p:nvPr>
            <p:ph type="body" sz="half" idx="4294967295"/>
          </p:nvPr>
        </p:nvSpPr>
        <p:spPr>
          <a:xfrm>
            <a:off x="273050" y="257175"/>
            <a:ext cx="6750050" cy="6264275"/>
          </a:xfrm>
        </p:spPr>
        <p:txBody>
          <a:bodyPr/>
          <a:lstStyle/>
          <a:p>
            <a:pPr algn="just">
              <a:lnSpc>
                <a:spcPct val="80000"/>
              </a:lnSpc>
              <a:buFont typeface="Arial" charset="0"/>
              <a:buNone/>
            </a:pPr>
            <a:r>
              <a:rPr lang="lt-LT" sz="2400" smtClean="0"/>
              <a:t>	</a:t>
            </a:r>
            <a:r>
              <a:rPr lang="en-US" sz="2400" smtClean="0"/>
              <a:t> 	</a:t>
            </a:r>
            <a:r>
              <a:rPr lang="lt-LT" sz="2400" smtClean="0"/>
              <a:t>II projekto etapo metu publikuota mokslinės studijos </a:t>
            </a:r>
            <a:r>
              <a:rPr lang="lt-LT" sz="2400" b="1" smtClean="0"/>
              <a:t>„Moterys ginkluotoje rezistencijoje Lietuvos šiaurės rytuose (Karaliaus Mindaugo srities atvejis)“ </a:t>
            </a:r>
            <a:r>
              <a:rPr lang="lt-LT" sz="2400" smtClean="0"/>
              <a:t>medžiaga buvo panaudota mokymo metodinėje priemonėje „</a:t>
            </a:r>
            <a:r>
              <a:rPr lang="lt-LT" sz="2400" i="1" smtClean="0"/>
              <a:t>Ugdymas(is) tvarumui: Šakaliukai seka tvarumo pėdsakais</a:t>
            </a:r>
            <a:r>
              <a:rPr lang="lt-LT" sz="2400" b="1" smtClean="0"/>
              <a:t>“ </a:t>
            </a:r>
            <a:r>
              <a:rPr lang="lt-LT" sz="2400" smtClean="0"/>
              <a:t>(Mokytojo ir mokinio knygose) I dalies 6 temoje</a:t>
            </a:r>
            <a:r>
              <a:rPr lang="lt-LT" sz="2400" b="1" smtClean="0"/>
              <a:t> „Lygybė mūšio lauke: Lietuva, Ukraina“.</a:t>
            </a:r>
          </a:p>
          <a:p>
            <a:pPr>
              <a:lnSpc>
                <a:spcPct val="80000"/>
              </a:lnSpc>
              <a:buFont typeface="Arial" charset="0"/>
              <a:buNone/>
            </a:pPr>
            <a:r>
              <a:rPr lang="lt-LT" sz="2400" b="1" smtClean="0"/>
              <a:t>	</a:t>
            </a:r>
            <a:r>
              <a:rPr lang="en-US" sz="2400" b="1" smtClean="0"/>
              <a:t> 	</a:t>
            </a:r>
            <a:r>
              <a:rPr lang="lt-LT" sz="1600" smtClean="0"/>
              <a:t>Renata Bilbokaitė, Sandra Grigaravičiūtė, Ingrida Donielienė, Emilija Urnėžienė, Ieva Bilbokaitė-Skiauterienė. </a:t>
            </a:r>
            <a:r>
              <a:rPr lang="lt-LT" sz="1600" i="1" smtClean="0"/>
              <a:t>Ugdymas(is) tvarumui: Šakaliukai seka tvarumo pėdsakais. </a:t>
            </a:r>
            <a:r>
              <a:rPr lang="lt-LT" sz="1600" smtClean="0"/>
              <a:t>Mokytojo knyga. Vilnius: Vilniaus universiteto leidykla, 2023. 272 p. ir „Renata Bilbokaitė, Sandra Grigaravičiūtė, Ingrida Donielienė, Emilija Urnėžienė, Ieva Bilbokaitė-Skiauterienė. </a:t>
            </a:r>
            <a:r>
              <a:rPr lang="lt-LT" sz="1600" i="1" smtClean="0"/>
              <a:t>Ugdymas(is) tvarumui: Šakaliukai seka tvarumo pėdsakais. </a:t>
            </a:r>
            <a:r>
              <a:rPr lang="lt-LT" sz="1600" smtClean="0"/>
              <a:t>Mokinio knyga. Vilnius: Vilniaus universiteto leidykla, 2023. 156 p.“</a:t>
            </a:r>
          </a:p>
          <a:p>
            <a:pPr>
              <a:lnSpc>
                <a:spcPct val="80000"/>
              </a:lnSpc>
              <a:buFont typeface="Arial" charset="0"/>
              <a:buNone/>
            </a:pPr>
            <a:r>
              <a:rPr lang="lt-LT" sz="2400" smtClean="0"/>
              <a:t>	</a:t>
            </a:r>
            <a:r>
              <a:rPr lang="en-US" sz="2400" smtClean="0"/>
              <a:t> 	</a:t>
            </a:r>
            <a:r>
              <a:rPr lang="lt-LT" sz="1800" smtClean="0"/>
              <a:t>Knygų pdf galima parsisiųsti </a:t>
            </a:r>
            <a:r>
              <a:rPr lang="lt-LT" sz="1800" b="1" smtClean="0"/>
              <a:t>nemokamai</a:t>
            </a:r>
            <a:r>
              <a:rPr lang="lt-LT" sz="1800" smtClean="0"/>
              <a:t> užsiregistravus VU leidyklos puslapyje.</a:t>
            </a:r>
            <a:endParaRPr lang="lt-LT" sz="1800" smtClean="0">
              <a:hlinkClick r:id="rId2"/>
            </a:endParaRPr>
          </a:p>
          <a:p>
            <a:pPr>
              <a:lnSpc>
                <a:spcPct val="80000"/>
              </a:lnSpc>
            </a:pPr>
            <a:r>
              <a:rPr lang="lt-LT" sz="1800" smtClean="0">
                <a:hlinkClick r:id="rId2"/>
              </a:rPr>
              <a:t>https://www.knygynas.vu.lt/ugdymas-is-tvarumui-sakaliukai-seka-tvarumo-pedsakais-mokytojo-knyga</a:t>
            </a:r>
            <a:endParaRPr lang="lt-LT" sz="1800" smtClean="0">
              <a:hlinkClick r:id="rId3"/>
            </a:endParaRPr>
          </a:p>
          <a:p>
            <a:pPr>
              <a:lnSpc>
                <a:spcPct val="80000"/>
              </a:lnSpc>
            </a:pPr>
            <a:r>
              <a:rPr lang="lt-LT" sz="1800" smtClean="0">
                <a:hlinkClick r:id="rId3"/>
              </a:rPr>
              <a:t>https://www.knygynas.vu.lt/ugdymas-is-tvarumui-sakaliukai-seka-tvarumo-pedsakais-mokinio-knyga</a:t>
            </a:r>
            <a:endParaRPr lang="lt-LT" sz="2400" b="1" smtClean="0"/>
          </a:p>
        </p:txBody>
      </p:sp>
      <p:pic>
        <p:nvPicPr>
          <p:cNvPr id="75778" name="Picture 4" descr="Capture"/>
          <p:cNvPicPr>
            <a:picLocks noChangeAspect="1" noChangeArrowheads="1"/>
          </p:cNvPicPr>
          <p:nvPr/>
        </p:nvPicPr>
        <p:blipFill>
          <a:blip r:embed="rId4"/>
          <a:srcRect/>
          <a:stretch>
            <a:fillRect/>
          </a:stretch>
        </p:blipFill>
        <p:spPr bwMode="auto">
          <a:xfrm>
            <a:off x="7537450" y="306388"/>
            <a:ext cx="4481513" cy="6289675"/>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p:cNvSpPr>
          <p:nvPr>
            <p:ph type="title" idx="4294967295"/>
          </p:nvPr>
        </p:nvSpPr>
        <p:spPr>
          <a:xfrm>
            <a:off x="392113" y="211138"/>
            <a:ext cx="11561762" cy="1182687"/>
          </a:xfrm>
        </p:spPr>
        <p:txBody>
          <a:bodyPr/>
          <a:lstStyle/>
          <a:p>
            <a:pPr algn="just"/>
            <a:r>
              <a:rPr lang="en-US" sz="2400" b="1" smtClean="0"/>
              <a:t> 	</a:t>
            </a:r>
            <a:r>
              <a:rPr lang="lt-LT" sz="2400" b="1" smtClean="0"/>
              <a:t>Užduotis iš mokinio knygos</a:t>
            </a:r>
            <a:r>
              <a:rPr lang="lt-LT" sz="2400" smtClean="0"/>
              <a:t>, žr.:</a:t>
            </a:r>
            <a:r>
              <a:rPr lang="lt-LT" sz="2400" b="1" smtClean="0"/>
              <a:t> </a:t>
            </a:r>
            <a:r>
              <a:rPr lang="lt-LT" sz="2400" smtClean="0"/>
              <a:t>Renata Bilbokaitė, Sandra Grigaravičiūtė, Ingrida Donielienė, Emilija Urnėžienė, Ieva Bilbokaitė-Skiauterienė. </a:t>
            </a:r>
            <a:r>
              <a:rPr lang="lt-LT" sz="2400" i="1" smtClean="0"/>
              <a:t>Ugdymas(is) tvarumui: Šakaliukai seka tvarumo pėdsakais. </a:t>
            </a:r>
            <a:r>
              <a:rPr lang="lt-LT" sz="2400" smtClean="0"/>
              <a:t>Mokinio knyga. Vilnius: Vilniaus universiteto leidykla, 2023, p. 40–41.</a:t>
            </a:r>
          </a:p>
        </p:txBody>
      </p:sp>
      <p:pic>
        <p:nvPicPr>
          <p:cNvPr id="76802" name="Picture 4" descr="Capture"/>
          <p:cNvPicPr>
            <a:picLocks noChangeAspect="1" noChangeArrowheads="1"/>
          </p:cNvPicPr>
          <p:nvPr/>
        </p:nvPicPr>
        <p:blipFill>
          <a:blip r:embed="rId2"/>
          <a:srcRect/>
          <a:stretch>
            <a:fillRect/>
          </a:stretch>
        </p:blipFill>
        <p:spPr bwMode="auto">
          <a:xfrm>
            <a:off x="463550" y="1500188"/>
            <a:ext cx="6032500" cy="5357812"/>
          </a:xfrm>
          <a:prstGeom prst="rect">
            <a:avLst/>
          </a:prstGeom>
          <a:noFill/>
          <a:ln w="9525">
            <a:noFill/>
            <a:miter lim="800000"/>
            <a:headEnd/>
            <a:tailEnd/>
          </a:ln>
        </p:spPr>
      </p:pic>
      <p:pic>
        <p:nvPicPr>
          <p:cNvPr id="76803" name="Picture 5" descr="Capture"/>
          <p:cNvPicPr>
            <a:picLocks noChangeAspect="1" noChangeArrowheads="1"/>
          </p:cNvPicPr>
          <p:nvPr/>
        </p:nvPicPr>
        <p:blipFill>
          <a:blip r:embed="rId3"/>
          <a:srcRect/>
          <a:stretch>
            <a:fillRect/>
          </a:stretch>
        </p:blipFill>
        <p:spPr bwMode="auto">
          <a:xfrm>
            <a:off x="7070725" y="1525588"/>
            <a:ext cx="4454525" cy="5332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p:cNvSpPr>
          <p:nvPr>
            <p:ph type="title"/>
          </p:nvPr>
        </p:nvSpPr>
        <p:spPr>
          <a:xfrm>
            <a:off x="838200" y="365125"/>
            <a:ext cx="5468938" cy="3843338"/>
          </a:xfrm>
        </p:spPr>
        <p:txBody>
          <a:bodyPr/>
          <a:lstStyle/>
          <a:p>
            <a:pPr algn="just"/>
            <a:r>
              <a:rPr lang="en-US" sz="2800" b="1" smtClean="0"/>
              <a:t> 	</a:t>
            </a:r>
            <a:r>
              <a:rPr lang="lt-LT" sz="2800" b="1" smtClean="0"/>
              <a:t>Temos pirmasis puslapis</a:t>
            </a:r>
            <a:r>
              <a:rPr lang="lt-LT" sz="2800" smtClean="0"/>
              <a:t>, iš: </a:t>
            </a:r>
            <a:br>
              <a:rPr lang="lt-LT" sz="2800" smtClean="0"/>
            </a:br>
            <a:r>
              <a:rPr lang="lt-LT" sz="2800" smtClean="0"/>
              <a:t>Renata Bilbokaitė, Sandra Grigaravičiūtė, Ingrida Donielienė, Emilija Urnėžienė, Ieva Bilbokaitė-Skiauterienė. </a:t>
            </a:r>
            <a:r>
              <a:rPr lang="lt-LT" sz="2800" i="1" smtClean="0"/>
              <a:t>Ugdymas(is) tvarumui: Šakaliukai seka tvarumo pėdsakais. </a:t>
            </a:r>
            <a:r>
              <a:rPr lang="lt-LT" sz="2800" smtClean="0"/>
              <a:t>Mokytojo knyga. Vilnius: Vilniaus universiteto leidykla, 2023, p. 56.</a:t>
            </a:r>
            <a:r>
              <a:rPr lang="lt-LT" sz="3200" smtClean="0"/>
              <a:t> </a:t>
            </a:r>
          </a:p>
        </p:txBody>
      </p:sp>
      <p:pic>
        <p:nvPicPr>
          <p:cNvPr id="77826" name="Picture 4" descr="Capture"/>
          <p:cNvPicPr>
            <a:picLocks noGrp="1" noChangeAspect="1" noChangeArrowheads="1"/>
          </p:cNvPicPr>
          <p:nvPr>
            <p:ph type="body" idx="1"/>
          </p:nvPr>
        </p:nvPicPr>
        <p:blipFill>
          <a:blip r:embed="rId2"/>
          <a:srcRect/>
          <a:stretch>
            <a:fillRect/>
          </a:stretch>
        </p:blipFill>
        <p:spPr>
          <a:xfrm>
            <a:off x="6811963" y="0"/>
            <a:ext cx="5380037" cy="6858000"/>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4"/>
          <p:cNvSpPr>
            <a:spLocks noGrp="1"/>
          </p:cNvSpPr>
          <p:nvPr>
            <p:ph type="title" idx="4294967295"/>
          </p:nvPr>
        </p:nvSpPr>
        <p:spPr>
          <a:xfrm>
            <a:off x="688975" y="365125"/>
            <a:ext cx="6942138" cy="1325563"/>
          </a:xfrm>
        </p:spPr>
        <p:txBody>
          <a:bodyPr/>
          <a:lstStyle/>
          <a:p>
            <a:r>
              <a:rPr lang="lt-LT" sz="3600" b="1" smtClean="0"/>
              <a:t>Ona Šimaitė</a:t>
            </a:r>
          </a:p>
        </p:txBody>
      </p:sp>
      <p:sp>
        <p:nvSpPr>
          <p:cNvPr id="78850" name="Rectangle 3"/>
          <p:cNvSpPr>
            <a:spLocks noGrp="1"/>
          </p:cNvSpPr>
          <p:nvPr>
            <p:ph type="body" sz="half" idx="4294967295"/>
          </p:nvPr>
        </p:nvSpPr>
        <p:spPr>
          <a:xfrm>
            <a:off x="65088" y="1366838"/>
            <a:ext cx="7566025" cy="4873625"/>
          </a:xfrm>
        </p:spPr>
        <p:txBody>
          <a:bodyPr/>
          <a:lstStyle/>
          <a:p>
            <a:pPr algn="just">
              <a:buFont typeface="Arial" charset="0"/>
              <a:buNone/>
            </a:pPr>
            <a:r>
              <a:rPr lang="lt-LT" sz="2400" smtClean="0"/>
              <a:t>	</a:t>
            </a:r>
            <a:r>
              <a:rPr lang="en-US" sz="2400" smtClean="0"/>
              <a:t>  	</a:t>
            </a:r>
            <a:r>
              <a:rPr lang="lt-LT" smtClean="0"/>
              <a:t>Antinaciniame pasipriešinime dalyvavusiai Onai Šimaitei ir jos darbams atminti LGGRTC leidykla yra 2021 m. išleidusi Rimanto Stankevičius knygą </a:t>
            </a:r>
            <a:r>
              <a:rPr lang="lt-LT" i="1" smtClean="0"/>
              <a:t>Nepadariusi tautai gėdos. Onos Šimaitės gyvenimo fragmentai</a:t>
            </a:r>
            <a:r>
              <a:rPr lang="lt-LT" smtClean="0"/>
              <a:t>. Vilnius: LGGRTC, p. 189–200. (adresas internete: </a:t>
            </a:r>
            <a:r>
              <a:rPr lang="lt-LT" smtClean="0">
                <a:hlinkClick r:id="rId2"/>
              </a:rPr>
              <a:t>https://www.genocid.lt/centras/lt/3491/a/</a:t>
            </a:r>
            <a:r>
              <a:rPr lang="lt-LT" smtClean="0"/>
              <a:t>)</a:t>
            </a:r>
          </a:p>
          <a:p>
            <a:pPr>
              <a:buFont typeface="Arial" charset="0"/>
              <a:buNone/>
            </a:pPr>
            <a:r>
              <a:rPr lang="lt-LT" smtClean="0"/>
              <a:t>	Šios knygos medžiaga taip pat buvo panaudota užduočiai parengti (žr. kitoje skaidrėje).</a:t>
            </a:r>
          </a:p>
        </p:txBody>
      </p:sp>
      <p:pic>
        <p:nvPicPr>
          <p:cNvPr id="78851" name="Picture 6" descr="Capture"/>
          <p:cNvPicPr>
            <a:picLocks noChangeAspect="1" noChangeArrowheads="1"/>
          </p:cNvPicPr>
          <p:nvPr/>
        </p:nvPicPr>
        <p:blipFill>
          <a:blip r:embed="rId3"/>
          <a:srcRect/>
          <a:stretch>
            <a:fillRect/>
          </a:stretch>
        </p:blipFill>
        <p:spPr bwMode="auto">
          <a:xfrm>
            <a:off x="7818438" y="534988"/>
            <a:ext cx="3935412" cy="5705475"/>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p:cNvSpPr>
          <p:nvPr>
            <p:ph type="title" idx="4294967295"/>
          </p:nvPr>
        </p:nvSpPr>
        <p:spPr>
          <a:xfrm>
            <a:off x="261938" y="174625"/>
            <a:ext cx="11644312" cy="1325563"/>
          </a:xfrm>
        </p:spPr>
        <p:txBody>
          <a:bodyPr/>
          <a:lstStyle/>
          <a:p>
            <a:pPr algn="just"/>
            <a:r>
              <a:rPr lang="en-US" sz="2400" b="1" smtClean="0"/>
              <a:t> 	</a:t>
            </a:r>
            <a:r>
              <a:rPr lang="lt-LT" sz="2400" b="1" smtClean="0"/>
              <a:t>Užduotis iš mokinio knygos</a:t>
            </a:r>
            <a:r>
              <a:rPr lang="lt-LT" sz="2400" smtClean="0"/>
              <a:t>, žr.:</a:t>
            </a:r>
            <a:r>
              <a:rPr lang="lt-LT" sz="2400" b="1" smtClean="0"/>
              <a:t> </a:t>
            </a:r>
            <a:r>
              <a:rPr lang="lt-LT" sz="2400" smtClean="0"/>
              <a:t>Renata Bilbokaitė, Sandra Grigaravičiūtė, Ingrida Donielienė, Emilija Urnėžienė, Ieva Bilbokaitė-Skiauterienė. </a:t>
            </a:r>
            <a:r>
              <a:rPr lang="lt-LT" sz="2400" i="1" smtClean="0"/>
              <a:t>Ugdymas(is) tvarumui: Šakaliukai seka tvarumo pėdsakais. </a:t>
            </a:r>
            <a:r>
              <a:rPr lang="lt-LT" sz="2400" smtClean="0"/>
              <a:t>Mokinio knyga. Vilnius: Vilniaus universiteto leidykla, 2023, p. 76–77.</a:t>
            </a:r>
          </a:p>
        </p:txBody>
      </p:sp>
      <p:pic>
        <p:nvPicPr>
          <p:cNvPr id="79874" name="Picture 4" descr="Capture"/>
          <p:cNvPicPr>
            <a:picLocks noChangeAspect="1" noChangeArrowheads="1"/>
          </p:cNvPicPr>
          <p:nvPr/>
        </p:nvPicPr>
        <p:blipFill>
          <a:blip r:embed="rId2"/>
          <a:srcRect/>
          <a:stretch>
            <a:fillRect/>
          </a:stretch>
        </p:blipFill>
        <p:spPr bwMode="auto">
          <a:xfrm>
            <a:off x="0" y="1512888"/>
            <a:ext cx="7412038" cy="5345112"/>
          </a:xfrm>
          <a:prstGeom prst="rect">
            <a:avLst/>
          </a:prstGeom>
          <a:noFill/>
          <a:ln w="9525">
            <a:noFill/>
            <a:miter lim="800000"/>
            <a:headEnd/>
            <a:tailEnd/>
          </a:ln>
        </p:spPr>
      </p:pic>
      <p:pic>
        <p:nvPicPr>
          <p:cNvPr id="79875" name="Picture 5" descr="Capture"/>
          <p:cNvPicPr>
            <a:picLocks noChangeAspect="1" noChangeArrowheads="1"/>
          </p:cNvPicPr>
          <p:nvPr/>
        </p:nvPicPr>
        <p:blipFill>
          <a:blip r:embed="rId3"/>
          <a:srcRect/>
          <a:stretch>
            <a:fillRect/>
          </a:stretch>
        </p:blipFill>
        <p:spPr bwMode="auto">
          <a:xfrm>
            <a:off x="7607300" y="1509713"/>
            <a:ext cx="4584700" cy="5348287"/>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p:cNvSpPr>
          <p:nvPr>
            <p:ph type="title" idx="4294967295"/>
          </p:nvPr>
        </p:nvSpPr>
        <p:spPr>
          <a:xfrm>
            <a:off x="204788" y="365125"/>
            <a:ext cx="6500812" cy="5600700"/>
          </a:xfrm>
        </p:spPr>
        <p:txBody>
          <a:bodyPr/>
          <a:lstStyle/>
          <a:p>
            <a:pPr algn="just"/>
            <a:r>
              <a:rPr lang="en-US" sz="2800" b="1" smtClean="0"/>
              <a:t> 	</a:t>
            </a:r>
            <a:r>
              <a:rPr lang="lt-LT" sz="2800" b="1" smtClean="0"/>
              <a:t>Temos pirmasis puslapis</a:t>
            </a:r>
            <a:r>
              <a:rPr lang="lt-LT" sz="2800" smtClean="0"/>
              <a:t>, iš: </a:t>
            </a:r>
            <a:br>
              <a:rPr lang="lt-LT" sz="2800" smtClean="0"/>
            </a:br>
            <a:r>
              <a:rPr lang="lt-LT" sz="2800" smtClean="0"/>
              <a:t>Renata Bilbokaitė, Sandra Grigaravičiūtė, Ingrida Donielienė, Emilija Urnėžienė, Ieva Bilbokaitė-Skiauterienė. </a:t>
            </a:r>
            <a:r>
              <a:rPr lang="lt-LT" sz="2800" i="1" smtClean="0"/>
              <a:t>Ugdymas(is) tvarumui: Šakaliukai seka tvarumo pėdsakais. </a:t>
            </a:r>
            <a:r>
              <a:rPr lang="lt-LT" sz="2800" smtClean="0"/>
              <a:t>Mokytojo knyga. Vilnius: Vilniaus universiteto leidykla, 2023, p. 123.</a:t>
            </a:r>
          </a:p>
        </p:txBody>
      </p:sp>
      <p:pic>
        <p:nvPicPr>
          <p:cNvPr id="80898" name="Picture 4" descr="Capture"/>
          <p:cNvPicPr>
            <a:picLocks noChangeAspect="1" noChangeArrowheads="1"/>
          </p:cNvPicPr>
          <p:nvPr/>
        </p:nvPicPr>
        <p:blipFill>
          <a:blip r:embed="rId2"/>
          <a:srcRect/>
          <a:stretch>
            <a:fillRect/>
          </a:stretch>
        </p:blipFill>
        <p:spPr bwMode="auto">
          <a:xfrm>
            <a:off x="6705600" y="0"/>
            <a:ext cx="5486400" cy="6858000"/>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p:cNvSpPr>
          <p:nvPr>
            <p:ph type="title"/>
          </p:nvPr>
        </p:nvSpPr>
        <p:spPr>
          <a:xfrm>
            <a:off x="395288" y="247650"/>
            <a:ext cx="11401425" cy="968375"/>
          </a:xfrm>
        </p:spPr>
        <p:txBody>
          <a:bodyPr/>
          <a:lstStyle/>
          <a:p>
            <a:r>
              <a:rPr lang="en-US" sz="3200" smtClean="0"/>
              <a:t> 	</a:t>
            </a:r>
            <a:r>
              <a:rPr lang="lt-LT" sz="3200" smtClean="0"/>
              <a:t>Artimiausiu metu planuojama išleisti knygą apie ginkluoto ir neginkluoto pasipriešinimo dalyvę </a:t>
            </a:r>
            <a:r>
              <a:rPr lang="lt-LT" sz="3200" b="1" smtClean="0"/>
              <a:t>Jadvygą Šilauskaitę Bieliauskienę</a:t>
            </a:r>
          </a:p>
        </p:txBody>
      </p:sp>
      <p:sp>
        <p:nvSpPr>
          <p:cNvPr id="81922" name="Rectangle 3"/>
          <p:cNvSpPr>
            <a:spLocks noGrp="1"/>
          </p:cNvSpPr>
          <p:nvPr>
            <p:ph type="body" idx="1"/>
          </p:nvPr>
        </p:nvSpPr>
        <p:spPr>
          <a:xfrm>
            <a:off x="125413" y="1216025"/>
            <a:ext cx="11276012" cy="5195888"/>
          </a:xfrm>
        </p:spPr>
        <p:txBody>
          <a:bodyPr/>
          <a:lstStyle/>
          <a:p>
            <a:pPr>
              <a:lnSpc>
                <a:spcPct val="80000"/>
              </a:lnSpc>
              <a:buFont typeface="Arial" charset="0"/>
              <a:buNone/>
            </a:pPr>
            <a:r>
              <a:rPr lang="lt-LT" smtClean="0"/>
              <a:t>	Biograma iš LGG, VI t., 14 psl.; </a:t>
            </a:r>
            <a:r>
              <a:rPr lang="lt-LT" smtClean="0">
                <a:hlinkClick r:id="rId2"/>
              </a:rPr>
              <a:t>https://www.genocid.lt/centras/lt/2598/a/</a:t>
            </a:r>
            <a:r>
              <a:rPr lang="lt-LT" smtClean="0"/>
              <a:t> </a:t>
            </a:r>
          </a:p>
          <a:p>
            <a:pPr algn="just">
              <a:lnSpc>
                <a:spcPct val="80000"/>
              </a:lnSpc>
              <a:buFont typeface="Arial" charset="0"/>
              <a:buNone/>
            </a:pPr>
            <a:r>
              <a:rPr lang="lt-LT" smtClean="0"/>
              <a:t>	</a:t>
            </a:r>
            <a:r>
              <a:rPr lang="en-US" smtClean="0"/>
              <a:t> 	</a:t>
            </a:r>
            <a:r>
              <a:rPr lang="lt-LT" b="1" smtClean="0"/>
              <a:t>Bieliauskienė Šilauskaitė</a:t>
            </a:r>
            <a:r>
              <a:rPr lang="lt-LT" smtClean="0"/>
              <a:t> Jadvyga, Antano, g. 1929, gyv. Kaune, tarnaut. Suimta 1982 10 29, kalinta Vilniuje, Aukšč. Teismo 1983 05 18 nuteista ketveriems metams lagerio ir trejiems tremties. Išv. į lag. –Baraševas, Tenguševo r., Mordovija, atv. į kalėjimą Vilniuje 1986 09 30; paleista 1986 11 03; grįžo į Lietuvą.</a:t>
            </a:r>
          </a:p>
          <a:p>
            <a:pPr algn="just">
              <a:lnSpc>
                <a:spcPct val="80000"/>
              </a:lnSpc>
              <a:buFont typeface="Arial" charset="0"/>
              <a:buNone/>
            </a:pPr>
            <a:r>
              <a:rPr lang="lt-LT" smtClean="0"/>
              <a:t>	</a:t>
            </a:r>
            <a:r>
              <a:rPr lang="en-US" smtClean="0"/>
              <a:t> 	</a:t>
            </a:r>
            <a:r>
              <a:rPr lang="lt-LT" smtClean="0"/>
              <a:t>Neginkluotos antisov. rezist. dalyvė. Būdama moksleivė daugino ir platino partizanų spaudą. Nuo 1971 m. jaunimo teisės reikšti savo nuomonę gynėja, viena iš politinių kalinių ir tremtinių pagalbos grupės įkūrimo in</a:t>
            </a:r>
            <a:r>
              <a:rPr lang="en-US" smtClean="0"/>
              <a:t>i</a:t>
            </a:r>
            <a:r>
              <a:rPr lang="lt-LT" smtClean="0"/>
              <a:t>ciatorių. Rinko ir teikė informaciją „LKB kronikai“ apie tikinčių vaikų bei jaunimo persekiojimą ir diskriminaciją. Po 1991 m. sausio 13 d. SSSR agresijos prieš Lietuvos Respubliką J. Bieliauskienė įkūrė ir vadovavo „Sausio 13-osios brolijai“. Buvo suimta 1948, žr. Šilauskaitė Bieliauskienė, III 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3"/>
          <p:cNvSpPr>
            <a:spLocks noGrp="1"/>
          </p:cNvSpPr>
          <p:nvPr>
            <p:ph type="body" sz="half" idx="4294967295"/>
          </p:nvPr>
        </p:nvSpPr>
        <p:spPr>
          <a:xfrm>
            <a:off x="0" y="1481138"/>
            <a:ext cx="5051425" cy="4695825"/>
          </a:xfrm>
        </p:spPr>
        <p:txBody>
          <a:bodyPr/>
          <a:lstStyle/>
          <a:p>
            <a:pPr>
              <a:lnSpc>
                <a:spcPct val="80000"/>
              </a:lnSpc>
              <a:buFont typeface="Arial" charset="0"/>
              <a:buNone/>
            </a:pPr>
            <a:r>
              <a:rPr lang="lt-LT" sz="2400" smtClean="0"/>
              <a:t>	</a:t>
            </a:r>
            <a:r>
              <a:rPr lang="en-US" sz="2400" smtClean="0"/>
              <a:t> 	</a:t>
            </a:r>
            <a:r>
              <a:rPr lang="lt-LT" smtClean="0"/>
              <a:t>Savarankišką tyrimą mokiniai gali atlikti pasitelkę publikuotus pdf formatu leidinius „</a:t>
            </a:r>
            <a:r>
              <a:rPr lang="lt-LT" b="1" smtClean="0"/>
              <a:t>Lietuvos gyventų genocidas</a:t>
            </a:r>
            <a:r>
              <a:rPr lang="lt-LT" smtClean="0"/>
              <a:t>“, kuriame statistiniais vienetais istoriografijoje buvę moterys įgis vardus, pavardes, pasimatys jų indėlis į ginkluotą ir neginkluotą pasipriešinimą.</a:t>
            </a:r>
          </a:p>
          <a:p>
            <a:pPr>
              <a:lnSpc>
                <a:spcPct val="80000"/>
              </a:lnSpc>
              <a:buFont typeface="Arial" charset="0"/>
              <a:buNone/>
            </a:pPr>
            <a:r>
              <a:rPr lang="lt-LT" smtClean="0"/>
              <a:t>	</a:t>
            </a:r>
            <a:r>
              <a:rPr lang="en-US" smtClean="0"/>
              <a:t> 	</a:t>
            </a:r>
            <a:r>
              <a:rPr lang="lt-LT" smtClean="0"/>
              <a:t>Išsamiau apie tai 3-ioje mokymų dalyje.</a:t>
            </a:r>
          </a:p>
        </p:txBody>
      </p:sp>
      <p:pic>
        <p:nvPicPr>
          <p:cNvPr id="82946" name="Picture 6" descr="Capture"/>
          <p:cNvPicPr>
            <a:picLocks noChangeAspect="1" noChangeArrowheads="1"/>
          </p:cNvPicPr>
          <p:nvPr/>
        </p:nvPicPr>
        <p:blipFill>
          <a:blip r:embed="rId2"/>
          <a:srcRect/>
          <a:stretch>
            <a:fillRect/>
          </a:stretch>
        </p:blipFill>
        <p:spPr bwMode="auto">
          <a:xfrm>
            <a:off x="5205413" y="1485900"/>
            <a:ext cx="6986587" cy="5372100"/>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p:cNvSpPr>
          <p:nvPr>
            <p:ph type="title"/>
          </p:nvPr>
        </p:nvSpPr>
        <p:spPr/>
        <p:txBody>
          <a:bodyPr/>
          <a:lstStyle/>
          <a:p>
            <a:r>
              <a:rPr lang="en-US" altLang="ja-JP" sz="3600" b="1" smtClean="0">
                <a:cs typeface="游ゴシック Light"/>
              </a:rPr>
              <a:t>  	</a:t>
            </a:r>
            <a:r>
              <a:rPr lang="lt-LT" altLang="ja-JP" sz="3600" b="1" smtClean="0">
                <a:cs typeface="游ゴシック Light"/>
              </a:rPr>
              <a:t>Moter</a:t>
            </a:r>
            <a:r>
              <a:rPr lang="lt-LT" altLang="ja-JP" sz="3200" b="1" smtClean="0">
                <a:cs typeface="游ゴシック Light"/>
              </a:rPr>
              <a:t>ų</a:t>
            </a:r>
            <a:r>
              <a:rPr lang="lt-LT" altLang="ja-JP" sz="3600" b="1" smtClean="0">
                <a:cs typeface="游ゴシック Light"/>
              </a:rPr>
              <a:t> ginkluotame pasipriešinime ir diplomatin</a:t>
            </a:r>
            <a:r>
              <a:rPr lang="lt-LT" altLang="ja-JP" sz="3200" b="1" smtClean="0">
                <a:cs typeface="游ゴシック Light"/>
              </a:rPr>
              <a:t>ė</a:t>
            </a:r>
            <a:r>
              <a:rPr lang="lt-LT" altLang="ja-JP" sz="3600" b="1" smtClean="0">
                <a:cs typeface="游ゴシック Light"/>
              </a:rPr>
              <a:t>je tarnyboje istorija</a:t>
            </a:r>
            <a:endParaRPr lang="lt-LT" sz="3600" b="1" smtClean="0"/>
          </a:p>
        </p:txBody>
      </p:sp>
      <p:sp>
        <p:nvSpPr>
          <p:cNvPr id="83970" name="Rectangle 3"/>
          <p:cNvSpPr>
            <a:spLocks noGrp="1"/>
          </p:cNvSpPr>
          <p:nvPr>
            <p:ph type="body" idx="1"/>
          </p:nvPr>
        </p:nvSpPr>
        <p:spPr>
          <a:xfrm>
            <a:off x="838200" y="1825625"/>
            <a:ext cx="10847388" cy="4730750"/>
          </a:xfrm>
        </p:spPr>
        <p:txBody>
          <a:bodyPr/>
          <a:lstStyle/>
          <a:p>
            <a:pPr algn="just">
              <a:buFont typeface="Arial" charset="0"/>
              <a:buNone/>
            </a:pPr>
            <a:r>
              <a:rPr lang="lt-LT" b="1" smtClean="0"/>
              <a:t>	</a:t>
            </a:r>
            <a:r>
              <a:rPr lang="en-US" b="1" smtClean="0"/>
              <a:t> 	</a:t>
            </a:r>
            <a:r>
              <a:rPr lang="lt-LT" smtClean="0"/>
              <a:t>Moterų ginkluotame pasipriešinime ir diplomatinėje tarnyboje istorija yra koncentruotai pateikta penkiuose paragrafuose leidinyje </a:t>
            </a:r>
            <a:r>
              <a:rPr lang="lt-LT" b="1" smtClean="0"/>
              <a:t>„</a:t>
            </a:r>
            <a:r>
              <a:rPr lang="lt-LT" b="1" i="1" smtClean="0"/>
              <a:t>Ugdymas(is) tvarumui: Šakaliukai seka tvarumo pėdsakais</a:t>
            </a:r>
            <a:r>
              <a:rPr lang="lt-LT" b="1" smtClean="0"/>
              <a:t>“ (Mokytojo ir mokinio knygose) I dalies penkiose temose:</a:t>
            </a:r>
          </a:p>
          <a:p>
            <a:r>
              <a:rPr lang="lt-LT" smtClean="0"/>
              <a:t>Lygybė diplomatijoje: pasaulyje ir Lietuvoje;</a:t>
            </a:r>
          </a:p>
          <a:p>
            <a:r>
              <a:rPr lang="lt-LT" smtClean="0"/>
              <a:t>Lygybė diplomatijoje: Didžiojoje Britanijoje ir JAV;</a:t>
            </a:r>
          </a:p>
          <a:p>
            <a:r>
              <a:rPr lang="lt-LT" smtClean="0"/>
              <a:t>Lygybė mūšio lauke: Lietuva, Ukraina;</a:t>
            </a:r>
          </a:p>
          <a:p>
            <a:r>
              <a:rPr lang="lt-LT" smtClean="0"/>
              <a:t>Lygybė mūšio lauke: JAV, Sovietų Sąjunga;</a:t>
            </a:r>
          </a:p>
          <a:p>
            <a:r>
              <a:rPr lang="lt-LT" smtClean="0"/>
              <a:t>Lygybė mūšio lauke: Didžioji Britanija, Japonija).</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p:cNvSpPr>
          <p:nvPr>
            <p:ph type="title" idx="4294967295"/>
          </p:nvPr>
        </p:nvSpPr>
        <p:spPr>
          <a:xfrm>
            <a:off x="261938" y="365125"/>
            <a:ext cx="6275387" cy="1325563"/>
          </a:xfrm>
        </p:spPr>
        <p:txBody>
          <a:bodyPr/>
          <a:lstStyle/>
          <a:p>
            <a:r>
              <a:rPr lang="lt-LT" sz="3600" b="1" smtClean="0"/>
              <a:t>Leidinio turinio fragmentas; pirmos temos fragmentas</a:t>
            </a:r>
          </a:p>
        </p:txBody>
      </p:sp>
      <p:pic>
        <p:nvPicPr>
          <p:cNvPr id="84994" name="Picture 4" descr="Capture"/>
          <p:cNvPicPr>
            <a:picLocks noChangeAspect="1" noChangeArrowheads="1"/>
          </p:cNvPicPr>
          <p:nvPr/>
        </p:nvPicPr>
        <p:blipFill>
          <a:blip r:embed="rId2"/>
          <a:srcRect/>
          <a:stretch>
            <a:fillRect/>
          </a:stretch>
        </p:blipFill>
        <p:spPr bwMode="auto">
          <a:xfrm>
            <a:off x="157163" y="1709738"/>
            <a:ext cx="6380162" cy="3295650"/>
          </a:xfrm>
          <a:prstGeom prst="rect">
            <a:avLst/>
          </a:prstGeom>
          <a:noFill/>
          <a:ln w="9525">
            <a:noFill/>
            <a:miter lim="800000"/>
            <a:headEnd/>
            <a:tailEnd/>
          </a:ln>
        </p:spPr>
      </p:pic>
      <p:pic>
        <p:nvPicPr>
          <p:cNvPr id="84995" name="Picture 5" descr="Capture"/>
          <p:cNvPicPr>
            <a:picLocks noChangeAspect="1" noChangeArrowheads="1"/>
          </p:cNvPicPr>
          <p:nvPr/>
        </p:nvPicPr>
        <p:blipFill>
          <a:blip r:embed="rId3"/>
          <a:srcRect/>
          <a:stretch>
            <a:fillRect/>
          </a:stretch>
        </p:blipFill>
        <p:spPr bwMode="auto">
          <a:xfrm>
            <a:off x="6648450" y="0"/>
            <a:ext cx="5543550" cy="68580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kaidrės numerio vietos rezervavimo ženklas 5"/>
          <p:cNvSpPr>
            <a:spLocks noGrp="1"/>
          </p:cNvSpPr>
          <p:nvPr>
            <p:ph type="sldNum" sz="quarter" idx="12"/>
          </p:nvPr>
        </p:nvSpPr>
        <p:spPr/>
        <p:txBody>
          <a:bodyPr/>
          <a:lstStyle/>
          <a:p>
            <a:pPr>
              <a:defRPr/>
            </a:pPr>
            <a:fld id="{E325D6AC-E125-4249-B593-2CA55D155E4A}" type="slidenum">
              <a:rPr lang="lt-LT"/>
              <a:pPr>
                <a:defRPr/>
              </a:pPr>
              <a:t>7</a:t>
            </a:fld>
            <a:endParaRPr lang="lt-LT"/>
          </a:p>
        </p:txBody>
      </p:sp>
      <p:sp>
        <p:nvSpPr>
          <p:cNvPr id="6" name="Skaidrės numerio vietos rezervavimo ženklas 5"/>
          <p:cNvSpPr txBox="1">
            <a:spLocks noGrp="1"/>
          </p:cNvSpPr>
          <p:nvPr/>
        </p:nvSpPr>
        <p:spPr>
          <a:xfrm>
            <a:off x="8610600" y="6356350"/>
            <a:ext cx="2743200" cy="365125"/>
          </a:xfrm>
          <a:prstGeom prst="rect">
            <a:avLst/>
          </a:prstGeom>
          <a:noFill/>
        </p:spPr>
        <p:txBody>
          <a:bodyPr anchor="ctr"/>
          <a:lstStyle/>
          <a:p>
            <a:pPr algn="r" fontAlgn="auto">
              <a:spcBef>
                <a:spcPts val="0"/>
              </a:spcBef>
              <a:spcAft>
                <a:spcPts val="0"/>
              </a:spcAft>
              <a:defRPr/>
            </a:pPr>
            <a:fld id="{5E2BDED0-88AF-4F75-9BC5-8C9FF4FDCE29}" type="slidenum">
              <a:rPr lang="lt-LT" sz="1200">
                <a:solidFill>
                  <a:schemeClr val="tx1">
                    <a:tint val="75000"/>
                  </a:schemeClr>
                </a:solidFill>
                <a:latin typeface="+mn-lt"/>
                <a:cs typeface="+mn-cs"/>
              </a:rPr>
              <a:pPr algn="r" fontAlgn="auto">
                <a:spcBef>
                  <a:spcPts val="0"/>
                </a:spcBef>
                <a:spcAft>
                  <a:spcPts val="0"/>
                </a:spcAft>
                <a:defRPr/>
              </a:pPr>
              <a:t>7</a:t>
            </a:fld>
            <a:endParaRPr lang="lt-LT" sz="1200">
              <a:solidFill>
                <a:schemeClr val="tx1">
                  <a:tint val="75000"/>
                </a:schemeClr>
              </a:solidFill>
              <a:latin typeface="+mn-lt"/>
              <a:cs typeface="+mn-cs"/>
            </a:endParaRPr>
          </a:p>
        </p:txBody>
      </p:sp>
      <p:pic>
        <p:nvPicPr>
          <p:cNvPr id="21507" name="Paveikslėlis 4"/>
          <p:cNvPicPr>
            <a:picLocks noChangeAspect="1"/>
          </p:cNvPicPr>
          <p:nvPr/>
        </p:nvPicPr>
        <p:blipFill>
          <a:blip r:embed="rId2"/>
          <a:srcRect/>
          <a:stretch>
            <a:fillRect/>
          </a:stretch>
        </p:blipFill>
        <p:spPr bwMode="auto">
          <a:xfrm>
            <a:off x="3175" y="0"/>
            <a:ext cx="12185650" cy="6858000"/>
          </a:xfrm>
          <a:prstGeom prst="rect">
            <a:avLst/>
          </a:prstGeom>
          <a:noFill/>
          <a:ln w="9525">
            <a:noFill/>
            <a:miter lim="800000"/>
            <a:headEnd/>
            <a:tailEnd/>
          </a:ln>
        </p:spPr>
      </p:pic>
      <p:sp>
        <p:nvSpPr>
          <p:cNvPr id="21508" name="Rectangle 8"/>
          <p:cNvSpPr>
            <a:spLocks noGrp="1"/>
          </p:cNvSpPr>
          <p:nvPr>
            <p:ph type="body" idx="4294967295"/>
          </p:nvPr>
        </p:nvSpPr>
        <p:spPr>
          <a:xfrm>
            <a:off x="368300" y="447675"/>
            <a:ext cx="11464925" cy="6026150"/>
          </a:xfrm>
        </p:spPr>
        <p:txBody>
          <a:bodyPr/>
          <a:lstStyle/>
          <a:p>
            <a:pPr>
              <a:buFont typeface="Arial" charset="0"/>
              <a:buNone/>
            </a:pPr>
            <a:r>
              <a:rPr lang="lt-LT" smtClean="0"/>
              <a:t>	</a:t>
            </a:r>
            <a:r>
              <a:rPr lang="en-US" smtClean="0"/>
              <a:t> 	</a:t>
            </a:r>
            <a:r>
              <a:rPr lang="lt-LT" sz="3600" b="1" smtClean="0"/>
              <a:t>Vytautas Tininis</a:t>
            </a:r>
            <a:r>
              <a:rPr lang="lt-LT" sz="3600" smtClean="0"/>
              <a:t> antisovietinę rezistenciją skirstė pagal pobūdį: </a:t>
            </a:r>
            <a:r>
              <a:rPr lang="lt-LT" sz="3600" b="1" smtClean="0"/>
              <a:t>aktyvi ir pasyvi</a:t>
            </a:r>
            <a:r>
              <a:rPr lang="lt-LT" sz="3600" smtClean="0"/>
              <a:t>. Aktyvi rezistencija suvokiama, kaip ginkluota, o pasyvi, – kaip neginkluota. Pasyvioji (neginkluota) rezistencija vertinama kaip </a:t>
            </a:r>
            <a:r>
              <a:rPr lang="lt-LT" sz="3600" b="1" smtClean="0"/>
              <a:t>pilietinis nepaklusnumas</a:t>
            </a:r>
            <a:r>
              <a:rPr lang="lt-LT" sz="3600" smtClean="0"/>
              <a:t>, pasireiškiantis politinėje, religinėje ir ekonominėje srityse. </a:t>
            </a:r>
          </a:p>
          <a:p>
            <a:pPr algn="just">
              <a:buFont typeface="Arial" charset="0"/>
              <a:buNone/>
            </a:pPr>
            <a:r>
              <a:rPr lang="lt-LT" sz="3600" smtClean="0"/>
              <a:t>	</a:t>
            </a:r>
            <a:r>
              <a:rPr lang="en-US" sz="3600" smtClean="0"/>
              <a:t> 	</a:t>
            </a:r>
            <a:r>
              <a:rPr lang="lt-LT" sz="3600" smtClean="0"/>
              <a:t>Pasyvios rezistencijos terminą vartoja Dalia Dapkutė, Kęstutis Girnius, Algirdas Vokietaitis. </a:t>
            </a:r>
            <a:r>
              <a:rPr lang="lt-LT" sz="3600" b="1" smtClean="0"/>
              <a:t>Mindaugas Pocius</a:t>
            </a:r>
            <a:r>
              <a:rPr lang="lt-LT" sz="3600" smtClean="0"/>
              <a:t> kritiškai vertina „</a:t>
            </a:r>
            <a:r>
              <a:rPr lang="lt-LT" sz="3600" b="1" smtClean="0"/>
              <a:t>pasyvios rezistencijos</a:t>
            </a:r>
            <a:r>
              <a:rPr lang="lt-LT" sz="3600" smtClean="0"/>
              <a:t>“ terminą. Jis teigia, kad „šis terminas netinkamas, tikslesnis – neginkluotas arba nesmurtinis </a:t>
            </a:r>
            <a:r>
              <a:rPr lang="lt-LT" sz="3600" b="1" smtClean="0"/>
              <a:t>pilietinis pasipriešinimas</a:t>
            </a:r>
            <a:r>
              <a:rPr lang="lt-LT" sz="3600" smtClean="0"/>
              <a:t>“.</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3"/>
          <p:cNvSpPr>
            <a:spLocks noGrp="1"/>
          </p:cNvSpPr>
          <p:nvPr>
            <p:ph type="body" sz="half" idx="4294967295"/>
          </p:nvPr>
        </p:nvSpPr>
        <p:spPr>
          <a:xfrm>
            <a:off x="0" y="258763"/>
            <a:ext cx="7437438" cy="6453187"/>
          </a:xfrm>
        </p:spPr>
        <p:txBody>
          <a:bodyPr/>
          <a:lstStyle/>
          <a:p>
            <a:pPr algn="just">
              <a:lnSpc>
                <a:spcPct val="80000"/>
              </a:lnSpc>
              <a:buFont typeface="Arial" charset="0"/>
              <a:buNone/>
            </a:pPr>
            <a:r>
              <a:rPr lang="lt-LT" sz="2400" smtClean="0"/>
              <a:t>	</a:t>
            </a:r>
            <a:r>
              <a:rPr lang="en-US" sz="2400" smtClean="0"/>
              <a:t> 	</a:t>
            </a:r>
            <a:r>
              <a:rPr lang="lt-LT" smtClean="0"/>
              <a:t>Temoje „</a:t>
            </a:r>
            <a:r>
              <a:rPr lang="lt-LT" b="1" smtClean="0"/>
              <a:t>Lygybė diplomatijoje: pasaulyje ir Lietuvoje</a:t>
            </a:r>
            <a:r>
              <a:rPr lang="lt-LT" smtClean="0"/>
              <a:t>“ yra kalbama apie moterų atėjimą į diplomatinę ir konsulinę tarnybą, užsiminta apie pirmąją Lietuvos generalinę garbės konsulę ir vicekonsulę. Šią kuklią informaciją papildo nauja išleista VDU istorikės </a:t>
            </a:r>
            <a:r>
              <a:rPr lang="lt-LT" b="1" smtClean="0"/>
              <a:t>Astos Petraitytės-Briedienės</a:t>
            </a:r>
            <a:r>
              <a:rPr lang="lt-LT" smtClean="0"/>
              <a:t> knyga „Mylėti Lietuvą iš tolo“: Lietuvos generaliniai konsulai Čikagoje Juzefa ir Petras Povilas Daužvardžiai, Kaunas, 2024. </a:t>
            </a:r>
          </a:p>
          <a:p>
            <a:pPr>
              <a:lnSpc>
                <a:spcPct val="80000"/>
              </a:lnSpc>
              <a:buFont typeface="Arial" charset="0"/>
              <a:buNone/>
            </a:pPr>
            <a:r>
              <a:rPr lang="lt-LT" sz="1600" smtClean="0"/>
              <a:t>	(žr.: </a:t>
            </a:r>
            <a:r>
              <a:rPr lang="lt-LT" sz="1600" smtClean="0">
                <a:hlinkClick r:id="rId2"/>
              </a:rPr>
              <a:t>https://ebooks.vdu.lt/eb/3214/myleti-lietuva-is-tolo-lietuvos-generaliniai-konsulai-cikagoje-juzefa-ir-petras-povilas-dauzvardziai/</a:t>
            </a:r>
            <a:r>
              <a:rPr lang="lt-LT" sz="1600" smtClean="0"/>
              <a:t>). </a:t>
            </a:r>
          </a:p>
          <a:p>
            <a:pPr algn="just">
              <a:lnSpc>
                <a:spcPct val="80000"/>
              </a:lnSpc>
              <a:buFont typeface="Arial" charset="0"/>
              <a:buNone/>
            </a:pPr>
            <a:r>
              <a:rPr lang="lt-LT" smtClean="0"/>
              <a:t>	</a:t>
            </a:r>
            <a:r>
              <a:rPr lang="en-US" smtClean="0"/>
              <a:t> 	</a:t>
            </a:r>
            <a:r>
              <a:rPr lang="lt-LT" smtClean="0"/>
              <a:t>Knyga yra išskirtinė tuo, kad joje rašoma apie pirmąją Lietuvos garbės generalinę konsulę Čikagoje </a:t>
            </a:r>
            <a:r>
              <a:rPr lang="lt-LT" b="1" smtClean="0"/>
              <a:t>Juzefą Rauktytę-Daužvardienę ir vicekonsulę Mariją Kriaučiūnas</a:t>
            </a:r>
            <a:r>
              <a:rPr lang="lt-LT" smtClean="0"/>
              <a:t>. Joje yra atskleista Lietuvos konsulės veikla priešinantis sovietinei Lietuvos okupacijai (žr. poskyrį „</a:t>
            </a:r>
            <a:r>
              <a:rPr lang="lt-LT" b="1" smtClean="0"/>
              <a:t>Neuždegtos kalėdinės girliandos</a:t>
            </a:r>
            <a:r>
              <a:rPr lang="lt-LT" smtClean="0"/>
              <a:t>“).</a:t>
            </a:r>
          </a:p>
        </p:txBody>
      </p:sp>
      <p:pic>
        <p:nvPicPr>
          <p:cNvPr id="86018" name="Picture 4" descr="Capture"/>
          <p:cNvPicPr>
            <a:picLocks noChangeAspect="1" noChangeArrowheads="1"/>
          </p:cNvPicPr>
          <p:nvPr/>
        </p:nvPicPr>
        <p:blipFill>
          <a:blip r:embed="rId3"/>
          <a:srcRect/>
          <a:stretch>
            <a:fillRect/>
          </a:stretch>
        </p:blipFill>
        <p:spPr bwMode="auto">
          <a:xfrm>
            <a:off x="7940675" y="225425"/>
            <a:ext cx="3932238" cy="6435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3"/>
          <p:cNvSpPr>
            <a:spLocks noGrp="1"/>
          </p:cNvSpPr>
          <p:nvPr>
            <p:ph type="body" idx="4294967295"/>
          </p:nvPr>
        </p:nvSpPr>
        <p:spPr>
          <a:xfrm>
            <a:off x="392113" y="423863"/>
            <a:ext cx="11430000" cy="6073775"/>
          </a:xfrm>
        </p:spPr>
        <p:txBody>
          <a:bodyPr/>
          <a:lstStyle/>
          <a:p>
            <a:pPr algn="just">
              <a:buFont typeface="Arial" charset="0"/>
              <a:buNone/>
            </a:pPr>
            <a:r>
              <a:rPr lang="lt-LT" smtClean="0"/>
              <a:t>	</a:t>
            </a:r>
            <a:r>
              <a:rPr lang="en-US" smtClean="0"/>
              <a:t> 	</a:t>
            </a:r>
            <a:r>
              <a:rPr lang="lt-LT" sz="3600" smtClean="0"/>
              <a:t>Norėčiau Jūsų dėmesiui pateikti dar kelias labai, mano galva, svarbias šioje knygoje pateiktas </a:t>
            </a:r>
            <a:r>
              <a:rPr lang="lt-LT" sz="3600" b="1" smtClean="0"/>
              <a:t>citatas</a:t>
            </a:r>
            <a:r>
              <a:rPr lang="lt-LT" sz="3600" smtClean="0"/>
              <a:t>, kuriose atskleidžiami svarbūs neginkluoto pasipriešinimo aspektai, kurie labai aktualūs šiandien asmenims rašantiems istorijos vadovėlius. Neretai juose vartojami terminai, nesusimąstant, kad jie vis dar byloja ne apie Lietuvos okupaciją, o apie bolševikų išmaniai įdiegtą istoriografijoje „socialistinės revoliucijos koncepciją“.</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p:cNvSpPr>
          <p:nvPr>
            <p:ph type="title"/>
          </p:nvPr>
        </p:nvSpPr>
        <p:spPr/>
        <p:txBody>
          <a:bodyPr/>
          <a:lstStyle/>
          <a:p>
            <a:pPr algn="just"/>
            <a:r>
              <a:rPr lang="en-US" sz="2400" smtClean="0"/>
              <a:t> 	</a:t>
            </a:r>
            <a:r>
              <a:rPr lang="lt-LT" sz="2400" smtClean="0"/>
              <a:t>Ištrauka iš A. Betraitytės-Briedienės monografijos „Mylėti Lietuvą iš tolo“: Lietuvos generaliniai konsulai Čikagoje Juzefa ir Petras Povilas Daužvardžiai, Kaunas, 2024, p. 132.</a:t>
            </a:r>
            <a:r>
              <a:rPr lang="lt-LT" altLang="ja-JP" sz="2400" smtClean="0">
                <a:cs typeface="游ゴシック Light"/>
              </a:rPr>
              <a:t> (yra raštiškas autorės sutikimas šias citatas panaudoti mokymuose)</a:t>
            </a:r>
            <a:endParaRPr lang="lt-LT" sz="2400" smtClean="0"/>
          </a:p>
        </p:txBody>
      </p:sp>
      <p:sp>
        <p:nvSpPr>
          <p:cNvPr id="88066" name="Rectangle 3"/>
          <p:cNvSpPr>
            <a:spLocks noGrp="1"/>
          </p:cNvSpPr>
          <p:nvPr>
            <p:ph type="body" idx="1"/>
          </p:nvPr>
        </p:nvSpPr>
        <p:spPr>
          <a:xfrm>
            <a:off x="331788" y="1825625"/>
            <a:ext cx="11437937" cy="4552950"/>
          </a:xfrm>
        </p:spPr>
        <p:txBody>
          <a:bodyPr/>
          <a:lstStyle/>
          <a:p>
            <a:pPr>
              <a:buFont typeface="Arial" charset="0"/>
              <a:buNone/>
            </a:pPr>
            <a:r>
              <a:rPr lang="lt-LT" smtClean="0"/>
              <a:t>	</a:t>
            </a:r>
            <a:r>
              <a:rPr lang="en-US" smtClean="0"/>
              <a:t> 	</a:t>
            </a:r>
            <a:r>
              <a:rPr lang="lt-LT" smtClean="0"/>
              <a:t>Reaguodamas į užsienio spaudos netikslumus, dr. P. P. Daužvardis nepalikdavo nuošalyje ir tautiečių klaidų. Pavyzdžiui, pirmajame JAV lietuvių bendruomenės tarybos suvažiavime, sakydamas sveikinimo kalbą, dr. P. P. Daužvardis, be kita ko, pasakė:</a:t>
            </a:r>
          </a:p>
          <a:p>
            <a:pPr algn="just">
              <a:buFont typeface="Arial" charset="0"/>
              <a:buNone/>
            </a:pPr>
            <a:r>
              <a:rPr lang="lt-LT" smtClean="0"/>
              <a:t>	</a:t>
            </a:r>
            <a:r>
              <a:rPr lang="en-US" smtClean="0"/>
              <a:t> 	</a:t>
            </a:r>
            <a:r>
              <a:rPr lang="lt-LT" smtClean="0">
                <a:solidFill>
                  <a:srgbClr val="800000"/>
                </a:solidFill>
              </a:rPr>
              <a:t>Laiškų adresavimas Lietuvon. Lietuva tebėra egzistuojanti valstybė, Sovietų Rusijos okupuota. Tad klaidinga Lietuvą vadinti Sovietų Sąjungos dalimi, arba Tarybų Lietuva, arba Sovietine Lietuva, arba Lithuania SSR ir pn. Kodėl gi Amerikos lietuvis turi adresuoti Lietuvon laišką </a:t>
            </a:r>
            <a:r>
              <a:rPr lang="lt-LT" b="1" smtClean="0">
                <a:solidFill>
                  <a:srgbClr val="800000"/>
                </a:solidFill>
              </a:rPr>
              <a:t>Lithuania SSR</a:t>
            </a:r>
            <a:r>
              <a:rPr lang="lt-LT" smtClean="0">
                <a:solidFill>
                  <a:srgbClr val="800000"/>
                </a:solidFill>
              </a:rPr>
              <a:t>, kada tokios valstybės Amerika oficialiai nežino ir nepripažįsta? Lietuvon siunčiami laiškai turi būti adresuojami tik </a:t>
            </a:r>
            <a:r>
              <a:rPr lang="lt-LT" b="1" smtClean="0">
                <a:solidFill>
                  <a:srgbClr val="800000"/>
                </a:solidFill>
              </a:rPr>
              <a:t>Lithuania</a:t>
            </a:r>
            <a:r>
              <a:rPr lang="lt-LT" smtClean="0">
                <a:solidFill>
                  <a:srgbClr val="800000"/>
                </a:solidFill>
              </a:rPr>
              <a: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p:cNvSpPr>
          <p:nvPr>
            <p:ph type="title"/>
          </p:nvPr>
        </p:nvSpPr>
        <p:spPr/>
        <p:txBody>
          <a:bodyPr/>
          <a:lstStyle/>
          <a:p>
            <a:r>
              <a:rPr lang="en-US" sz="2400" smtClean="0"/>
              <a:t> 	</a:t>
            </a:r>
            <a:r>
              <a:rPr lang="lt-LT" sz="2400" smtClean="0"/>
              <a:t>Ištrauka iš A. Betraitytės-Briedienės monografijos „Mylėti Lietuvą iš tolo“: Lietuvos generaliniai konsulai Čikagoje Juzefa ir Petras Povilas Daužvardžiai, Kaunas, 2024, p. 132–133.</a:t>
            </a:r>
            <a:r>
              <a:rPr lang="lt-LT" altLang="ja-JP" sz="2400" smtClean="0">
                <a:cs typeface="游ゴシック Light"/>
              </a:rPr>
              <a:t> (yra raštiškas autorės sutikimas šias citatas panaudoti mokymuose)</a:t>
            </a:r>
            <a:endParaRPr lang="lt-LT" sz="2400" smtClean="0"/>
          </a:p>
        </p:txBody>
      </p:sp>
      <p:sp>
        <p:nvSpPr>
          <p:cNvPr id="89090" name="Rectangle 3"/>
          <p:cNvSpPr>
            <a:spLocks noGrp="1"/>
          </p:cNvSpPr>
          <p:nvPr>
            <p:ph type="body" idx="1"/>
          </p:nvPr>
        </p:nvSpPr>
        <p:spPr>
          <a:xfrm>
            <a:off x="660400" y="1825625"/>
            <a:ext cx="11025188" cy="4637088"/>
          </a:xfrm>
        </p:spPr>
        <p:txBody>
          <a:bodyPr/>
          <a:lstStyle/>
          <a:p>
            <a:pPr>
              <a:buFont typeface="Arial" charset="0"/>
              <a:buNone/>
            </a:pPr>
            <a:r>
              <a:rPr lang="lt-LT" smtClean="0"/>
              <a:t>	</a:t>
            </a:r>
            <a:r>
              <a:rPr lang="en-US" smtClean="0"/>
              <a:t> 	</a:t>
            </a:r>
            <a:r>
              <a:rPr lang="lt-LT" smtClean="0"/>
              <a:t>Tą patį dr. P. P. Daužvardis nuolat kartojo ir pabrėžė, tą patį kalbėjo ir po daugiau nei dešimtmečio savo bendražygių Vyčių seime:</a:t>
            </a:r>
          </a:p>
          <a:p>
            <a:pPr algn="just">
              <a:buFont typeface="Arial" charset="0"/>
              <a:buNone/>
            </a:pPr>
            <a:r>
              <a:rPr lang="lt-LT" smtClean="0"/>
              <a:t>	</a:t>
            </a:r>
            <a:r>
              <a:rPr lang="en-US" smtClean="0"/>
              <a:t> 	</a:t>
            </a:r>
            <a:r>
              <a:rPr lang="lt-LT" smtClean="0"/>
              <a:t>Konsulato veiklai yra reikalinga visuomenės parama. Jeigu tik konsulas rašo, kartais nepatiki, nes pagalvoja, kad rašo jis tik dėl to, kad toks jo užsiėmimas, bet jei ir kiti tą patį rašo, jau yra kitas reikalas. </a:t>
            </a:r>
            <a:r>
              <a:rPr lang="lt-LT" smtClean="0">
                <a:solidFill>
                  <a:srgbClr val="800000"/>
                </a:solidFill>
              </a:rPr>
              <a:t>Lietuvą reikia vadinti „</a:t>
            </a:r>
            <a:r>
              <a:rPr lang="lt-LT" b="1" smtClean="0">
                <a:solidFill>
                  <a:srgbClr val="800000"/>
                </a:solidFill>
              </a:rPr>
              <a:t>Sovietų okupuota Lietuva</a:t>
            </a:r>
            <a:r>
              <a:rPr lang="lt-LT" smtClean="0">
                <a:solidFill>
                  <a:srgbClr val="800000"/>
                </a:solidFill>
              </a:rPr>
              <a:t>“. Reikia akcentuoti, kad okupacija buvo be prevencijos, kad militarinė jėga buvo įvykdyta. Reikia akcentuoti, kad Lietuva yra kolonija. Tai geras ir stiprus argumentas, nes kolonijos dabar smerkiamos. Mūsų tauta yra apvogta ir pavergta, bet ji daro ką gali. Ji prašo ir mūsų pagalbos.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p:cNvSpPr>
          <p:nvPr>
            <p:ph type="title"/>
          </p:nvPr>
        </p:nvSpPr>
        <p:spPr/>
        <p:txBody>
          <a:bodyPr/>
          <a:lstStyle/>
          <a:p>
            <a:r>
              <a:rPr lang="lt-LT" sz="3600" b="1" smtClean="0"/>
              <a:t>Kita naudinga informacija</a:t>
            </a:r>
          </a:p>
        </p:txBody>
      </p:sp>
      <p:sp>
        <p:nvSpPr>
          <p:cNvPr id="90114" name="Rectangle 3"/>
          <p:cNvSpPr>
            <a:spLocks noGrp="1"/>
          </p:cNvSpPr>
          <p:nvPr>
            <p:ph type="body" idx="1"/>
          </p:nvPr>
        </p:nvSpPr>
        <p:spPr>
          <a:xfrm>
            <a:off x="647700" y="1447800"/>
            <a:ext cx="10056813" cy="4351338"/>
          </a:xfrm>
        </p:spPr>
        <p:txBody>
          <a:bodyPr/>
          <a:lstStyle/>
          <a:p>
            <a:pPr>
              <a:buFont typeface="Arial" charset="0"/>
              <a:buNone/>
            </a:pPr>
            <a:r>
              <a:rPr lang="lt-LT" smtClean="0"/>
              <a:t>	</a:t>
            </a:r>
            <a:r>
              <a:rPr lang="en-US" smtClean="0"/>
              <a:t> 	</a:t>
            </a:r>
            <a:r>
              <a:rPr lang="lt-LT" smtClean="0"/>
              <a:t>LYA paroda „Moterys partizaniniame kare“ (</a:t>
            </a:r>
            <a:r>
              <a:rPr lang="lt-LT" smtClean="0">
                <a:hlinkClick r:id="rId2"/>
              </a:rPr>
              <a:t>https://virtualios-parodos.archyvai.lt/lt/virtualios-parodos/34/moterys-lietuvos-partizaniniame-kare-1944-1953-m.-lya/exh-137</a:t>
            </a:r>
            <a:r>
              <a:rPr lang="lt-LT" smtClean="0"/>
              <a:t>)</a:t>
            </a:r>
          </a:p>
          <a:p>
            <a:pPr algn="just">
              <a:buFont typeface="Arial" charset="0"/>
              <a:buNone/>
            </a:pPr>
            <a:r>
              <a:rPr lang="lt-LT" smtClean="0"/>
              <a:t>	</a:t>
            </a:r>
            <a:r>
              <a:rPr lang="en-US" smtClean="0"/>
              <a:t> 	</a:t>
            </a:r>
            <a:r>
              <a:rPr lang="lt-LT" smtClean="0"/>
              <a:t>Petrauskienė Aistė. Moteris Lietuvos partizaniniame kare: nuo formalaus reglamentavimo iki praktinio veikimo. </a:t>
            </a:r>
            <a:r>
              <a:rPr lang="lt-LT" i="1" smtClean="0"/>
              <a:t>Acta historica universitatis Klaipedensis. [AHUK]</a:t>
            </a:r>
            <a:r>
              <a:rPr lang="lt-LT" smtClean="0"/>
              <a:t>. Moterys ir karas: vaidmenys ir patirtys Lietuvos istorijoje, 2021, t. 42, p. 241–261. Prieiga per internetą: </a:t>
            </a:r>
            <a:r>
              <a:rPr lang="lt-LT" smtClean="0">
                <a:hlinkClick r:id="rId3"/>
              </a:rPr>
              <a:t>https://etalpykla.lituanistika.lt/fedora/objects/LT-LDB-0001:J.04~2021~1647549020928/datastreams/DS.002.0.01.ARTIC/content</a:t>
            </a:r>
            <a:endParaRPr lang="lt-LT" smtClean="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kaidrės numerio vietos rezervavimo ženklas 5"/>
          <p:cNvSpPr>
            <a:spLocks noGrp="1"/>
          </p:cNvSpPr>
          <p:nvPr>
            <p:ph type="sldNum" sz="quarter" idx="12"/>
          </p:nvPr>
        </p:nvSpPr>
        <p:spPr/>
        <p:txBody>
          <a:bodyPr/>
          <a:lstStyle/>
          <a:p>
            <a:pPr>
              <a:defRPr/>
            </a:pPr>
            <a:fld id="{B61DAADF-8FD6-4D0A-A8C6-E208FC6F9010}" type="slidenum">
              <a:rPr lang="lt-LT"/>
              <a:pPr>
                <a:defRPr/>
              </a:pPr>
              <a:t>75</a:t>
            </a:fld>
            <a:endParaRPr lang="lt-LT"/>
          </a:p>
        </p:txBody>
      </p:sp>
      <p:sp>
        <p:nvSpPr>
          <p:cNvPr id="6" name="Skaidrės numerio vietos rezervavimo ženklas 5"/>
          <p:cNvSpPr txBox="1">
            <a:spLocks noGrp="1"/>
          </p:cNvSpPr>
          <p:nvPr/>
        </p:nvSpPr>
        <p:spPr>
          <a:xfrm>
            <a:off x="8610600" y="6356350"/>
            <a:ext cx="2743200" cy="365125"/>
          </a:xfrm>
          <a:prstGeom prst="rect">
            <a:avLst/>
          </a:prstGeom>
          <a:noFill/>
        </p:spPr>
        <p:txBody>
          <a:bodyPr anchor="ctr"/>
          <a:lstStyle/>
          <a:p>
            <a:pPr algn="r" fontAlgn="auto">
              <a:spcBef>
                <a:spcPts val="0"/>
              </a:spcBef>
              <a:spcAft>
                <a:spcPts val="0"/>
              </a:spcAft>
              <a:defRPr/>
            </a:pPr>
            <a:fld id="{96744805-F6D4-4077-A94A-35DE117D711A}" type="slidenum">
              <a:rPr lang="lt-LT" sz="1200">
                <a:solidFill>
                  <a:schemeClr val="tx1">
                    <a:tint val="75000"/>
                  </a:schemeClr>
                </a:solidFill>
                <a:latin typeface="+mn-lt"/>
                <a:cs typeface="+mn-cs"/>
              </a:rPr>
              <a:pPr algn="r" fontAlgn="auto">
                <a:spcBef>
                  <a:spcPts val="0"/>
                </a:spcBef>
                <a:spcAft>
                  <a:spcPts val="0"/>
                </a:spcAft>
                <a:defRPr/>
              </a:pPr>
              <a:t>75</a:t>
            </a:fld>
            <a:endParaRPr lang="lt-LT" sz="1200">
              <a:solidFill>
                <a:schemeClr val="tx1">
                  <a:tint val="75000"/>
                </a:schemeClr>
              </a:solidFill>
              <a:latin typeface="+mn-lt"/>
              <a:cs typeface="+mn-cs"/>
            </a:endParaRPr>
          </a:p>
        </p:txBody>
      </p:sp>
      <p:pic>
        <p:nvPicPr>
          <p:cNvPr id="91139" name="Paveikslėlis 4"/>
          <p:cNvPicPr>
            <a:picLocks noChangeAspect="1"/>
          </p:cNvPicPr>
          <p:nvPr/>
        </p:nvPicPr>
        <p:blipFill>
          <a:blip r:embed="rId2"/>
          <a:srcRect/>
          <a:stretch>
            <a:fillRect/>
          </a:stretch>
        </p:blipFill>
        <p:spPr bwMode="auto">
          <a:xfrm>
            <a:off x="0" y="0"/>
            <a:ext cx="12185650" cy="6858000"/>
          </a:xfrm>
          <a:prstGeom prst="rect">
            <a:avLst/>
          </a:prstGeom>
          <a:noFill/>
          <a:ln w="9525">
            <a:noFill/>
            <a:miter lim="800000"/>
            <a:headEnd/>
            <a:tailEnd/>
          </a:ln>
        </p:spPr>
      </p:pic>
      <p:sp>
        <p:nvSpPr>
          <p:cNvPr id="91140" name="Rectangle 3"/>
          <p:cNvSpPr>
            <a:spLocks noGrp="1"/>
          </p:cNvSpPr>
          <p:nvPr>
            <p:ph type="title"/>
          </p:nvPr>
        </p:nvSpPr>
        <p:spPr/>
        <p:txBody>
          <a:bodyPr/>
          <a:lstStyle/>
          <a:p>
            <a:r>
              <a:rPr lang="lt-LT" sz="3600" b="1" smtClean="0"/>
              <a:t>2. Probleminis klausimas: disidentai ar rezistentai?</a:t>
            </a:r>
          </a:p>
        </p:txBody>
      </p:sp>
      <p:sp>
        <p:nvSpPr>
          <p:cNvPr id="91141" name="Rectangle 7"/>
          <p:cNvSpPr>
            <a:spLocks noGrp="1"/>
          </p:cNvSpPr>
          <p:nvPr>
            <p:ph type="body" idx="4294967295"/>
          </p:nvPr>
        </p:nvSpPr>
        <p:spPr>
          <a:xfrm>
            <a:off x="658813" y="1574800"/>
            <a:ext cx="10694987" cy="4602163"/>
          </a:xfrm>
        </p:spPr>
        <p:txBody>
          <a:bodyPr/>
          <a:lstStyle/>
          <a:p>
            <a:pPr>
              <a:buFont typeface="Arial" charset="0"/>
              <a:buNone/>
            </a:pPr>
            <a:r>
              <a:rPr lang="lt-LT" smtClean="0"/>
              <a:t>	</a:t>
            </a:r>
            <a:r>
              <a:rPr lang="en-US" smtClean="0"/>
              <a:t> 	</a:t>
            </a:r>
            <a:r>
              <a:rPr lang="lt-LT" sz="3200" smtClean="0"/>
              <a:t>Į šį klausimą sau atsakymo ieškojau 2023 metais, dirbdama prie neginkluoto pasipriešinimo dalyvių vardyno. LGGRTC Okupacinių režimų veiklos tyrimo ir viešinimo skyriaus</a:t>
            </a:r>
            <a:r>
              <a:rPr lang="lt-LT" smtClean="0"/>
              <a:t> </a:t>
            </a:r>
            <a:r>
              <a:rPr lang="lt-LT" sz="3200" smtClean="0"/>
              <a:t>kolegos (pvz., Arvydas Gelžinis) prie jo darbuojasi jau keletą metų, rinkdami ir kaupdami informaciją apie neginkluoto pasipriešinimo dalyvius XX a. 7–9 dešimtmečiais. </a:t>
            </a:r>
          </a:p>
          <a:p>
            <a:pPr algn="just">
              <a:buFont typeface="Arial" charset="0"/>
              <a:buNone/>
            </a:pPr>
            <a:r>
              <a:rPr lang="lt-LT" sz="3200" smtClean="0"/>
              <a:t>	</a:t>
            </a:r>
            <a:r>
              <a:rPr lang="en-US" sz="3200" smtClean="0"/>
              <a:t> 	</a:t>
            </a:r>
            <a:r>
              <a:rPr lang="lt-LT" sz="3200" smtClean="0"/>
              <a:t>Šiandien norėčiau pasidalinti savo surinkta ir susisteminta informacija ir kai kuriomis teorinėmis įžvalgomis, kurios praverstų vadovėlių autoriams ir jų leidėjams.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p:cNvSpPr>
          <p:nvPr>
            <p:ph type="title"/>
          </p:nvPr>
        </p:nvSpPr>
        <p:spPr>
          <a:xfrm>
            <a:off x="838200" y="365125"/>
            <a:ext cx="10721975" cy="1533525"/>
          </a:xfrm>
        </p:spPr>
        <p:txBody>
          <a:bodyPr/>
          <a:lstStyle/>
          <a:p>
            <a:r>
              <a:rPr lang="lt-LT" sz="3600" b="1" smtClean="0"/>
              <a:t>2.1. Disidento samprata</a:t>
            </a:r>
            <a:br>
              <a:rPr lang="lt-LT" sz="3600" b="1" smtClean="0"/>
            </a:br>
            <a:r>
              <a:rPr lang="lt-LT" sz="3600" b="1" smtClean="0"/>
              <a:t>2.1.1. Disidento apibrėžtys žodynuose, žinynuose, enciklopedijose</a:t>
            </a:r>
          </a:p>
        </p:txBody>
      </p:sp>
      <p:sp>
        <p:nvSpPr>
          <p:cNvPr id="92162" name="Rectangle 3"/>
          <p:cNvSpPr>
            <a:spLocks noGrp="1"/>
          </p:cNvSpPr>
          <p:nvPr>
            <p:ph type="body" idx="1"/>
          </p:nvPr>
        </p:nvSpPr>
        <p:spPr>
          <a:xfrm>
            <a:off x="838200" y="2062163"/>
            <a:ext cx="10682288" cy="4387850"/>
          </a:xfrm>
        </p:spPr>
        <p:txBody>
          <a:bodyPr/>
          <a:lstStyle/>
          <a:p>
            <a:pPr algn="just">
              <a:buFont typeface="Arial" charset="0"/>
              <a:buNone/>
            </a:pPr>
            <a:r>
              <a:rPr lang="lt-LT" altLang="ja-JP" smtClean="0">
                <a:cs typeface="游ゴシック"/>
              </a:rPr>
              <a:t>	</a:t>
            </a:r>
            <a:r>
              <a:rPr lang="en-US" altLang="ja-JP" smtClean="0">
                <a:cs typeface="游ゴシック"/>
              </a:rPr>
              <a:t> 	</a:t>
            </a:r>
            <a:r>
              <a:rPr lang="lt-LT" altLang="ja-JP" sz="3200" smtClean="0">
                <a:cs typeface="游ゴシック"/>
              </a:rPr>
              <a:t>Tarptautinių žodžių žodyne (toliau – TŽŽ) disidentas iš lot. k. </a:t>
            </a:r>
            <a:r>
              <a:rPr lang="lt-LT" altLang="ja-JP" sz="3200" i="1" smtClean="0">
                <a:cs typeface="游ゴシック"/>
              </a:rPr>
              <a:t>dissidens</a:t>
            </a:r>
            <a:r>
              <a:rPr lang="lt-LT" altLang="ja-JP" sz="3200" smtClean="0">
                <a:cs typeface="游ゴシック"/>
              </a:rPr>
              <a:t>, reiškiantis nesutinkantis prieštaraujantis. Pirmoji šio žodžio reikšmė – asmuo, nepripažįstantis (nesilaikantis) oficialios valstybės religijos. Antroji šio žodžio reikšmė – asmuo, nepripažįstantis (nesilaikantis) viešpataujančios ideologijos</a:t>
            </a:r>
            <a:r>
              <a:rPr lang="lt-LT" altLang="ja-JP" sz="3200" u="sng" smtClean="0">
                <a:cs typeface="游ゴシック"/>
              </a:rPr>
              <a:t>[1]</a:t>
            </a:r>
            <a:r>
              <a:rPr lang="lt-LT" altLang="ja-JP" sz="3200" smtClean="0">
                <a:cs typeface="游ゴシック"/>
              </a:rPr>
              <a:t>.</a:t>
            </a:r>
          </a:p>
          <a:p>
            <a:pPr>
              <a:buFont typeface="Arial" charset="0"/>
              <a:buNone/>
            </a:pPr>
            <a:r>
              <a:rPr lang="lt-LT" altLang="ja-JP" sz="3200" smtClean="0">
                <a:cs typeface="游ゴシック"/>
              </a:rPr>
              <a:t> </a:t>
            </a:r>
            <a:br>
              <a:rPr lang="lt-LT" altLang="ja-JP" sz="3200" smtClean="0">
                <a:cs typeface="游ゴシック"/>
              </a:rPr>
            </a:br>
            <a:r>
              <a:rPr lang="en-US" altLang="ja-JP" sz="2000" u="sng" smtClean="0">
                <a:ea typeface="MS PGothic" pitchFamily="34" charset="-128"/>
              </a:rPr>
              <a:t>[1]</a:t>
            </a:r>
            <a:r>
              <a:rPr lang="en-US" altLang="ja-JP" sz="2000" smtClean="0">
                <a:ea typeface="MS PGothic" pitchFamily="34" charset="-128"/>
              </a:rPr>
              <a:t> </a:t>
            </a:r>
            <a:r>
              <a:rPr lang="lt-LT" altLang="ja-JP" sz="2000" smtClean="0">
                <a:cs typeface="游ゴシック"/>
              </a:rPr>
              <a:t>TŽŽ, p. 114. Analogiškas turinys: Disidentas. Tzz.lt; </a:t>
            </a:r>
            <a:r>
              <a:rPr lang="lt-LT" altLang="ja-JP" sz="2000" smtClean="0">
                <a:cs typeface="游ゴシック"/>
                <a:hlinkClick r:id="rId2"/>
              </a:rPr>
              <a:t>https://tzz.lt/d/disidentas/</a:t>
            </a:r>
            <a:r>
              <a:rPr lang="en-US" altLang="ja-JP" sz="2000" smtClean="0">
                <a:ea typeface="MS PGothic" pitchFamily="34" charset="-128"/>
              </a:rPr>
              <a:t> </a:t>
            </a:r>
            <a:endParaRPr lang="lt-LT" sz="2000" smtClean="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kaidrės numerio vietos rezervavimo ženklas 5"/>
          <p:cNvSpPr>
            <a:spLocks noGrp="1"/>
          </p:cNvSpPr>
          <p:nvPr>
            <p:ph type="sldNum" sz="quarter" idx="12"/>
          </p:nvPr>
        </p:nvSpPr>
        <p:spPr/>
        <p:txBody>
          <a:bodyPr/>
          <a:lstStyle/>
          <a:p>
            <a:pPr>
              <a:defRPr/>
            </a:pPr>
            <a:fld id="{E93A1CE2-0A9D-4D39-85EA-61777EB84A6A}" type="slidenum">
              <a:rPr lang="lt-LT"/>
              <a:pPr>
                <a:defRPr/>
              </a:pPr>
              <a:t>77</a:t>
            </a:fld>
            <a:endParaRPr lang="lt-LT"/>
          </a:p>
        </p:txBody>
      </p:sp>
      <p:sp>
        <p:nvSpPr>
          <p:cNvPr id="5" name="Skaidrės numerio vietos rezervavimo ženklas 5"/>
          <p:cNvSpPr txBox="1">
            <a:spLocks noGrp="1"/>
          </p:cNvSpPr>
          <p:nvPr/>
        </p:nvSpPr>
        <p:spPr>
          <a:xfrm>
            <a:off x="8610600" y="6356350"/>
            <a:ext cx="2743200" cy="365125"/>
          </a:xfrm>
          <a:prstGeom prst="rect">
            <a:avLst/>
          </a:prstGeom>
          <a:noFill/>
        </p:spPr>
        <p:txBody>
          <a:bodyPr anchor="ctr"/>
          <a:lstStyle/>
          <a:p>
            <a:pPr algn="r" fontAlgn="auto">
              <a:spcBef>
                <a:spcPts val="0"/>
              </a:spcBef>
              <a:spcAft>
                <a:spcPts val="0"/>
              </a:spcAft>
              <a:defRPr/>
            </a:pPr>
            <a:fld id="{070AC313-D51E-40A2-AB82-13A970D59F48}" type="slidenum">
              <a:rPr lang="lt-LT" sz="1200">
                <a:solidFill>
                  <a:schemeClr val="tx1">
                    <a:tint val="75000"/>
                  </a:schemeClr>
                </a:solidFill>
                <a:latin typeface="+mn-lt"/>
                <a:cs typeface="+mn-cs"/>
              </a:rPr>
              <a:pPr algn="r" fontAlgn="auto">
                <a:spcBef>
                  <a:spcPts val="0"/>
                </a:spcBef>
                <a:spcAft>
                  <a:spcPts val="0"/>
                </a:spcAft>
                <a:defRPr/>
              </a:pPr>
              <a:t>77</a:t>
            </a:fld>
            <a:endParaRPr lang="lt-LT" sz="1200">
              <a:solidFill>
                <a:schemeClr val="tx1">
                  <a:tint val="75000"/>
                </a:schemeClr>
              </a:solidFill>
              <a:latin typeface="+mn-lt"/>
              <a:cs typeface="+mn-cs"/>
            </a:endParaRPr>
          </a:p>
        </p:txBody>
      </p:sp>
      <p:sp>
        <p:nvSpPr>
          <p:cNvPr id="93187" name="Rectangle 6"/>
          <p:cNvSpPr>
            <a:spLocks noGrp="1"/>
          </p:cNvSpPr>
          <p:nvPr>
            <p:ph type="body" idx="4294967295"/>
          </p:nvPr>
        </p:nvSpPr>
        <p:spPr>
          <a:xfrm>
            <a:off x="360363" y="495300"/>
            <a:ext cx="11444287" cy="5668963"/>
          </a:xfrm>
        </p:spPr>
        <p:txBody>
          <a:bodyPr/>
          <a:lstStyle/>
          <a:p>
            <a:pPr algn="just">
              <a:buFont typeface="Arial" charset="0"/>
              <a:buNone/>
            </a:pPr>
            <a:r>
              <a:rPr lang="lt-LT" smtClean="0"/>
              <a:t>	</a:t>
            </a:r>
            <a:r>
              <a:rPr lang="en-US" smtClean="0"/>
              <a:t> 	</a:t>
            </a:r>
            <a:r>
              <a:rPr lang="lt-LT" smtClean="0"/>
              <a:t>Analogišką termino „disidentas“ apibrėžimą pateikia Lietuvių žodynas internete</a:t>
            </a:r>
            <a:r>
              <a:rPr lang="lt-LT" altLang="ja-JP" u="sng" smtClean="0">
                <a:cs typeface="游ゴシック"/>
              </a:rPr>
              <a:t>[1]</a:t>
            </a:r>
            <a:r>
              <a:rPr lang="lt-LT" altLang="ja-JP" smtClean="0">
                <a:cs typeface="游ゴシック"/>
              </a:rPr>
              <a:t> ir Visuotinė lietuvių enciklopedija</a:t>
            </a:r>
            <a:r>
              <a:rPr lang="lt-LT" altLang="ja-JP" u="sng" smtClean="0">
                <a:cs typeface="游ゴシック"/>
              </a:rPr>
              <a:t>[2]</a:t>
            </a:r>
            <a:r>
              <a:rPr lang="lt-LT" altLang="ja-JP" smtClean="0">
                <a:cs typeface="游ゴシック"/>
              </a:rPr>
              <a:t>. Pastarojoje yra atsakymas į klausimą, kas yra </a:t>
            </a:r>
            <a:r>
              <a:rPr lang="lt-LT" altLang="ja-JP" b="1" smtClean="0">
                <a:cs typeface="游ゴシック"/>
              </a:rPr>
              <a:t>vadinamas disidentu</a:t>
            </a:r>
            <a:r>
              <a:rPr lang="lt-LT" altLang="ja-JP" smtClean="0">
                <a:cs typeface="游ゴシック"/>
              </a:rPr>
              <a:t>. Tai – </a:t>
            </a:r>
            <a:r>
              <a:rPr lang="lt-LT" altLang="ja-JP" b="1" smtClean="0">
                <a:cs typeface="游ゴシック"/>
              </a:rPr>
              <a:t>opozicinio sąjūdžio</a:t>
            </a:r>
            <a:r>
              <a:rPr lang="lt-LT" altLang="ja-JP" smtClean="0">
                <a:cs typeface="游ゴシック"/>
              </a:rPr>
              <a:t> (XX a. 6-to dešimtm. pab.</a:t>
            </a:r>
            <a:r>
              <a:rPr lang="en-US" altLang="ja-JP" smtClean="0">
                <a:cs typeface="游ゴシック"/>
              </a:rPr>
              <a:t> </a:t>
            </a:r>
            <a:r>
              <a:rPr lang="lt-LT" altLang="ja-JP" smtClean="0">
                <a:cs typeface="游ゴシック"/>
              </a:rPr>
              <a:t>–</a:t>
            </a:r>
            <a:r>
              <a:rPr lang="en-US" altLang="ja-JP" smtClean="0">
                <a:cs typeface="游ゴシック"/>
              </a:rPr>
              <a:t> </a:t>
            </a:r>
            <a:r>
              <a:rPr lang="lt-LT" altLang="ja-JP" smtClean="0">
                <a:cs typeface="游ゴシック"/>
              </a:rPr>
              <a:t>9 dešimtm.) Sovietų Sąjungoje ar „sovietinio bloko šalyse“ </a:t>
            </a:r>
            <a:r>
              <a:rPr lang="lt-LT" altLang="ja-JP" b="1" smtClean="0">
                <a:cs typeface="游ゴシック"/>
              </a:rPr>
              <a:t>dalyviai</a:t>
            </a:r>
            <a:r>
              <a:rPr lang="lt-LT" altLang="ja-JP" smtClean="0">
                <a:cs typeface="游ゴシック"/>
              </a:rPr>
              <a:t>. Pagrindinis skiriamasis požymis yra dalyvavimas opoziciniame sąjūdyje. Pabrėžiama, kad terminas paplito Vakarų šalyse ir buvo skirtas Rusijos TFSR opozicionieriams įvardinti. Lietuvoje disidentų judėjimas laikomas „</a:t>
            </a:r>
            <a:r>
              <a:rPr lang="lt-LT" altLang="ja-JP" b="1" smtClean="0">
                <a:cs typeface="游ゴシック"/>
              </a:rPr>
              <a:t>pasipriešinimo</a:t>
            </a:r>
            <a:r>
              <a:rPr lang="lt-LT" altLang="ja-JP" smtClean="0">
                <a:cs typeface="游ゴシック"/>
              </a:rPr>
              <a:t> sovietiniam okupaciniam režimui </a:t>
            </a:r>
            <a:r>
              <a:rPr lang="lt-LT" altLang="ja-JP" b="1" smtClean="0">
                <a:cs typeface="游ゴシック"/>
              </a:rPr>
              <a:t>dalimi</a:t>
            </a:r>
            <a:r>
              <a:rPr lang="lt-LT" altLang="ja-JP" smtClean="0">
                <a:cs typeface="游ゴシック"/>
              </a:rPr>
              <a:t>“ </a:t>
            </a:r>
            <a:r>
              <a:rPr lang="lt-LT" altLang="ja-JP" u="sng" smtClean="0">
                <a:cs typeface="游ゴシック"/>
              </a:rPr>
              <a:t>[3]</a:t>
            </a:r>
            <a:r>
              <a:rPr lang="lt-LT" altLang="ja-JP" smtClean="0">
                <a:cs typeface="游ゴシック"/>
              </a:rPr>
              <a:t>.</a:t>
            </a:r>
          </a:p>
          <a:p>
            <a:pPr>
              <a:buFont typeface="Arial" charset="0"/>
              <a:buNone/>
            </a:pPr>
            <a:endParaRPr lang="lt-LT" altLang="ja-JP" smtClean="0">
              <a:cs typeface="游ゴシック"/>
            </a:endParaRPr>
          </a:p>
          <a:p>
            <a:pPr>
              <a:buFont typeface="Arial" charset="0"/>
              <a:buNone/>
            </a:pPr>
            <a:r>
              <a:rPr lang="en-US" altLang="ja-JP" sz="2000" u="sng" smtClean="0">
                <a:ea typeface="MS PGothic" pitchFamily="34" charset="-128"/>
              </a:rPr>
              <a:t>[1]</a:t>
            </a:r>
            <a:r>
              <a:rPr lang="en-US" altLang="ja-JP" sz="2000" smtClean="0">
                <a:ea typeface="MS PGothic" pitchFamily="34" charset="-128"/>
              </a:rPr>
              <a:t> </a:t>
            </a:r>
            <a:r>
              <a:rPr lang="lt-LT" altLang="ja-JP" sz="2000" smtClean="0">
                <a:cs typeface="游ゴシック"/>
              </a:rPr>
              <a:t>Disidentas reikšmė. Iš: lietuviuzodynas.lt; </a:t>
            </a:r>
            <a:r>
              <a:rPr lang="lt-LT" altLang="ja-JP" sz="2000" smtClean="0">
                <a:cs typeface="游ゴシック"/>
                <a:hlinkClick r:id="rId2"/>
              </a:rPr>
              <a:t>https://www.lietuviuzodynas.lt/terminai/Disidentas</a:t>
            </a:r>
            <a:r>
              <a:rPr lang="en-US" altLang="ja-JP" sz="2000" smtClean="0">
                <a:ea typeface="MS PGothic" pitchFamily="34" charset="-128"/>
              </a:rPr>
              <a:t> </a:t>
            </a:r>
            <a:endParaRPr lang="en-US" altLang="ja-JP" sz="2000" u="sng" smtClean="0">
              <a:ea typeface="MS PGothic" pitchFamily="34" charset="-128"/>
            </a:endParaRPr>
          </a:p>
          <a:p>
            <a:pPr>
              <a:buFont typeface="Arial" charset="0"/>
              <a:buNone/>
            </a:pPr>
            <a:r>
              <a:rPr lang="en-US" altLang="ja-JP" sz="2000" u="sng" smtClean="0">
                <a:ea typeface="MS PGothic" pitchFamily="34" charset="-128"/>
              </a:rPr>
              <a:t>[2]</a:t>
            </a:r>
            <a:r>
              <a:rPr lang="en-US" altLang="ja-JP" sz="2000" smtClean="0">
                <a:ea typeface="MS PGothic" pitchFamily="34" charset="-128"/>
              </a:rPr>
              <a:t> </a:t>
            </a:r>
            <a:r>
              <a:rPr lang="lt-LT" altLang="ja-JP" sz="2000" smtClean="0">
                <a:cs typeface="游ゴシック"/>
              </a:rPr>
              <a:t>Disidentai. Vle.lt; </a:t>
            </a:r>
            <a:r>
              <a:rPr lang="lt-LT" altLang="ja-JP" sz="2000" smtClean="0">
                <a:cs typeface="游ゴシック"/>
                <a:hlinkClick r:id="rId3"/>
              </a:rPr>
              <a:t>https://www.vle.lt/straipsnis/disidentai/</a:t>
            </a:r>
            <a:r>
              <a:rPr lang="en-US" altLang="ja-JP" sz="2000" smtClean="0">
                <a:ea typeface="MS PGothic" pitchFamily="34" charset="-128"/>
              </a:rPr>
              <a:t> </a:t>
            </a:r>
            <a:endParaRPr lang="en-US" altLang="ja-JP" sz="2000" u="sng" smtClean="0">
              <a:ea typeface="MS PGothic" pitchFamily="34" charset="-128"/>
            </a:endParaRPr>
          </a:p>
          <a:p>
            <a:pPr>
              <a:buFont typeface="Arial" charset="0"/>
              <a:buNone/>
            </a:pPr>
            <a:r>
              <a:rPr lang="en-US" altLang="ja-JP" sz="2000" u="sng" smtClean="0">
                <a:ea typeface="MS PGothic" pitchFamily="34" charset="-128"/>
              </a:rPr>
              <a:t>[3]</a:t>
            </a:r>
            <a:r>
              <a:rPr lang="en-US" altLang="ja-JP" sz="2000" smtClean="0">
                <a:ea typeface="MS PGothic" pitchFamily="34" charset="-128"/>
              </a:rPr>
              <a:t> </a:t>
            </a:r>
            <a:r>
              <a:rPr lang="lt-LT" altLang="ja-JP" sz="2000" smtClean="0">
                <a:cs typeface="游ゴシック"/>
              </a:rPr>
              <a:t>Disidentai. Vle.lt; </a:t>
            </a:r>
            <a:r>
              <a:rPr lang="lt-LT" altLang="ja-JP" sz="2000" smtClean="0">
                <a:cs typeface="游ゴシック"/>
                <a:hlinkClick r:id="rId3"/>
              </a:rPr>
              <a:t>https://www.vle.lt/straipsnis/disidentai/</a:t>
            </a:r>
            <a:endParaRPr lang="lt-LT" sz="2000" smtClean="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3"/>
          <p:cNvSpPr>
            <a:spLocks noGrp="1"/>
          </p:cNvSpPr>
          <p:nvPr>
            <p:ph type="body" idx="4294967295"/>
          </p:nvPr>
        </p:nvSpPr>
        <p:spPr>
          <a:xfrm>
            <a:off x="444500" y="495300"/>
            <a:ext cx="11249025" cy="5461000"/>
          </a:xfrm>
        </p:spPr>
        <p:txBody>
          <a:bodyPr/>
          <a:lstStyle/>
          <a:p>
            <a:pPr algn="just">
              <a:buFont typeface="Arial" charset="0"/>
              <a:buNone/>
            </a:pPr>
            <a:r>
              <a:rPr lang="lt-LT" b="1" smtClean="0"/>
              <a:t>	</a:t>
            </a:r>
            <a:r>
              <a:rPr lang="en-US" b="1" smtClean="0"/>
              <a:t> 	</a:t>
            </a:r>
            <a:r>
              <a:rPr lang="lt-LT" sz="3600" b="1" smtClean="0"/>
              <a:t>Povilas Lasinskas</a:t>
            </a:r>
            <a:r>
              <a:rPr lang="lt-LT" sz="3600" smtClean="0"/>
              <a:t>, enciklopediniame straipsnyje, </a:t>
            </a:r>
            <a:r>
              <a:rPr lang="lt-LT" sz="3600" b="1" smtClean="0"/>
              <a:t>disidentais </a:t>
            </a:r>
            <a:r>
              <a:rPr lang="lt-LT" sz="3600" smtClean="0"/>
              <a:t>vadina Sovietų Sąjungos piliečius, „vienokia ar kitokia forma reiškiančius </a:t>
            </a:r>
            <a:r>
              <a:rPr lang="lt-LT" sz="3600" b="1" smtClean="0"/>
              <a:t>nepritarimą </a:t>
            </a:r>
            <a:r>
              <a:rPr lang="lt-LT" sz="3600" smtClean="0"/>
              <a:t>šalyje egzistuojančiai santvarkai, ideologijai, ir </a:t>
            </a:r>
            <a:r>
              <a:rPr lang="lt-LT" sz="3600" b="1" smtClean="0"/>
              <a:t>formuojantys pažiūras</a:t>
            </a:r>
            <a:r>
              <a:rPr lang="lt-LT" sz="3600" smtClean="0"/>
              <a:t>, besiskiriančias nuo oficialiai egzistuojančios ideologijos bei praktikos.“</a:t>
            </a:r>
            <a:r>
              <a:rPr lang="lt-LT" altLang="ja-JP" sz="3600" u="sng" smtClean="0">
                <a:cs typeface="游ゴシック"/>
              </a:rPr>
              <a:t>[1]</a:t>
            </a:r>
            <a:r>
              <a:rPr lang="lt-LT" altLang="ja-JP" sz="3600" smtClean="0">
                <a:cs typeface="游ゴシック"/>
              </a:rPr>
              <a:t>.</a:t>
            </a:r>
          </a:p>
          <a:p>
            <a:pPr>
              <a:buFont typeface="Arial" charset="0"/>
              <a:buNone/>
            </a:pPr>
            <a:endParaRPr lang="lt-LT" altLang="ja-JP" sz="3600" smtClean="0">
              <a:cs typeface="游ゴシック"/>
            </a:endParaRPr>
          </a:p>
          <a:p>
            <a:pPr>
              <a:buFont typeface="Arial" charset="0"/>
              <a:buNone/>
            </a:pPr>
            <a:r>
              <a:rPr lang="en-US" altLang="ja-JP" sz="2000" u="sng" smtClean="0">
                <a:ea typeface="MS PGothic" pitchFamily="34" charset="-128"/>
              </a:rPr>
              <a:t>[1]</a:t>
            </a:r>
            <a:r>
              <a:rPr lang="en-US" altLang="ja-JP" sz="2000" smtClean="0">
                <a:ea typeface="MS PGothic" pitchFamily="34" charset="-128"/>
              </a:rPr>
              <a:t> </a:t>
            </a:r>
            <a:r>
              <a:rPr lang="lt-LT" altLang="ja-JP" sz="2000" smtClean="0">
                <a:cs typeface="游ゴシック"/>
              </a:rPr>
              <a:t>Lasinskas P. Disidentų judėjimas SSRS. Iš: vle.lt; </a:t>
            </a:r>
            <a:r>
              <a:rPr lang="lt-LT" altLang="ja-JP" sz="2000" smtClean="0">
                <a:cs typeface="游ゴシック"/>
                <a:hlinkClick r:id="rId2"/>
              </a:rPr>
              <a:t>https://www.vle.lt/straipsnis/disidentu-judejimas-ssrs/</a:t>
            </a:r>
            <a:r>
              <a:rPr lang="en-US" altLang="ja-JP" sz="2000" smtClean="0">
                <a:ea typeface="MS PGothic" pitchFamily="34" charset="-128"/>
              </a:rPr>
              <a:t> </a:t>
            </a:r>
            <a:endParaRPr lang="lt-LT" sz="2000" smtClean="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kaidrės numerio vietos rezervavimo ženklas 5"/>
          <p:cNvSpPr>
            <a:spLocks noGrp="1"/>
          </p:cNvSpPr>
          <p:nvPr>
            <p:ph type="sldNum" sz="quarter" idx="12"/>
          </p:nvPr>
        </p:nvSpPr>
        <p:spPr/>
        <p:txBody>
          <a:bodyPr/>
          <a:lstStyle/>
          <a:p>
            <a:pPr>
              <a:defRPr/>
            </a:pPr>
            <a:fld id="{E4D109DC-82B0-4725-B870-7A8E5234296E}" type="slidenum">
              <a:rPr lang="lt-LT"/>
              <a:pPr>
                <a:defRPr/>
              </a:pPr>
              <a:t>79</a:t>
            </a:fld>
            <a:endParaRPr lang="lt-LT"/>
          </a:p>
        </p:txBody>
      </p:sp>
      <p:sp>
        <p:nvSpPr>
          <p:cNvPr id="6" name="Skaidrės numerio vietos rezervavimo ženklas 5"/>
          <p:cNvSpPr txBox="1">
            <a:spLocks noGrp="1"/>
          </p:cNvSpPr>
          <p:nvPr/>
        </p:nvSpPr>
        <p:spPr>
          <a:xfrm>
            <a:off x="8610600" y="6356350"/>
            <a:ext cx="2743200" cy="365125"/>
          </a:xfrm>
          <a:prstGeom prst="rect">
            <a:avLst/>
          </a:prstGeom>
          <a:noFill/>
        </p:spPr>
        <p:txBody>
          <a:bodyPr anchor="ctr"/>
          <a:lstStyle/>
          <a:p>
            <a:pPr algn="r" fontAlgn="auto">
              <a:spcBef>
                <a:spcPts val="0"/>
              </a:spcBef>
              <a:spcAft>
                <a:spcPts val="0"/>
              </a:spcAft>
              <a:defRPr/>
            </a:pPr>
            <a:fld id="{56794217-7D1B-49CB-8BFB-13A0A7814766}" type="slidenum">
              <a:rPr lang="lt-LT" sz="1200">
                <a:solidFill>
                  <a:schemeClr val="tx1">
                    <a:tint val="75000"/>
                  </a:schemeClr>
                </a:solidFill>
                <a:latin typeface="+mn-lt"/>
                <a:cs typeface="+mn-cs"/>
              </a:rPr>
              <a:pPr algn="r" fontAlgn="auto">
                <a:spcBef>
                  <a:spcPts val="0"/>
                </a:spcBef>
                <a:spcAft>
                  <a:spcPts val="0"/>
                </a:spcAft>
                <a:defRPr/>
              </a:pPr>
              <a:t>79</a:t>
            </a:fld>
            <a:endParaRPr lang="lt-LT" sz="1200">
              <a:solidFill>
                <a:schemeClr val="tx1">
                  <a:tint val="75000"/>
                </a:schemeClr>
              </a:solidFill>
              <a:latin typeface="+mn-lt"/>
              <a:cs typeface="+mn-cs"/>
            </a:endParaRPr>
          </a:p>
        </p:txBody>
      </p:sp>
      <p:pic>
        <p:nvPicPr>
          <p:cNvPr id="95235" name="Paveikslėlis 4"/>
          <p:cNvPicPr>
            <a:picLocks noChangeAspect="1"/>
          </p:cNvPicPr>
          <p:nvPr/>
        </p:nvPicPr>
        <p:blipFill>
          <a:blip r:embed="rId2"/>
          <a:srcRect/>
          <a:stretch>
            <a:fillRect/>
          </a:stretch>
        </p:blipFill>
        <p:spPr bwMode="auto">
          <a:xfrm>
            <a:off x="0" y="0"/>
            <a:ext cx="12185650" cy="6858000"/>
          </a:xfrm>
          <a:prstGeom prst="rect">
            <a:avLst/>
          </a:prstGeom>
          <a:noFill/>
          <a:ln w="9525">
            <a:noFill/>
            <a:miter lim="800000"/>
            <a:headEnd/>
            <a:tailEnd/>
          </a:ln>
        </p:spPr>
      </p:pic>
      <p:sp>
        <p:nvSpPr>
          <p:cNvPr id="95236" name="Rectangle 9"/>
          <p:cNvSpPr>
            <a:spLocks noGrp="1"/>
          </p:cNvSpPr>
          <p:nvPr>
            <p:ph type="body" idx="4294967295"/>
          </p:nvPr>
        </p:nvSpPr>
        <p:spPr>
          <a:xfrm>
            <a:off x="-19050" y="508000"/>
            <a:ext cx="12031663" cy="5848350"/>
          </a:xfrm>
        </p:spPr>
        <p:txBody>
          <a:bodyPr/>
          <a:lstStyle/>
          <a:p>
            <a:pPr>
              <a:lnSpc>
                <a:spcPct val="80000"/>
              </a:lnSpc>
              <a:buFont typeface="Arial" charset="0"/>
              <a:buNone/>
            </a:pPr>
            <a:r>
              <a:rPr lang="lt-LT" smtClean="0"/>
              <a:t>	</a:t>
            </a:r>
            <a:r>
              <a:rPr lang="en-US" smtClean="0"/>
              <a:t> 	</a:t>
            </a:r>
            <a:r>
              <a:rPr lang="lt-LT" sz="3200" smtClean="0"/>
              <a:t>2022 m. Maskvoje išleistos „Disidentų enciklopedijos“ sudarytojų įvadiniame tekste yra teigiama, kad didžiausių problemų kelia tai, kad </a:t>
            </a:r>
            <a:r>
              <a:rPr lang="lt-LT" sz="3200" b="1" smtClean="0"/>
              <a:t>nėra mokslininkų su(si)tarimo dėl vieningo termino „disidentas“ apibrėžimo</a:t>
            </a:r>
            <a:r>
              <a:rPr lang="lt-LT" sz="3200" smtClean="0"/>
              <a:t>. </a:t>
            </a:r>
          </a:p>
          <a:p>
            <a:pPr algn="just">
              <a:lnSpc>
                <a:spcPct val="80000"/>
              </a:lnSpc>
              <a:buFont typeface="Arial" charset="0"/>
              <a:buNone/>
            </a:pPr>
            <a:r>
              <a:rPr lang="lt-LT" sz="3200" smtClean="0"/>
              <a:t>	</a:t>
            </a:r>
            <a:r>
              <a:rPr lang="en-US" sz="3200" smtClean="0"/>
              <a:t> 	</a:t>
            </a:r>
            <a:r>
              <a:rPr lang="lt-LT" sz="3200" smtClean="0"/>
              <a:t>Tiek publicistikoje, tiek ir kasdieniame bendravime šis terminas turi daug prasmių. Prasmių spektras gana įvairus, priklausantis nuo nacionalinės kultūros</a:t>
            </a:r>
            <a:r>
              <a:rPr lang="lt-LT" altLang="ja-JP" sz="3200" smtClean="0">
                <a:cs typeface="游ゴシック"/>
              </a:rPr>
              <a:t>. </a:t>
            </a:r>
          </a:p>
          <a:p>
            <a:pPr>
              <a:lnSpc>
                <a:spcPct val="80000"/>
              </a:lnSpc>
              <a:buFont typeface="Arial" charset="0"/>
              <a:buNone/>
            </a:pPr>
            <a:r>
              <a:rPr lang="lt-LT" altLang="ja-JP" sz="3200" smtClean="0">
                <a:cs typeface="游ゴシック"/>
              </a:rPr>
              <a:t>	</a:t>
            </a:r>
            <a:r>
              <a:rPr lang="en-US" altLang="ja-JP" sz="3200" smtClean="0">
                <a:cs typeface="游ゴシック"/>
              </a:rPr>
              <a:t> 	</a:t>
            </a:r>
            <a:r>
              <a:rPr lang="lt-LT" altLang="ja-JP" sz="3200" smtClean="0">
                <a:cs typeface="游ゴシック"/>
              </a:rPr>
              <a:t>Pateikti ir keli pavyzdžiai. Vienas jų, – disidentas – žmogus darantis nonkonformistinius veiksmus. Kitas, – disidentas – žmogus, kurio žymią dalį elgesio visuomenėje galima apibūdinti kaip disidentinį[1].</a:t>
            </a:r>
          </a:p>
          <a:p>
            <a:pPr>
              <a:lnSpc>
                <a:spcPct val="80000"/>
              </a:lnSpc>
              <a:buFont typeface="Arial" charset="0"/>
              <a:buNone/>
            </a:pPr>
            <a:endParaRPr lang="lt-LT" altLang="ja-JP" sz="3200" smtClean="0">
              <a:cs typeface="游ゴシック"/>
            </a:endParaRPr>
          </a:p>
          <a:p>
            <a:pPr>
              <a:lnSpc>
                <a:spcPct val="80000"/>
              </a:lnSpc>
              <a:buFont typeface="Arial" charset="0"/>
              <a:buNone/>
            </a:pPr>
            <a:r>
              <a:rPr lang="en-US" altLang="ja-JP" sz="2000" smtClean="0">
                <a:ea typeface="MS PGothic" pitchFamily="34" charset="-128"/>
              </a:rPr>
              <a:t>[</a:t>
            </a:r>
            <a:r>
              <a:rPr lang="lt-LT" altLang="ja-JP" sz="2000" smtClean="0">
                <a:cs typeface="游ゴシック"/>
              </a:rPr>
              <a:t>1</a:t>
            </a:r>
            <a:r>
              <a:rPr lang="en-US" altLang="ja-JP" sz="2000" smtClean="0">
                <a:ea typeface="MS PGothic" pitchFamily="34" charset="-128"/>
              </a:rPr>
              <a:t>] </a:t>
            </a:r>
            <a:r>
              <a:rPr lang="ru-RU" altLang="ja-JP" sz="2000" i="1" smtClean="0">
                <a:cs typeface="游ゴシック"/>
              </a:rPr>
              <a:t>Энциклопедия дисиденства. Восточная Европа 1956–1989</a:t>
            </a:r>
            <a:r>
              <a:rPr lang="ru-RU" altLang="ja-JP" sz="2000" smtClean="0">
                <a:cs typeface="游ゴシック"/>
              </a:rPr>
              <a:t>. Под. ред. А. Ю. Данэля. </a:t>
            </a:r>
            <a:r>
              <a:rPr lang="en-US" altLang="ja-JP" sz="2000" smtClean="0">
                <a:ea typeface="MS PGothic" pitchFamily="34" charset="-128"/>
              </a:rPr>
              <a:t>Москва: Новое литературное обозрение, 2022. c. </a:t>
            </a:r>
            <a:r>
              <a:rPr lang="lt-LT" altLang="ja-JP" sz="2000" smtClean="0">
                <a:cs typeface="游ゴシック"/>
              </a:rPr>
              <a:t>14, </a:t>
            </a:r>
            <a:r>
              <a:rPr lang="en-US" altLang="ja-JP" sz="2000" smtClean="0">
                <a:ea typeface="MS PGothic" pitchFamily="34" charset="-128"/>
              </a:rPr>
              <a:t>15.</a:t>
            </a:r>
            <a:endParaRPr lang="lt-LT" sz="2000"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kaidrės numerio vietos rezervavimo ženklas 5"/>
          <p:cNvSpPr>
            <a:spLocks noGrp="1"/>
          </p:cNvSpPr>
          <p:nvPr>
            <p:ph type="sldNum" sz="quarter" idx="12"/>
          </p:nvPr>
        </p:nvSpPr>
        <p:spPr/>
        <p:txBody>
          <a:bodyPr/>
          <a:lstStyle/>
          <a:p>
            <a:pPr>
              <a:defRPr/>
            </a:pPr>
            <a:fld id="{388DAB33-72BC-419D-9C72-B0398C6C2DF9}" type="slidenum">
              <a:rPr lang="lt-LT"/>
              <a:pPr>
                <a:defRPr/>
              </a:pPr>
              <a:t>8</a:t>
            </a:fld>
            <a:endParaRPr lang="lt-LT"/>
          </a:p>
        </p:txBody>
      </p:sp>
      <p:sp>
        <p:nvSpPr>
          <p:cNvPr id="5" name="Skaidrės numerio vietos rezervavimo ženklas 5"/>
          <p:cNvSpPr txBox="1">
            <a:spLocks noGrp="1"/>
          </p:cNvSpPr>
          <p:nvPr/>
        </p:nvSpPr>
        <p:spPr>
          <a:xfrm>
            <a:off x="8610600" y="6356350"/>
            <a:ext cx="2743200" cy="365125"/>
          </a:xfrm>
          <a:prstGeom prst="rect">
            <a:avLst/>
          </a:prstGeom>
          <a:noFill/>
        </p:spPr>
        <p:txBody>
          <a:bodyPr anchor="ctr"/>
          <a:lstStyle/>
          <a:p>
            <a:pPr algn="r" fontAlgn="auto">
              <a:spcBef>
                <a:spcPts val="0"/>
              </a:spcBef>
              <a:spcAft>
                <a:spcPts val="0"/>
              </a:spcAft>
              <a:defRPr/>
            </a:pPr>
            <a:fld id="{13860F3A-2D24-4326-A654-C783860609B3}" type="slidenum">
              <a:rPr lang="lt-LT" sz="1200">
                <a:solidFill>
                  <a:schemeClr val="tx1">
                    <a:tint val="75000"/>
                  </a:schemeClr>
                </a:solidFill>
                <a:latin typeface="+mn-lt"/>
                <a:cs typeface="+mn-cs"/>
              </a:rPr>
              <a:pPr algn="r" fontAlgn="auto">
                <a:spcBef>
                  <a:spcPts val="0"/>
                </a:spcBef>
                <a:spcAft>
                  <a:spcPts val="0"/>
                </a:spcAft>
                <a:defRPr/>
              </a:pPr>
              <a:t>8</a:t>
            </a:fld>
            <a:endParaRPr lang="lt-LT" sz="1200">
              <a:solidFill>
                <a:schemeClr val="tx1">
                  <a:tint val="75000"/>
                </a:schemeClr>
              </a:solidFill>
              <a:latin typeface="+mn-lt"/>
              <a:cs typeface="+mn-cs"/>
            </a:endParaRPr>
          </a:p>
        </p:txBody>
      </p:sp>
      <p:sp>
        <p:nvSpPr>
          <p:cNvPr id="22531" name="Rectangle 6"/>
          <p:cNvSpPr>
            <a:spLocks noGrp="1"/>
          </p:cNvSpPr>
          <p:nvPr>
            <p:ph type="body" idx="4294967295"/>
          </p:nvPr>
        </p:nvSpPr>
        <p:spPr>
          <a:xfrm>
            <a:off x="392113" y="566738"/>
            <a:ext cx="11452225" cy="5740400"/>
          </a:xfrm>
        </p:spPr>
        <p:txBody>
          <a:bodyPr/>
          <a:lstStyle/>
          <a:p>
            <a:pPr>
              <a:buFont typeface="Arial" charset="0"/>
              <a:buNone/>
            </a:pPr>
            <a:r>
              <a:rPr lang="lt-LT" smtClean="0"/>
              <a:t>	</a:t>
            </a:r>
            <a:r>
              <a:rPr lang="lt-LT" sz="3600" smtClean="0"/>
              <a:t>Pasipriešinimo klasifikacija galima ir pagal</a:t>
            </a:r>
            <a:r>
              <a:rPr lang="en-US" sz="3600" smtClean="0"/>
              <a:t> </a:t>
            </a:r>
            <a:r>
              <a:rPr lang="lt-LT" sz="3600" b="1" smtClean="0"/>
              <a:t>pasipriešinimo</a:t>
            </a:r>
            <a:r>
              <a:rPr lang="lt-LT" sz="3600" smtClean="0"/>
              <a:t> dalyvių keltus </a:t>
            </a:r>
            <a:r>
              <a:rPr lang="lt-LT" sz="3600" b="1" smtClean="0"/>
              <a:t>tikslus</a:t>
            </a:r>
            <a:r>
              <a:rPr lang="lt-LT" sz="3600" smtClean="0"/>
              <a:t>, t. y., kokių tikslų siekiama, pvz., politinių, ekonominių, socialinių, kultūrinių. </a:t>
            </a:r>
          </a:p>
          <a:p>
            <a:pPr algn="just">
              <a:buFont typeface="Arial" charset="0"/>
              <a:buNone/>
            </a:pPr>
            <a:r>
              <a:rPr lang="lt-LT" sz="3600" smtClean="0"/>
              <a:t>	</a:t>
            </a:r>
            <a:r>
              <a:rPr lang="en-US" sz="3600" smtClean="0"/>
              <a:t> 	</a:t>
            </a:r>
            <a:r>
              <a:rPr lang="lt-LT" sz="3600" smtClean="0"/>
              <a:t>Ginkluoto pasipriešinimo vienas iš tikslų nurodomas – „atkurti nepriklausomą Lietuvos valstybę“, kiti įvairuoja, pvz., „nusikratyti okupantų priespauda“, „kovoti prieš blogį – komunizmą“, „kovoti prieš sovietinį genocidą“ (žr. </a:t>
            </a:r>
            <a:r>
              <a:rPr lang="lt-LT" sz="3600" b="1" smtClean="0"/>
              <a:t>1 lentelę</a:t>
            </a:r>
            <a:r>
              <a:rPr lang="lt-LT" sz="3600" smtClean="0"/>
              <a:t>).</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Grp="1"/>
          </p:cNvSpPr>
          <p:nvPr>
            <p:ph type="body" idx="4294967295"/>
          </p:nvPr>
        </p:nvSpPr>
        <p:spPr>
          <a:xfrm>
            <a:off x="374650" y="466725"/>
            <a:ext cx="11403013" cy="5986463"/>
          </a:xfrm>
        </p:spPr>
        <p:txBody>
          <a:bodyPr/>
          <a:lstStyle/>
          <a:p>
            <a:pPr algn="just">
              <a:lnSpc>
                <a:spcPct val="80000"/>
              </a:lnSpc>
              <a:buFont typeface="Arial" charset="0"/>
              <a:buNone/>
            </a:pPr>
            <a:r>
              <a:rPr lang="lt-LT" smtClean="0"/>
              <a:t>	</a:t>
            </a:r>
            <a:r>
              <a:rPr lang="en-US" smtClean="0"/>
              <a:t> 	</a:t>
            </a:r>
            <a:r>
              <a:rPr lang="lt-LT" sz="3200" smtClean="0"/>
              <a:t>Kembridžo žodyne terminas „disidentas“ apibrėžiamas, kaip „asmuo, kuris viešai nesutinka su savo vyriausybe ir ją </a:t>
            </a:r>
            <a:r>
              <a:rPr lang="lt-LT" sz="3200" b="1" smtClean="0"/>
              <a:t>kritikuoja</a:t>
            </a:r>
            <a:r>
              <a:rPr lang="lt-LT" sz="3200" smtClean="0"/>
              <a:t>“</a:t>
            </a:r>
            <a:r>
              <a:rPr lang="lt-LT" altLang="ja-JP" sz="3200" u="sng" smtClean="0">
                <a:cs typeface="游ゴシック"/>
              </a:rPr>
              <a:t>[1]</a:t>
            </a:r>
            <a:r>
              <a:rPr lang="lt-LT" altLang="ja-JP" sz="3200" smtClean="0">
                <a:cs typeface="游ゴシック"/>
              </a:rPr>
              <a:t>. Duodamas pavyzdys – politinis disidentas. Analogiškas apibrėžimas pateikiamas Britanikos (</a:t>
            </a:r>
            <a:r>
              <a:rPr lang="lt-LT" altLang="ja-JP" sz="3200" i="1" smtClean="0">
                <a:cs typeface="游ゴシック"/>
              </a:rPr>
              <a:t>Britannica</a:t>
            </a:r>
            <a:r>
              <a:rPr lang="lt-LT" altLang="ja-JP" sz="3200" smtClean="0">
                <a:cs typeface="游ゴシック"/>
              </a:rPr>
              <a:t>) žodyne, tik pabrėžtas „</a:t>
            </a:r>
            <a:r>
              <a:rPr lang="lt-LT" altLang="ja-JP" sz="3200" b="1" smtClean="0">
                <a:cs typeface="游ゴシック"/>
              </a:rPr>
              <a:t>grie</a:t>
            </a:r>
            <a:r>
              <a:rPr lang="lt-LT" altLang="ja-JP" b="1" smtClean="0">
                <a:cs typeface="游ゴシック"/>
              </a:rPr>
              <a:t>ž</a:t>
            </a:r>
            <a:r>
              <a:rPr lang="lt-LT" altLang="ja-JP" sz="3200" b="1" smtClean="0">
                <a:cs typeface="游ゴシック"/>
              </a:rPr>
              <a:t>tas</a:t>
            </a:r>
            <a:r>
              <a:rPr lang="lt-LT" altLang="ja-JP" sz="3200" smtClean="0">
                <a:cs typeface="游ゴシック"/>
              </a:rPr>
              <a:t> nesutikimas“</a:t>
            </a:r>
            <a:r>
              <a:rPr lang="lt-LT" altLang="ja-JP" sz="3200" u="sng" smtClean="0">
                <a:cs typeface="游ゴシック"/>
              </a:rPr>
              <a:t>[2]</a:t>
            </a:r>
            <a:r>
              <a:rPr lang="lt-LT" altLang="ja-JP" sz="3200" smtClean="0">
                <a:cs typeface="游ゴシック"/>
              </a:rPr>
              <a:t>. Kolinso žodyne (Collins dictionary) disidentai – tai „žmonės, kurie nesutinka su savo valdžia ir ją </a:t>
            </a:r>
            <a:r>
              <a:rPr lang="lt-LT" altLang="ja-JP" sz="3200" b="1" smtClean="0">
                <a:cs typeface="游ゴシック"/>
              </a:rPr>
              <a:t>kritikuoja</a:t>
            </a:r>
            <a:r>
              <a:rPr lang="lt-LT" altLang="ja-JP" sz="3200" smtClean="0">
                <a:cs typeface="游ゴシック"/>
              </a:rPr>
              <a:t>, ypač dėl to, kad ji yra </a:t>
            </a:r>
            <a:r>
              <a:rPr lang="lt-LT" altLang="ja-JP" sz="3200" b="1" smtClean="0">
                <a:cs typeface="游ゴシック"/>
              </a:rPr>
              <a:t>nedemokratiška</a:t>
            </a:r>
            <a:r>
              <a:rPr lang="lt-LT" altLang="ja-JP" sz="3200" smtClean="0">
                <a:cs typeface="游ゴシック"/>
              </a:rPr>
              <a:t>“</a:t>
            </a:r>
            <a:r>
              <a:rPr lang="lt-LT" altLang="ja-JP" sz="3200" u="sng" smtClean="0">
                <a:cs typeface="游ゴシック"/>
              </a:rPr>
              <a:t>[3]</a:t>
            </a:r>
            <a:r>
              <a:rPr lang="lt-LT" altLang="ja-JP" sz="3200" smtClean="0">
                <a:cs typeface="游ゴシック"/>
              </a:rPr>
              <a:t>. Pateikiami pavyzdžiai – politinis disidentas, disidentas buvusioje Sovietų Sąjungoje.</a:t>
            </a:r>
          </a:p>
          <a:p>
            <a:pPr>
              <a:lnSpc>
                <a:spcPct val="80000"/>
              </a:lnSpc>
              <a:buFont typeface="Arial" charset="0"/>
              <a:buNone/>
            </a:pPr>
            <a:endParaRPr lang="lt-LT" altLang="ja-JP" smtClean="0">
              <a:cs typeface="游ゴシック"/>
            </a:endParaRPr>
          </a:p>
          <a:p>
            <a:pPr>
              <a:lnSpc>
                <a:spcPct val="80000"/>
              </a:lnSpc>
              <a:buFont typeface="Arial" charset="0"/>
              <a:buNone/>
            </a:pPr>
            <a:endParaRPr lang="lt-LT" altLang="ja-JP" smtClean="0">
              <a:cs typeface="游ゴシック"/>
            </a:endParaRPr>
          </a:p>
          <a:p>
            <a:pPr>
              <a:lnSpc>
                <a:spcPct val="80000"/>
              </a:lnSpc>
              <a:buFont typeface="Arial" charset="0"/>
              <a:buNone/>
            </a:pPr>
            <a:r>
              <a:rPr lang="en-US" altLang="ja-JP" sz="2000" u="sng" smtClean="0">
                <a:ea typeface="MS PGothic" pitchFamily="34" charset="-128"/>
              </a:rPr>
              <a:t>[1]</a:t>
            </a:r>
            <a:r>
              <a:rPr lang="en-US" altLang="ja-JP" sz="2000" smtClean="0">
                <a:ea typeface="MS PGothic" pitchFamily="34" charset="-128"/>
              </a:rPr>
              <a:t> </a:t>
            </a:r>
            <a:r>
              <a:rPr lang="lt-LT" altLang="ja-JP" sz="2000" smtClean="0">
                <a:cs typeface="游ゴシック"/>
              </a:rPr>
              <a:t>Dissident. Cambridge Dictionary. In: </a:t>
            </a:r>
            <a:r>
              <a:rPr lang="lt-LT" altLang="ja-JP" sz="2000" smtClean="0">
                <a:cs typeface="游ゴシック"/>
                <a:hlinkClick r:id="rId2"/>
              </a:rPr>
              <a:t>https://dictionary.cambridge.org/dictionary/english/dissident</a:t>
            </a:r>
            <a:r>
              <a:rPr lang="en-US" altLang="ja-JP" sz="2000" smtClean="0">
                <a:ea typeface="MS PGothic" pitchFamily="34" charset="-128"/>
              </a:rPr>
              <a:t> </a:t>
            </a:r>
            <a:endParaRPr lang="en-US" altLang="ja-JP" sz="2000" u="sng" smtClean="0">
              <a:ea typeface="MS PGothic" pitchFamily="34" charset="-128"/>
            </a:endParaRPr>
          </a:p>
          <a:p>
            <a:pPr>
              <a:lnSpc>
                <a:spcPct val="80000"/>
              </a:lnSpc>
              <a:buFont typeface="Arial" charset="0"/>
              <a:buNone/>
            </a:pPr>
            <a:r>
              <a:rPr lang="en-US" altLang="ja-JP" sz="2000" u="sng" smtClean="0">
                <a:ea typeface="MS PGothic" pitchFamily="34" charset="-128"/>
              </a:rPr>
              <a:t>[2]</a:t>
            </a:r>
            <a:r>
              <a:rPr lang="en-US" altLang="ja-JP" sz="2000" smtClean="0">
                <a:ea typeface="MS PGothic" pitchFamily="34" charset="-128"/>
              </a:rPr>
              <a:t> </a:t>
            </a:r>
            <a:r>
              <a:rPr lang="lt-LT" altLang="ja-JP" sz="2000" smtClean="0">
                <a:cs typeface="游ゴシック"/>
              </a:rPr>
              <a:t>Dissident. In: Britannica.com; </a:t>
            </a:r>
            <a:r>
              <a:rPr lang="lt-LT" altLang="ja-JP" sz="2000" smtClean="0">
                <a:cs typeface="游ゴシック"/>
                <a:hlinkClick r:id="rId3"/>
              </a:rPr>
              <a:t>https://www.britannica.com/dictionary/dissident</a:t>
            </a:r>
            <a:r>
              <a:rPr lang="en-US" altLang="ja-JP" sz="2000" smtClean="0">
                <a:ea typeface="MS PGothic" pitchFamily="34" charset="-128"/>
              </a:rPr>
              <a:t> </a:t>
            </a:r>
            <a:endParaRPr lang="en-US" altLang="ja-JP" sz="2000" u="sng" smtClean="0">
              <a:ea typeface="MS PGothic" pitchFamily="34" charset="-128"/>
            </a:endParaRPr>
          </a:p>
          <a:p>
            <a:pPr>
              <a:lnSpc>
                <a:spcPct val="80000"/>
              </a:lnSpc>
              <a:buFont typeface="Arial" charset="0"/>
              <a:buNone/>
            </a:pPr>
            <a:r>
              <a:rPr lang="en-US" altLang="ja-JP" sz="2000" u="sng" smtClean="0">
                <a:ea typeface="MS PGothic" pitchFamily="34" charset="-128"/>
              </a:rPr>
              <a:t>[3]</a:t>
            </a:r>
            <a:r>
              <a:rPr lang="en-US" altLang="ja-JP" sz="2000" smtClean="0">
                <a:ea typeface="MS PGothic" pitchFamily="34" charset="-128"/>
              </a:rPr>
              <a:t> </a:t>
            </a:r>
            <a:r>
              <a:rPr lang="lt-LT" altLang="ja-JP" sz="2000" smtClean="0">
                <a:cs typeface="游ゴシック"/>
              </a:rPr>
              <a:t>Dissident. Collins Dictionary. In: </a:t>
            </a:r>
            <a:r>
              <a:rPr lang="lt-LT" altLang="ja-JP" sz="2000" smtClean="0">
                <a:cs typeface="游ゴシック"/>
                <a:hlinkClick r:id="rId4"/>
              </a:rPr>
              <a:t>https://www.collinsdictionary.com/dictionary/english/dissident</a:t>
            </a:r>
            <a:r>
              <a:rPr lang="en-US" altLang="ja-JP" sz="2000" smtClean="0">
                <a:ea typeface="MS PGothic" pitchFamily="34" charset="-128"/>
              </a:rPr>
              <a:t> </a:t>
            </a:r>
            <a:endParaRPr lang="lt-LT" sz="2000" smtClean="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Grp="1"/>
          </p:cNvSpPr>
          <p:nvPr>
            <p:ph type="body" idx="4294967295"/>
          </p:nvPr>
        </p:nvSpPr>
        <p:spPr>
          <a:xfrm>
            <a:off x="414338" y="468313"/>
            <a:ext cx="11264900" cy="5889625"/>
          </a:xfrm>
        </p:spPr>
        <p:txBody>
          <a:bodyPr/>
          <a:lstStyle/>
          <a:p>
            <a:pPr algn="just">
              <a:buFont typeface="Arial" charset="0"/>
              <a:buNone/>
            </a:pPr>
            <a:r>
              <a:rPr lang="lt-LT" smtClean="0"/>
              <a:t>	</a:t>
            </a:r>
            <a:r>
              <a:rPr lang="en-US" smtClean="0"/>
              <a:t> 	</a:t>
            </a:r>
            <a:r>
              <a:rPr lang="lt-LT" sz="3200" smtClean="0"/>
              <a:t>Larousse terminą „disidentas“, kaip ir TŽŽ išveda iš lotyniško žodžio „dissidens“ ir apibrėžia kaip „asmenį, kuris dėl </a:t>
            </a:r>
            <a:r>
              <a:rPr lang="lt-LT" sz="3200" b="1" smtClean="0"/>
              <a:t>skirtingų pažiūrų</a:t>
            </a:r>
            <a:r>
              <a:rPr lang="lt-LT" sz="3200" smtClean="0"/>
              <a:t> atsiskiria nuo bendruomenės, kuriai anksčiau priklausė, kuris </a:t>
            </a:r>
            <a:r>
              <a:rPr lang="lt-LT" sz="3200" b="1" smtClean="0"/>
              <a:t>nebesilaiko ideologijos</a:t>
            </a:r>
            <a:r>
              <a:rPr lang="lt-LT" sz="3200" smtClean="0"/>
              <a:t>, kuris </a:t>
            </a:r>
            <a:r>
              <a:rPr lang="lt-LT" sz="3200" b="1" smtClean="0"/>
              <a:t>priešinasi</a:t>
            </a:r>
            <a:r>
              <a:rPr lang="lt-LT" sz="3200" smtClean="0"/>
              <a:t> valdančiosios vyriausybės </a:t>
            </a:r>
            <a:r>
              <a:rPr lang="lt-LT" sz="3200" b="1" smtClean="0"/>
              <a:t>politinei sistemai</a:t>
            </a:r>
            <a:r>
              <a:rPr lang="lt-LT" sz="3200" smtClean="0"/>
              <a:t>“ (orig. „</a:t>
            </a:r>
            <a:r>
              <a:rPr lang="lt-LT" sz="3200" i="1" smtClean="0"/>
              <a:t>Qui se sépare, à cause d'une divergence d'opinions, d'une communauté dont il faisait jusqu'alors partie, qui cesse d'adhérer à une idéologie, qui s'oppose au système politique du gouvernement en place</a:t>
            </a:r>
            <a:r>
              <a:rPr lang="lt-LT" sz="3200" smtClean="0"/>
              <a:t>.“)</a:t>
            </a:r>
            <a:r>
              <a:rPr lang="lt-LT" altLang="ja-JP" sz="3200" u="sng" smtClean="0">
                <a:cs typeface="游ゴシック"/>
              </a:rPr>
              <a:t>[1]</a:t>
            </a:r>
            <a:r>
              <a:rPr lang="lt-LT" altLang="ja-JP" sz="3200" smtClean="0">
                <a:cs typeface="游ゴシック"/>
              </a:rPr>
              <a:t>.</a:t>
            </a:r>
          </a:p>
          <a:p>
            <a:pPr>
              <a:buFont typeface="Arial" charset="0"/>
              <a:buNone/>
            </a:pPr>
            <a:endParaRPr lang="lt-LT" altLang="ja-JP" sz="3200" smtClean="0">
              <a:cs typeface="游ゴシック"/>
            </a:endParaRPr>
          </a:p>
          <a:p>
            <a:pPr>
              <a:buFont typeface="Arial" charset="0"/>
              <a:buNone/>
            </a:pPr>
            <a:endParaRPr lang="lt-LT" altLang="ja-JP" smtClean="0">
              <a:cs typeface="游ゴシック"/>
            </a:endParaRPr>
          </a:p>
          <a:p>
            <a:pPr>
              <a:buFont typeface="Arial" charset="0"/>
              <a:buNone/>
            </a:pPr>
            <a:r>
              <a:rPr lang="en-US" altLang="ja-JP" sz="2000" u="sng" smtClean="0">
                <a:ea typeface="MS PGothic" pitchFamily="34" charset="-128"/>
              </a:rPr>
              <a:t>[1]</a:t>
            </a:r>
            <a:r>
              <a:rPr lang="en-US" altLang="ja-JP" sz="2000" smtClean="0">
                <a:ea typeface="MS PGothic" pitchFamily="34" charset="-128"/>
              </a:rPr>
              <a:t>  Dissident, dissidente. In: Larousse.fr.; </a:t>
            </a:r>
            <a:r>
              <a:rPr lang="en-US" altLang="ja-JP" sz="2000" smtClean="0">
                <a:ea typeface="MS PGothic" pitchFamily="34" charset="-128"/>
                <a:hlinkClick r:id="rId2"/>
              </a:rPr>
              <a:t>https://www.larousse.fr/dictionnaires/francais/dissident/26000</a:t>
            </a:r>
            <a:r>
              <a:rPr lang="en-US" altLang="ja-JP" sz="2000" smtClean="0">
                <a:ea typeface="MS PGothic" pitchFamily="34" charset="-128"/>
              </a:rPr>
              <a:t> </a:t>
            </a:r>
            <a:endParaRPr lang="lt-LT" sz="2000" smtClean="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3"/>
          <p:cNvSpPr>
            <a:spLocks noGrp="1"/>
          </p:cNvSpPr>
          <p:nvPr>
            <p:ph type="body" idx="1"/>
          </p:nvPr>
        </p:nvSpPr>
        <p:spPr>
          <a:xfrm>
            <a:off x="450850" y="376238"/>
            <a:ext cx="11334750" cy="6167437"/>
          </a:xfrm>
        </p:spPr>
        <p:txBody>
          <a:bodyPr/>
          <a:lstStyle/>
          <a:p>
            <a:pPr>
              <a:buFont typeface="Arial" charset="0"/>
              <a:buNone/>
            </a:pPr>
            <a:r>
              <a:rPr lang="lt-LT" smtClean="0"/>
              <a:t>	</a:t>
            </a:r>
            <a:r>
              <a:rPr lang="en-US" smtClean="0"/>
              <a:t> 	</a:t>
            </a:r>
            <a:r>
              <a:rPr lang="lt-LT" b="1" smtClean="0"/>
              <a:t>Duden enciklopedijoje</a:t>
            </a:r>
            <a:r>
              <a:rPr lang="lt-LT" smtClean="0"/>
              <a:t> terminas „disidentas“, kaip ir TŽŽ, turi dvi reikšmes ir išvedamas iš lotynų kalbos žodžio „dissidens“. </a:t>
            </a:r>
          </a:p>
          <a:p>
            <a:pPr algn="just">
              <a:buFont typeface="Arial" charset="0"/>
              <a:buNone/>
            </a:pPr>
            <a:r>
              <a:rPr lang="lt-LT" smtClean="0"/>
              <a:t>	</a:t>
            </a:r>
            <a:r>
              <a:rPr lang="en-US" smtClean="0"/>
              <a:t> 	</a:t>
            </a:r>
            <a:r>
              <a:rPr lang="lt-LT" smtClean="0"/>
              <a:t>Pirmoji – „vyriškos lyties asmuo, </a:t>
            </a:r>
            <a:r>
              <a:rPr lang="lt-LT" b="1" smtClean="0"/>
              <a:t>nepriklausantis religinei bendruomenei</a:t>
            </a:r>
            <a:r>
              <a:rPr lang="lt-LT" smtClean="0"/>
              <a:t>, palikęs bažnyčią“. </a:t>
            </a:r>
          </a:p>
          <a:p>
            <a:pPr>
              <a:buFont typeface="Arial" charset="0"/>
              <a:buNone/>
            </a:pPr>
            <a:r>
              <a:rPr lang="lt-LT" smtClean="0"/>
              <a:t>	</a:t>
            </a:r>
            <a:r>
              <a:rPr lang="en-US" smtClean="0"/>
              <a:t> 	</a:t>
            </a:r>
            <a:r>
              <a:rPr lang="lt-LT" smtClean="0"/>
              <a:t>Antroji – „vyriškos lyties asmuo, kuris </a:t>
            </a:r>
            <a:r>
              <a:rPr lang="lt-LT" b="1" smtClean="0"/>
              <a:t>nukrypsta nuo oficialios nuomonės</a:t>
            </a:r>
            <a:r>
              <a:rPr lang="lt-LT" smtClean="0"/>
              <a:t>“</a:t>
            </a:r>
            <a:r>
              <a:rPr lang="lt-LT" altLang="ja-JP" u="sng" smtClean="0">
                <a:cs typeface="游ゴシック"/>
              </a:rPr>
              <a:t>[1]</a:t>
            </a:r>
            <a:r>
              <a:rPr lang="lt-LT" altLang="ja-JP" smtClean="0">
                <a:cs typeface="游ゴシック"/>
              </a:rPr>
              <a:t>. Pateikiamas pavyzdys – „rusų disidentas“. </a:t>
            </a:r>
          </a:p>
          <a:p>
            <a:pPr>
              <a:buFont typeface="Arial" charset="0"/>
              <a:buNone/>
            </a:pPr>
            <a:r>
              <a:rPr lang="lt-LT" altLang="ja-JP" smtClean="0">
                <a:cs typeface="游ゴシック"/>
              </a:rPr>
              <a:t>	</a:t>
            </a:r>
            <a:r>
              <a:rPr lang="lt-LT" altLang="ja-JP" b="1" smtClean="0">
                <a:cs typeface="游ゴシック"/>
              </a:rPr>
              <a:t>Lenkų kalbos žodyne</a:t>
            </a:r>
            <a:r>
              <a:rPr lang="lt-LT" altLang="ja-JP" smtClean="0">
                <a:cs typeface="游ゴシック"/>
              </a:rPr>
              <a:t> terminas „disidentas“ turi dvi reikšmes: </a:t>
            </a:r>
          </a:p>
          <a:p>
            <a:pPr>
              <a:buFont typeface="Arial" charset="0"/>
              <a:buNone/>
            </a:pPr>
            <a:r>
              <a:rPr lang="lt-LT" altLang="ja-JP" smtClean="0">
                <a:cs typeface="游ゴシック"/>
              </a:rPr>
              <a:t>	</a:t>
            </a:r>
            <a:r>
              <a:rPr lang="en-US" altLang="ja-JP" smtClean="0">
                <a:cs typeface="游ゴシック"/>
              </a:rPr>
              <a:t> 	</a:t>
            </a:r>
            <a:r>
              <a:rPr lang="lt-LT" altLang="ja-JP" smtClean="0">
                <a:cs typeface="游ゴシック"/>
              </a:rPr>
              <a:t>1) „asmuo, </a:t>
            </a:r>
            <a:r>
              <a:rPr lang="lt-LT" altLang="ja-JP" b="1" smtClean="0">
                <a:cs typeface="游ゴシック"/>
              </a:rPr>
              <a:t>prieštaraujantis</a:t>
            </a:r>
            <a:r>
              <a:rPr lang="lt-LT" altLang="ja-JP" smtClean="0">
                <a:cs typeface="游ゴシック"/>
              </a:rPr>
              <a:t> valdančiajai </a:t>
            </a:r>
            <a:r>
              <a:rPr lang="lt-LT" altLang="ja-JP" b="1" smtClean="0">
                <a:cs typeface="游ゴシック"/>
              </a:rPr>
              <a:t>valdžiai</a:t>
            </a:r>
            <a:r>
              <a:rPr lang="lt-LT" altLang="ja-JP" smtClean="0">
                <a:cs typeface="游ゴシック"/>
              </a:rPr>
              <a:t>, dėl šios priežasties </a:t>
            </a:r>
            <a:r>
              <a:rPr lang="lt-LT" altLang="ja-JP" b="1" smtClean="0">
                <a:cs typeface="游ゴシック"/>
              </a:rPr>
              <a:t>represuojamas</a:t>
            </a:r>
            <a:r>
              <a:rPr lang="lt-LT" altLang="ja-JP" smtClean="0">
                <a:cs typeface="游ゴシック"/>
              </a:rPr>
              <a:t>“; </a:t>
            </a:r>
          </a:p>
          <a:p>
            <a:pPr>
              <a:buFont typeface="Arial" charset="0"/>
              <a:buNone/>
            </a:pPr>
            <a:r>
              <a:rPr lang="lt-LT" altLang="ja-JP" smtClean="0">
                <a:cs typeface="游ゴシック"/>
              </a:rPr>
              <a:t>	</a:t>
            </a:r>
            <a:r>
              <a:rPr lang="en-US" altLang="ja-JP" smtClean="0">
                <a:cs typeface="游ゴシック"/>
              </a:rPr>
              <a:t> 	</a:t>
            </a:r>
            <a:r>
              <a:rPr lang="lt-LT" altLang="ja-JP" smtClean="0">
                <a:cs typeface="游ゴシック"/>
              </a:rPr>
              <a:t>2) „asmuo, išpažįstantis kitą, nei katalikų krikščionių, religiją“</a:t>
            </a:r>
            <a:r>
              <a:rPr lang="lt-LT" altLang="ja-JP" u="sng" smtClean="0">
                <a:cs typeface="游ゴシック"/>
              </a:rPr>
              <a:t>[2]</a:t>
            </a:r>
            <a:r>
              <a:rPr lang="lt-LT" altLang="ja-JP" smtClean="0">
                <a:cs typeface="游ゴシック"/>
              </a:rPr>
              <a:t>.</a:t>
            </a:r>
          </a:p>
          <a:p>
            <a:pPr>
              <a:buFont typeface="Arial" charset="0"/>
              <a:buNone/>
            </a:pPr>
            <a:endParaRPr lang="lt-LT" altLang="ja-JP" smtClean="0">
              <a:cs typeface="游ゴシック"/>
            </a:endParaRPr>
          </a:p>
          <a:p>
            <a:pPr>
              <a:buFont typeface="Arial" charset="0"/>
              <a:buNone/>
            </a:pPr>
            <a:r>
              <a:rPr lang="en-US" altLang="ja-JP" sz="2400" u="sng" smtClean="0">
                <a:ea typeface="MS PGothic" pitchFamily="34" charset="-128"/>
              </a:rPr>
              <a:t>[1]</a:t>
            </a:r>
            <a:r>
              <a:rPr lang="en-US" altLang="ja-JP" sz="2400" smtClean="0">
                <a:ea typeface="MS PGothic" pitchFamily="34" charset="-128"/>
              </a:rPr>
              <a:t> </a:t>
            </a:r>
            <a:r>
              <a:rPr lang="lt-LT" altLang="ja-JP" sz="2400" smtClean="0">
                <a:cs typeface="游ゴシック"/>
              </a:rPr>
              <a:t>Dissident der. In: Duden.de; </a:t>
            </a:r>
            <a:r>
              <a:rPr lang="lt-LT" altLang="ja-JP" sz="2400" smtClean="0">
                <a:cs typeface="游ゴシック"/>
                <a:hlinkClick r:id="rId2"/>
              </a:rPr>
              <a:t>https://www.duden.de/rechtschreibung/Dissident</a:t>
            </a:r>
            <a:r>
              <a:rPr lang="en-US" altLang="ja-JP" sz="2400" smtClean="0">
                <a:ea typeface="MS PGothic" pitchFamily="34" charset="-128"/>
              </a:rPr>
              <a:t> </a:t>
            </a:r>
            <a:endParaRPr lang="en-US" altLang="ja-JP" sz="2400" u="sng" smtClean="0">
              <a:ea typeface="MS PGothic" pitchFamily="34" charset="-128"/>
            </a:endParaRPr>
          </a:p>
          <a:p>
            <a:pPr>
              <a:buFont typeface="Arial" charset="0"/>
              <a:buNone/>
            </a:pPr>
            <a:r>
              <a:rPr lang="en-US" altLang="ja-JP" sz="2400" u="sng" smtClean="0">
                <a:ea typeface="MS PGothic" pitchFamily="34" charset="-128"/>
              </a:rPr>
              <a:t>[2]</a:t>
            </a:r>
            <a:r>
              <a:rPr lang="en-US" altLang="ja-JP" sz="2400" smtClean="0">
                <a:ea typeface="MS PGothic" pitchFamily="34" charset="-128"/>
              </a:rPr>
              <a:t> </a:t>
            </a:r>
            <a:r>
              <a:rPr lang="lt-LT" altLang="ja-JP" sz="2400" smtClean="0">
                <a:cs typeface="游ゴシック"/>
              </a:rPr>
              <a:t>Dysydent. In: sjp.pwn.pl; </a:t>
            </a:r>
            <a:r>
              <a:rPr lang="lt-LT" altLang="ja-JP" sz="2400" smtClean="0">
                <a:cs typeface="游ゴシック"/>
                <a:hlinkClick r:id="rId3"/>
              </a:rPr>
              <a:t>https://sjp.pwn.pl/slowniki/dysydent.html</a:t>
            </a:r>
            <a:r>
              <a:rPr lang="en-US" altLang="ja-JP" sz="2400" smtClean="0">
                <a:ea typeface="MS PGothic" pitchFamily="34" charset="-128"/>
              </a:rPr>
              <a:t> </a:t>
            </a:r>
            <a:endParaRPr lang="lt-LT" sz="2400" smtClean="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3"/>
          <p:cNvSpPr>
            <a:spLocks noGrp="1"/>
          </p:cNvSpPr>
          <p:nvPr>
            <p:ph type="body" idx="4294967295"/>
          </p:nvPr>
        </p:nvSpPr>
        <p:spPr>
          <a:xfrm>
            <a:off x="500063" y="661988"/>
            <a:ext cx="11318875" cy="5708650"/>
          </a:xfrm>
        </p:spPr>
        <p:txBody>
          <a:bodyPr/>
          <a:lstStyle/>
          <a:p>
            <a:pPr algn="just">
              <a:buFont typeface="Arial" charset="0"/>
              <a:buNone/>
            </a:pPr>
            <a:r>
              <a:rPr lang="lt-LT" smtClean="0"/>
              <a:t>	</a:t>
            </a:r>
            <a:r>
              <a:rPr lang="en-US" smtClean="0"/>
              <a:t> 	</a:t>
            </a:r>
            <a:r>
              <a:rPr lang="lt-LT" sz="3600" smtClean="0"/>
              <a:t>Apibendrinus žodynuose ir enciklopedijose esančias apibrėžtis matyti, kad </a:t>
            </a:r>
            <a:r>
              <a:rPr lang="lt-LT" sz="3600" b="1" smtClean="0"/>
              <a:t>pirmas</a:t>
            </a:r>
            <a:r>
              <a:rPr lang="lt-LT" sz="3600" smtClean="0"/>
              <a:t> disidento sampratos </a:t>
            </a:r>
            <a:r>
              <a:rPr lang="lt-LT" sz="3600" b="1" smtClean="0"/>
              <a:t>dėmuo</a:t>
            </a:r>
            <a:r>
              <a:rPr lang="lt-LT" sz="3600" smtClean="0"/>
              <a:t> yra </a:t>
            </a:r>
            <a:r>
              <a:rPr lang="lt-LT" sz="3600" b="1" smtClean="0"/>
              <a:t>prieštaravimas valdžiai</a:t>
            </a:r>
            <a:r>
              <a:rPr lang="lt-LT" sz="3600" smtClean="0"/>
              <a:t>. Prieštaravimas gali būti įvairus, pvz., griežtas. Prieštaravimas turi būti </a:t>
            </a:r>
            <a:r>
              <a:rPr lang="lt-LT" sz="3600" b="1" smtClean="0"/>
              <a:t>viešas</a:t>
            </a:r>
            <a:r>
              <a:rPr lang="lt-LT" sz="3600" smtClean="0"/>
              <a:t>. Prieštaravimas, dažniausiai suprantamas, kaip </a:t>
            </a:r>
            <a:r>
              <a:rPr lang="lt-LT" sz="3600" b="1" smtClean="0"/>
              <a:t>kritika valdžiai</a:t>
            </a:r>
            <a:r>
              <a:rPr lang="lt-LT" sz="3600" smtClean="0"/>
              <a:t>. Tik viename žodyne akcentuojama, kad kritika yra nedemokratinei valdžiai. Akcentuojamos skirtingos, nei oficialios pažiūros (nuomonė), pasipriešinimas oficialiai ideologijai ar politinei sistemai. Tik viename apibrėžime akcentuojamas </a:t>
            </a:r>
            <a:r>
              <a:rPr lang="lt-LT" sz="3600" b="1" smtClean="0"/>
              <a:t>kitokių pažiūrų formavimas</a:t>
            </a:r>
            <a:r>
              <a:rPr lang="lt-LT" sz="3600" smtClean="0"/>
              <a: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p:cNvSpPr>
          <p:nvPr>
            <p:ph type="title"/>
          </p:nvPr>
        </p:nvSpPr>
        <p:spPr>
          <a:xfrm>
            <a:off x="676275" y="192088"/>
            <a:ext cx="11117263" cy="1325562"/>
          </a:xfrm>
        </p:spPr>
        <p:txBody>
          <a:bodyPr/>
          <a:lstStyle/>
          <a:p>
            <a:r>
              <a:rPr lang="lt-LT" b="1" smtClean="0"/>
              <a:t>2.1.2. Disidento apibrėžtys mokslinėje literatūroje</a:t>
            </a:r>
            <a:endParaRPr lang="lt-LT" smtClean="0"/>
          </a:p>
        </p:txBody>
      </p:sp>
      <p:sp>
        <p:nvSpPr>
          <p:cNvPr id="100354" name="Rectangle 3"/>
          <p:cNvSpPr>
            <a:spLocks noGrp="1"/>
          </p:cNvSpPr>
          <p:nvPr>
            <p:ph type="body" idx="1"/>
          </p:nvPr>
        </p:nvSpPr>
        <p:spPr>
          <a:xfrm>
            <a:off x="554038" y="1517650"/>
            <a:ext cx="11239500" cy="4660900"/>
          </a:xfrm>
        </p:spPr>
        <p:txBody>
          <a:bodyPr/>
          <a:lstStyle/>
          <a:p>
            <a:pPr algn="just">
              <a:buFont typeface="Arial" charset="0"/>
              <a:buNone/>
            </a:pPr>
            <a:r>
              <a:rPr lang="lt-LT" smtClean="0"/>
              <a:t>	</a:t>
            </a:r>
            <a:r>
              <a:rPr lang="en-US" smtClean="0"/>
              <a:t> 	</a:t>
            </a:r>
            <a:r>
              <a:rPr lang="lt-LT" sz="3200" smtClean="0"/>
              <a:t>Estijos istorinės atminties instituto istorikas </a:t>
            </a:r>
            <a:r>
              <a:rPr lang="lt-LT" sz="3200" b="1" smtClean="0"/>
              <a:t>Peeter Kaasik</a:t>
            </a:r>
            <a:r>
              <a:rPr lang="lt-LT" sz="3200" smtClean="0"/>
              <a:t> terminą „</a:t>
            </a:r>
            <a:r>
              <a:rPr lang="lt-LT" sz="3200" b="1" smtClean="0"/>
              <a:t>disidentas“</a:t>
            </a:r>
            <a:r>
              <a:rPr lang="lt-LT" sz="3200" smtClean="0"/>
              <a:t> kildina iš lotynų kalbos žodžio „dissidens“, reiškiančio „nesutinkantis“, tačiau pabrėžia, kad šį terminą dažniausiai vartoja tyrėjai Vakaruose. Patys disidentai dažnai save vadina „nonkonformistais“, t. y. neprisitaikiusiais prie vyraujančių pažiūrų, nepaisančiais viešosios nuomonės (TŽŽ, p. 343) arba tiesiog kitaip mąstančiais (rus. inakomyslyjaščije)[1].</a:t>
            </a:r>
          </a:p>
          <a:p>
            <a:pPr>
              <a:buFont typeface="Arial" charset="0"/>
              <a:buNone/>
            </a:pPr>
            <a:r>
              <a:rPr lang="lt-LT" smtClean="0"/>
              <a:t> </a:t>
            </a:r>
            <a:br>
              <a:rPr lang="lt-LT" smtClean="0"/>
            </a:br>
            <a:r>
              <a:rPr lang="en-US" sz="2000" smtClean="0"/>
              <a:t>[1] Kaasik Peeter. Dissident movement in the Soviet Union. Communist Crime. Politics and Society resistance, 24. September 2021. https://communistcrimes.org/en/dissident-movement-soviet-union [2023 10 25]</a:t>
            </a:r>
            <a:endParaRPr lang="lt-LT" sz="2000" smtClean="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3"/>
          <p:cNvSpPr>
            <a:spLocks noGrp="1"/>
          </p:cNvSpPr>
          <p:nvPr>
            <p:ph type="body" idx="4294967295"/>
          </p:nvPr>
        </p:nvSpPr>
        <p:spPr>
          <a:xfrm>
            <a:off x="430213" y="441325"/>
            <a:ext cx="11318875" cy="5918200"/>
          </a:xfrm>
        </p:spPr>
        <p:txBody>
          <a:bodyPr/>
          <a:lstStyle/>
          <a:p>
            <a:pPr algn="just">
              <a:lnSpc>
                <a:spcPct val="80000"/>
              </a:lnSpc>
              <a:buFont typeface="Arial" charset="0"/>
              <a:buNone/>
            </a:pPr>
            <a:r>
              <a:rPr lang="lt-LT" smtClean="0"/>
              <a:t>	</a:t>
            </a:r>
            <a:r>
              <a:rPr lang="en-US" smtClean="0"/>
              <a:t> 	</a:t>
            </a:r>
            <a:r>
              <a:rPr lang="lt-LT" sz="3200" smtClean="0"/>
              <a:t>Tą pastebi istorikas </a:t>
            </a:r>
            <a:r>
              <a:rPr lang="lt-LT" sz="3200" b="1" smtClean="0"/>
              <a:t>Kacper Szulecki </a:t>
            </a:r>
            <a:r>
              <a:rPr lang="lt-LT" sz="3200" smtClean="0"/>
              <a:t>monografijoje „Disidentai komunistinėje Vidurio Europoje: žmogaus teisės ir naujų transnacionalinių organizacijų atsiradimas“ (</a:t>
            </a:r>
            <a:r>
              <a:rPr lang="lt-LT" sz="3200" i="1" smtClean="0"/>
              <a:t>Dissidents in Communist Central Europe: Human Rights and the Emergence of New Transnational</a:t>
            </a:r>
            <a:r>
              <a:rPr lang="lt-LT" sz="3200" smtClean="0"/>
              <a:t>)[1]. Jam antrina pratarmę jo knygai parašę </a:t>
            </a:r>
            <a:r>
              <a:rPr lang="lt-LT" sz="3200" b="1" smtClean="0"/>
              <a:t>Stefan`as Berger`is</a:t>
            </a:r>
            <a:r>
              <a:rPr lang="lt-LT" sz="3200" smtClean="0"/>
              <a:t> ir </a:t>
            </a:r>
            <a:r>
              <a:rPr lang="lt-LT" sz="3200" b="1" smtClean="0"/>
              <a:t>Nehring`as Holger`is</a:t>
            </a:r>
            <a:r>
              <a:rPr lang="lt-LT" sz="3200" smtClean="0"/>
              <a:t>[2]. Jie teigia, kad labai svarbu yra pažvelgti į disidentizmo reiškinį iš įvairių pusių, – pirmiausiai, ką disidentai patys mano apie save ir tada, – ką apie juos mano kiti.</a:t>
            </a:r>
          </a:p>
          <a:p>
            <a:pPr>
              <a:lnSpc>
                <a:spcPct val="80000"/>
              </a:lnSpc>
              <a:buFont typeface="Arial" charset="0"/>
              <a:buNone/>
            </a:pPr>
            <a:endParaRPr lang="lt-LT" sz="3200" smtClean="0"/>
          </a:p>
          <a:p>
            <a:pPr>
              <a:lnSpc>
                <a:spcPct val="80000"/>
              </a:lnSpc>
              <a:buFont typeface="Arial" charset="0"/>
              <a:buNone/>
            </a:pPr>
            <a:r>
              <a:rPr lang="en-US" sz="2000" smtClean="0"/>
              <a:t>[1] Szulecki, K. </a:t>
            </a:r>
            <a:r>
              <a:rPr lang="en-US" sz="2000" i="1" smtClean="0"/>
              <a:t>Dissidents in Communist Central Europe</a:t>
            </a:r>
            <a:r>
              <a:rPr lang="en-US" sz="2000" smtClean="0"/>
              <a:t>, Palgrave Studies in the History of Social Movements, 2019. DOI: https://doi.org/10.1007/978-3-030-22613-8</a:t>
            </a:r>
          </a:p>
          <a:p>
            <a:pPr>
              <a:lnSpc>
                <a:spcPct val="80000"/>
              </a:lnSpc>
              <a:buFont typeface="Arial" charset="0"/>
              <a:buNone/>
            </a:pPr>
            <a:r>
              <a:rPr lang="en-US" sz="2000" smtClean="0"/>
              <a:t>[2] </a:t>
            </a:r>
            <a:r>
              <a:rPr lang="lt-LT" sz="2000" smtClean="0"/>
              <a:t>Berger Stefan, Nehring Holger. </a:t>
            </a:r>
            <a:r>
              <a:rPr lang="en-US" sz="2000" smtClean="0"/>
              <a:t>Series Editors’ Preface. In: Szulecki, K. </a:t>
            </a:r>
            <a:r>
              <a:rPr lang="en-US" sz="2000" i="1" smtClean="0"/>
              <a:t>Dissidents in Communist Central Europe</a:t>
            </a:r>
            <a:r>
              <a:rPr lang="en-US" sz="2000" smtClean="0"/>
              <a:t>, Palgrave Studies in the History of Social Movements, 2019. DOI: https://doi.org/10.1007/978-3-030-22613-8</a:t>
            </a:r>
            <a:endParaRPr lang="lt-LT" sz="2000" smtClean="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3"/>
          <p:cNvSpPr>
            <a:spLocks noGrp="1"/>
          </p:cNvSpPr>
          <p:nvPr>
            <p:ph type="body" idx="1"/>
          </p:nvPr>
        </p:nvSpPr>
        <p:spPr>
          <a:xfrm>
            <a:off x="273050" y="400050"/>
            <a:ext cx="11572875" cy="6143625"/>
          </a:xfrm>
        </p:spPr>
        <p:txBody>
          <a:bodyPr/>
          <a:lstStyle/>
          <a:p>
            <a:pPr algn="just">
              <a:lnSpc>
                <a:spcPct val="80000"/>
              </a:lnSpc>
              <a:buFont typeface="Arial" charset="0"/>
              <a:buNone/>
            </a:pPr>
            <a:r>
              <a:rPr lang="lt-LT" sz="2400" b="1" smtClean="0"/>
              <a:t>	</a:t>
            </a:r>
            <a:r>
              <a:rPr lang="en-US" sz="2400" b="1" smtClean="0"/>
              <a:t> 	</a:t>
            </a:r>
            <a:r>
              <a:rPr lang="lt-LT" b="1" smtClean="0"/>
              <a:t>K. Szuleckio</a:t>
            </a:r>
            <a:r>
              <a:rPr lang="lt-LT" smtClean="0"/>
              <a:t> tyrimas reikšmingas tuo, kad pažvelgia į termino „disidentas“ esmę ir prasmę bei atsako į klausimą, kas yra disidentas, kuris tik iš pirmo žvilgsnio atrodo paprastas. Iš tiesų šis klausimas turi </a:t>
            </a:r>
            <a:r>
              <a:rPr lang="lt-LT" b="1" smtClean="0"/>
              <a:t>tris dedamąsias</a:t>
            </a:r>
            <a:r>
              <a:rPr lang="lt-LT" smtClean="0"/>
              <a:t>:</a:t>
            </a:r>
          </a:p>
          <a:p>
            <a:pPr>
              <a:lnSpc>
                <a:spcPct val="80000"/>
              </a:lnSpc>
              <a:buFont typeface="Arial" charset="0"/>
              <a:buNone/>
            </a:pPr>
            <a:r>
              <a:rPr lang="lt-LT" smtClean="0"/>
              <a:t>	</a:t>
            </a:r>
            <a:r>
              <a:rPr lang="en-US" smtClean="0"/>
              <a:t> 	</a:t>
            </a:r>
            <a:r>
              <a:rPr lang="lt-LT" b="1" smtClean="0"/>
              <a:t>pirmoji</a:t>
            </a:r>
            <a:r>
              <a:rPr lang="lt-LT" smtClean="0"/>
              <a:t>, ką reiškia terminas „disidentas“; </a:t>
            </a:r>
          </a:p>
          <a:p>
            <a:pPr algn="just">
              <a:lnSpc>
                <a:spcPct val="80000"/>
              </a:lnSpc>
              <a:buFont typeface="Arial" charset="0"/>
              <a:buNone/>
            </a:pPr>
            <a:r>
              <a:rPr lang="lt-LT" smtClean="0"/>
              <a:t>	</a:t>
            </a:r>
            <a:r>
              <a:rPr lang="lt-LT" b="1" smtClean="0"/>
              <a:t>antroji</a:t>
            </a:r>
            <a:r>
              <a:rPr lang="lt-LT" smtClean="0"/>
              <a:t>, kas būdinga disidentui (kodėl mes tą ar kitą asmenį galime laikyti disidentu); </a:t>
            </a:r>
          </a:p>
          <a:p>
            <a:pPr>
              <a:lnSpc>
                <a:spcPct val="80000"/>
              </a:lnSpc>
              <a:buFont typeface="Arial" charset="0"/>
              <a:buNone/>
            </a:pPr>
            <a:r>
              <a:rPr lang="lt-LT" smtClean="0"/>
              <a:t>	</a:t>
            </a:r>
            <a:r>
              <a:rPr lang="en-US" smtClean="0"/>
              <a:t> 	</a:t>
            </a:r>
            <a:r>
              <a:rPr lang="lt-LT" b="1" smtClean="0"/>
              <a:t>trečioji</a:t>
            </a:r>
            <a:r>
              <a:rPr lang="lt-LT" smtClean="0"/>
              <a:t>, kas vadinamas disidentu (šiuo atveju svarbus tas, kuris vieną ar kitą asmenį įvardija disidentu)[1]. </a:t>
            </a:r>
          </a:p>
          <a:p>
            <a:pPr>
              <a:lnSpc>
                <a:spcPct val="80000"/>
              </a:lnSpc>
              <a:buFont typeface="Arial" charset="0"/>
              <a:buNone/>
            </a:pPr>
            <a:r>
              <a:rPr lang="lt-LT" smtClean="0"/>
              <a:t>	</a:t>
            </a:r>
            <a:r>
              <a:rPr lang="en-US" smtClean="0"/>
              <a:t> 	</a:t>
            </a:r>
            <a:r>
              <a:rPr lang="lt-LT" smtClean="0"/>
              <a:t>Žvelgiant iš Vakarų perspektyvos Irano feministė, Rusijos šachmatų čempionas, Kinijos menininkas, Saudo Arabijos žurnalistas gali būti pavardinti „disidentais“[2], nes priešinasi oficialiai valdžiai.</a:t>
            </a:r>
          </a:p>
          <a:p>
            <a:pPr>
              <a:lnSpc>
                <a:spcPct val="80000"/>
              </a:lnSpc>
              <a:buFont typeface="Arial" charset="0"/>
              <a:buNone/>
            </a:pPr>
            <a:endParaRPr lang="lt-LT" sz="2400" smtClean="0"/>
          </a:p>
          <a:p>
            <a:pPr>
              <a:lnSpc>
                <a:spcPct val="80000"/>
              </a:lnSpc>
              <a:buFont typeface="Arial" charset="0"/>
              <a:buNone/>
            </a:pPr>
            <a:r>
              <a:rPr lang="en-US" sz="1800" smtClean="0"/>
              <a:t>[1] Szulecki, K. </a:t>
            </a:r>
            <a:r>
              <a:rPr lang="en-US" sz="1800" i="1" smtClean="0"/>
              <a:t>Dissidents in Communist Central Europe</a:t>
            </a:r>
            <a:r>
              <a:rPr lang="en-US" sz="1800" smtClean="0"/>
              <a:t>, Palgrave Studies in the History of Social Movements, 2019. DOI: https://doi.org/10.1007/978-3-030-22613-8</a:t>
            </a:r>
          </a:p>
          <a:p>
            <a:pPr>
              <a:lnSpc>
                <a:spcPct val="80000"/>
              </a:lnSpc>
              <a:buFont typeface="Arial" charset="0"/>
              <a:buNone/>
            </a:pPr>
            <a:r>
              <a:rPr lang="en-US" sz="1800" smtClean="0"/>
              <a:t>[2] Szulecki, K. </a:t>
            </a:r>
            <a:r>
              <a:rPr lang="en-US" sz="1800" i="1" smtClean="0"/>
              <a:t>Dissidents in Communist Central Europe</a:t>
            </a:r>
            <a:r>
              <a:rPr lang="en-US" sz="1800" smtClean="0"/>
              <a:t>, </a:t>
            </a:r>
            <a:r>
              <a:rPr lang="lt-LT" sz="1800" smtClean="0"/>
              <a:t>...</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3"/>
          <p:cNvSpPr>
            <a:spLocks noGrp="1"/>
          </p:cNvSpPr>
          <p:nvPr>
            <p:ph type="body" idx="1"/>
          </p:nvPr>
        </p:nvSpPr>
        <p:spPr>
          <a:xfrm>
            <a:off x="392113" y="412750"/>
            <a:ext cx="11371262" cy="6061075"/>
          </a:xfrm>
        </p:spPr>
        <p:txBody>
          <a:bodyPr/>
          <a:lstStyle/>
          <a:p>
            <a:pPr algn="just">
              <a:buFont typeface="Arial" charset="0"/>
              <a:buNone/>
            </a:pPr>
            <a:r>
              <a:rPr lang="lt-LT" b="1" smtClean="0"/>
              <a:t>	</a:t>
            </a:r>
            <a:r>
              <a:rPr lang="en-US" b="1" smtClean="0"/>
              <a:t> 	</a:t>
            </a:r>
            <a:r>
              <a:rPr lang="lt-LT" sz="3200" b="1" smtClean="0"/>
              <a:t>K. Szulecki</a:t>
            </a:r>
            <a:r>
              <a:rPr lang="lt-LT" sz="3200" smtClean="0"/>
              <a:t> teigia, kad „disidentas“ – yra Vakarų diskursuose išplėtota sąvoka apie Rytų Europos ir apskritai apie „nevakarietiškus kitus“. Ta prasme, jis sąvoką (terminą) „disidentas“ laiko „sukurta“, sukonstruota ir įgalinta per transnacionalinį pripažinimą[1]. Sąvoka </a:t>
            </a:r>
            <a:r>
              <a:rPr lang="lt-LT" sz="3200" b="1" smtClean="0"/>
              <a:t>idiomatinė</a:t>
            </a:r>
            <a:r>
              <a:rPr lang="lt-LT" sz="3200" smtClean="0"/>
              <a:t> ta prasme, kad joje glūdi prielaida apie Rytų ir Vakarų Europos santykius ir vaidmenį, kurį vaidino savo pačių visuomenėse ir jų vadovams[2].</a:t>
            </a:r>
          </a:p>
          <a:p>
            <a:pPr>
              <a:buFont typeface="Arial" charset="0"/>
              <a:buNone/>
            </a:pPr>
            <a:endParaRPr lang="lt-LT" sz="3200" smtClean="0"/>
          </a:p>
          <a:p>
            <a:pPr>
              <a:buFont typeface="Arial" charset="0"/>
              <a:buNone/>
            </a:pPr>
            <a:endParaRPr lang="lt-LT" sz="3200" smtClean="0"/>
          </a:p>
          <a:p>
            <a:pPr>
              <a:buFont typeface="Arial" charset="0"/>
              <a:buNone/>
            </a:pPr>
            <a:r>
              <a:rPr lang="en-US" sz="2000" smtClean="0"/>
              <a:t>[1] Szulecki, K. </a:t>
            </a:r>
            <a:r>
              <a:rPr lang="en-US" sz="2000" i="1" smtClean="0"/>
              <a:t>Dissidents in Communist Central Europe</a:t>
            </a:r>
            <a:r>
              <a:rPr lang="en-US" sz="2000" smtClean="0"/>
              <a:t>, Palgrave Studies in the History of Social Movements, 2019, p. 6–10. DOI: https://doi.org/10.1007/978-3-030-22613-8</a:t>
            </a:r>
          </a:p>
          <a:p>
            <a:pPr>
              <a:buFont typeface="Arial" charset="0"/>
              <a:buNone/>
            </a:pPr>
            <a:r>
              <a:rPr lang="en-US" sz="2000" smtClean="0"/>
              <a:t>[2] Szulecki, K. </a:t>
            </a:r>
            <a:r>
              <a:rPr lang="en-US" sz="2000" i="1" smtClean="0"/>
              <a:t>Dissidents in Communist Central Europe</a:t>
            </a:r>
            <a:r>
              <a:rPr lang="en-US" sz="2000" smtClean="0"/>
              <a:t>, </a:t>
            </a:r>
            <a:r>
              <a:rPr lang="lt-LT" sz="2000" smtClean="0"/>
              <a:t>...</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3"/>
          <p:cNvSpPr>
            <a:spLocks noGrp="1"/>
          </p:cNvSpPr>
          <p:nvPr>
            <p:ph type="body" idx="1"/>
          </p:nvPr>
        </p:nvSpPr>
        <p:spPr>
          <a:xfrm>
            <a:off x="355600" y="495300"/>
            <a:ext cx="11406188" cy="5883275"/>
          </a:xfrm>
        </p:spPr>
        <p:txBody>
          <a:bodyPr/>
          <a:lstStyle/>
          <a:p>
            <a:pPr algn="just">
              <a:buFont typeface="Arial" charset="0"/>
              <a:buNone/>
            </a:pPr>
            <a:r>
              <a:rPr lang="lt-LT" b="1" smtClean="0"/>
              <a:t>	</a:t>
            </a:r>
            <a:r>
              <a:rPr lang="en-US" b="1" smtClean="0"/>
              <a:t> 	</a:t>
            </a:r>
            <a:r>
              <a:rPr lang="lt-LT" sz="3600" b="1" smtClean="0"/>
              <a:t>K. Szulecki</a:t>
            </a:r>
            <a:r>
              <a:rPr lang="lt-LT" sz="3600" smtClean="0"/>
              <a:t>, išanalizavęs </a:t>
            </a:r>
            <a:r>
              <a:rPr lang="lt-LT" sz="3600" b="1" smtClean="0"/>
              <a:t>Falk</a:t>
            </a:r>
            <a:r>
              <a:rPr lang="lt-LT" sz="3600" smtClean="0"/>
              <a:t> tyrimus apie disidentų ištakas ir evoliuciją, teigia, kad jai buvo svarbi disidentų intelektinė produkcija. Jis pats disidentus traktuoja ne tik kaip elitinius „</a:t>
            </a:r>
            <a:r>
              <a:rPr lang="lt-LT" sz="3600" b="1" smtClean="0"/>
              <a:t>idėjų kūrėjus</a:t>
            </a:r>
            <a:r>
              <a:rPr lang="lt-LT" sz="3600" smtClean="0"/>
              <a:t>“, bet ir kaip „</a:t>
            </a:r>
            <a:r>
              <a:rPr lang="lt-LT" sz="3600" b="1" smtClean="0"/>
              <a:t>diskurso inžinierius</a:t>
            </a:r>
            <a:r>
              <a:rPr lang="lt-LT" sz="3600" smtClean="0"/>
              <a:t>“, kuriančius </a:t>
            </a:r>
            <a:r>
              <a:rPr lang="lt-LT" sz="3600" b="1" smtClean="0"/>
              <a:t>naujus diskurso elementus</a:t>
            </a:r>
            <a:r>
              <a:rPr lang="lt-LT" sz="3600" smtClean="0"/>
              <a:t> (p. 6–10). Naujų pažiūrų formavimą akcentuoja ir P. Lasinkas</a:t>
            </a:r>
            <a:r>
              <a:rPr lang="lt-LT" sz="3600" u="sng" smtClean="0"/>
              <a:t>[1]</a:t>
            </a:r>
            <a:r>
              <a:rPr lang="lt-LT" sz="3600" smtClean="0"/>
              <a:t>.</a:t>
            </a:r>
          </a:p>
          <a:p>
            <a:pPr>
              <a:buFont typeface="Arial" charset="0"/>
              <a:buNone/>
            </a:pPr>
            <a:r>
              <a:rPr lang="lt-LT" smtClean="0"/>
              <a:t/>
            </a:r>
            <a:br>
              <a:rPr lang="lt-LT" smtClean="0"/>
            </a:br>
            <a:r>
              <a:rPr lang="en-US" sz="2000" u="sng" smtClean="0"/>
              <a:t>[1]</a:t>
            </a:r>
            <a:r>
              <a:rPr lang="en-US" sz="2000" smtClean="0"/>
              <a:t> </a:t>
            </a:r>
            <a:r>
              <a:rPr lang="lt-LT" sz="2000" smtClean="0"/>
              <a:t>Lasinskas P. Disidentų judėjimas SSRS. Iš: vle.lt; </a:t>
            </a:r>
            <a:r>
              <a:rPr lang="lt-LT" sz="2000" smtClean="0">
                <a:hlinkClick r:id="rId2"/>
              </a:rPr>
              <a:t>https://www.vle.lt/straipsnis/disidentu-judejimas-ssrs/</a:t>
            </a:r>
            <a:r>
              <a:rPr lang="en-US" sz="2000" smtClean="0"/>
              <a:t> </a:t>
            </a:r>
            <a:endParaRPr lang="lt-LT" sz="2000" smtClean="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3"/>
          <p:cNvSpPr>
            <a:spLocks noGrp="1"/>
          </p:cNvSpPr>
          <p:nvPr>
            <p:ph type="body" idx="1"/>
          </p:nvPr>
        </p:nvSpPr>
        <p:spPr>
          <a:xfrm>
            <a:off x="320675" y="400050"/>
            <a:ext cx="11393488" cy="6084888"/>
          </a:xfrm>
        </p:spPr>
        <p:txBody>
          <a:bodyPr/>
          <a:lstStyle/>
          <a:p>
            <a:pPr>
              <a:buFont typeface="Arial" charset="0"/>
              <a:buNone/>
            </a:pPr>
            <a:r>
              <a:rPr lang="lt-LT" smtClean="0"/>
              <a:t>	</a:t>
            </a:r>
            <a:r>
              <a:rPr lang="en-US" smtClean="0"/>
              <a:t> 	</a:t>
            </a:r>
            <a:r>
              <a:rPr lang="lt-LT" sz="3200" smtClean="0"/>
              <a:t>Analizuojant termino „disidentas“ reikšmę </a:t>
            </a:r>
            <a:r>
              <a:rPr lang="lt-LT" sz="3200" b="1" smtClean="0"/>
              <a:t>K. Szulecki</a:t>
            </a:r>
            <a:r>
              <a:rPr lang="lt-LT" sz="3200" smtClean="0"/>
              <a:t> siūlo atsižvelgti į </a:t>
            </a:r>
            <a:r>
              <a:rPr lang="lt-LT" sz="3200" b="1" smtClean="0"/>
              <a:t>tris dalykus</a:t>
            </a:r>
            <a:r>
              <a:rPr lang="lt-LT" sz="3200" smtClean="0"/>
              <a:t>. </a:t>
            </a:r>
          </a:p>
          <a:p>
            <a:pPr>
              <a:buFont typeface="Arial" charset="0"/>
              <a:buNone/>
            </a:pPr>
            <a:r>
              <a:rPr lang="lt-LT" sz="3200" smtClean="0"/>
              <a:t>	</a:t>
            </a:r>
            <a:r>
              <a:rPr lang="en-US" sz="3200" smtClean="0"/>
              <a:t> 	</a:t>
            </a:r>
            <a:r>
              <a:rPr lang="lt-LT" sz="3200" b="1" smtClean="0"/>
              <a:t>Pirmasis</a:t>
            </a:r>
            <a:r>
              <a:rPr lang="lt-LT" sz="3200" smtClean="0"/>
              <a:t> – istorinės termino šaknys. Jos įvairiose visuomenėse skiriasi. </a:t>
            </a:r>
          </a:p>
          <a:p>
            <a:pPr algn="just">
              <a:buFont typeface="Arial" charset="0"/>
              <a:buNone/>
            </a:pPr>
            <a:r>
              <a:rPr lang="lt-LT" sz="3200" smtClean="0"/>
              <a:t>	</a:t>
            </a:r>
            <a:r>
              <a:rPr lang="en-US" sz="3200" smtClean="0"/>
              <a:t> 	</a:t>
            </a:r>
            <a:r>
              <a:rPr lang="lt-LT" sz="3200" b="1" smtClean="0"/>
              <a:t>Antras</a:t>
            </a:r>
            <a:r>
              <a:rPr lang="lt-LT" sz="3200" smtClean="0"/>
              <a:t> – termino vartojimo reikšmės, kontekstas ir konotacijos tų, kurie iš naujo ėmė vartoti šį terminą (šiuo atveju, Vakarų žiniasklaida). </a:t>
            </a:r>
          </a:p>
          <a:p>
            <a:pPr>
              <a:buFont typeface="Arial" charset="0"/>
              <a:buNone/>
            </a:pPr>
            <a:r>
              <a:rPr lang="lt-LT" sz="3200" smtClean="0"/>
              <a:t>	</a:t>
            </a:r>
            <a:r>
              <a:rPr lang="en-US" sz="3200" smtClean="0"/>
              <a:t> 	</a:t>
            </a:r>
            <a:r>
              <a:rPr lang="lt-LT" sz="3200" b="1" smtClean="0"/>
              <a:t>Trečias</a:t>
            </a:r>
            <a:r>
              <a:rPr lang="lt-LT" sz="3200" smtClean="0"/>
              <a:t>, reikšmė ir apibrėžimas tų, kurie vadinti disidentais, nors tokiam pavadinimui ir (ne)pritarė[1].</a:t>
            </a:r>
          </a:p>
          <a:p>
            <a:pPr algn="just">
              <a:buFont typeface="Arial" charset="0"/>
              <a:buNone/>
            </a:pPr>
            <a:r>
              <a:rPr lang="lt-LT" smtClean="0"/>
              <a:t/>
            </a:r>
            <a:br>
              <a:rPr lang="lt-LT" smtClean="0"/>
            </a:br>
            <a:r>
              <a:rPr lang="en-US" smtClean="0"/>
              <a:t> 	</a:t>
            </a:r>
            <a:r>
              <a:rPr lang="en-US" sz="2000" smtClean="0"/>
              <a:t>[1] Szulecki, K. </a:t>
            </a:r>
            <a:r>
              <a:rPr lang="en-US" sz="2000" i="1" smtClean="0"/>
              <a:t>Dissidents in Communist Central Europe</a:t>
            </a:r>
            <a:r>
              <a:rPr lang="en-US" sz="2000" smtClean="0"/>
              <a:t>, Palgrave Studies in the History of Social Movements, 2019, p. 21. DOI: https://doi.org/10.1007/978-3-030-22613-8</a:t>
            </a:r>
            <a:endParaRPr lang="lt-LT" sz="2000" smtClean="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descr="Capture"/>
          <p:cNvPicPr>
            <a:picLocks noChangeAspect="1" noChangeArrowheads="1"/>
          </p:cNvPicPr>
          <p:nvPr/>
        </p:nvPicPr>
        <p:blipFill>
          <a:blip r:embed="rId2"/>
          <a:srcRect/>
          <a:stretch>
            <a:fillRect/>
          </a:stretch>
        </p:blipFill>
        <p:spPr bwMode="auto">
          <a:xfrm>
            <a:off x="2266950" y="20638"/>
            <a:ext cx="7766050" cy="6837362"/>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3"/>
          <p:cNvSpPr>
            <a:spLocks noGrp="1"/>
          </p:cNvSpPr>
          <p:nvPr>
            <p:ph type="body" idx="1"/>
          </p:nvPr>
        </p:nvSpPr>
        <p:spPr>
          <a:xfrm>
            <a:off x="461963" y="484188"/>
            <a:ext cx="11276012" cy="6049962"/>
          </a:xfrm>
        </p:spPr>
        <p:txBody>
          <a:bodyPr/>
          <a:lstStyle/>
          <a:p>
            <a:pPr algn="just">
              <a:buFont typeface="Arial" charset="0"/>
              <a:buNone/>
            </a:pPr>
            <a:r>
              <a:rPr lang="lt-LT" smtClean="0"/>
              <a:t>	</a:t>
            </a:r>
            <a:r>
              <a:rPr lang="en-US" smtClean="0"/>
              <a:t> 	</a:t>
            </a:r>
            <a:r>
              <a:rPr lang="lt-LT" sz="3600" smtClean="0"/>
              <a:t>K. Szulecki terminą „disidentas“ kildina iš lotyniško žodžio „dissidere“ – reiškiančio „sėdėti nuošalyje“. Lenkų poetas Stanislaw Baranczak, K. Szuleckio supratimu, tai interpretavo, kaip buvimą nuošalėje nuo pagrindinės srovės, tačiau nebūtinai prieštaravimą jai. </a:t>
            </a:r>
          </a:p>
          <a:p>
            <a:pPr algn="just">
              <a:buFont typeface="Arial" charset="0"/>
              <a:buNone/>
            </a:pPr>
            <a:r>
              <a:rPr lang="lt-LT" sz="3600" smtClean="0"/>
              <a:t>	</a:t>
            </a:r>
            <a:r>
              <a:rPr lang="en-US" sz="3600" smtClean="0"/>
              <a:t> 	</a:t>
            </a:r>
            <a:r>
              <a:rPr lang="lt-LT" sz="3600" b="1" smtClean="0"/>
              <a:t>Disidentas</a:t>
            </a:r>
            <a:r>
              <a:rPr lang="lt-LT" sz="3600" smtClean="0"/>
              <a:t>, tai tas, kuris nukrypsta nuo normos, elgiasi neįprastai, laikosi atokiau (</a:t>
            </a:r>
            <a:r>
              <a:rPr lang="lt-LT" sz="3600" b="1" smtClean="0"/>
              <a:t>paraštėje</a:t>
            </a:r>
            <a:r>
              <a:rPr lang="lt-LT" sz="3600" smtClean="0"/>
              <a:t>). K. Szuleckio teigimu, terminas „disidentas“ kilęs iš senosios viduramžių lotynų kalbos ir buvo „eretiko“ arba „renegato“ sinonimas.</a:t>
            </a:r>
            <a:r>
              <a:rPr lang="lt-LT" smtClean="0"/>
              <a:t>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3"/>
          <p:cNvSpPr>
            <a:spLocks noGrp="1"/>
          </p:cNvSpPr>
          <p:nvPr>
            <p:ph type="body" idx="1"/>
          </p:nvPr>
        </p:nvSpPr>
        <p:spPr>
          <a:xfrm>
            <a:off x="368300" y="387350"/>
            <a:ext cx="11442700" cy="6096000"/>
          </a:xfrm>
        </p:spPr>
        <p:txBody>
          <a:bodyPr/>
          <a:lstStyle/>
          <a:p>
            <a:pPr>
              <a:buFont typeface="Arial" charset="0"/>
              <a:buNone/>
            </a:pPr>
            <a:r>
              <a:rPr lang="lt-LT" b="1" smtClean="0"/>
              <a:t>	</a:t>
            </a:r>
            <a:r>
              <a:rPr lang="en-US" b="1" smtClean="0"/>
              <a:t> 	</a:t>
            </a:r>
            <a:r>
              <a:rPr lang="lt-LT" b="1" smtClean="0"/>
              <a:t>Pirmine prasme</a:t>
            </a:r>
            <a:r>
              <a:rPr lang="lt-LT" smtClean="0"/>
              <a:t> terminas vartotas, religinei (teologinei) opozicijai įvardyti. Būtent šia prasme </a:t>
            </a:r>
            <a:r>
              <a:rPr lang="lt-LT" b="1" smtClean="0"/>
              <a:t>1769 m</a:t>
            </a:r>
            <a:r>
              <a:rPr lang="lt-LT" smtClean="0"/>
              <a:t>. pavartotas terminas „disidentas“ anglų kalboje[1]. </a:t>
            </a:r>
          </a:p>
          <a:p>
            <a:pPr algn="just">
              <a:buFont typeface="Arial" charset="0"/>
              <a:buNone/>
            </a:pPr>
            <a:r>
              <a:rPr lang="lt-LT" smtClean="0"/>
              <a:t>	</a:t>
            </a:r>
            <a:r>
              <a:rPr lang="en-US" smtClean="0"/>
              <a:t> 	</a:t>
            </a:r>
            <a:r>
              <a:rPr lang="lt-LT" smtClean="0"/>
              <a:t>Termino „disidentas“ vartojimą komunizmo Rytų Europoje kontekste K. Szulecki sieja su XX a. trečiojo dešimtmečio pradžia (1921 m.). Terminas pavartotas anglakalbėje žiniasklaidoje, pranešimuose apie sovietų politiką. </a:t>
            </a:r>
            <a:r>
              <a:rPr lang="lt-LT" b="1" smtClean="0"/>
              <a:t>Amerikiečių žurnalistai „disidentais“ vadino oponuojančius oficialiai komunistų partijos linijai XX a. trečiajame dešimtmetyje</a:t>
            </a:r>
            <a:r>
              <a:rPr lang="lt-LT" smtClean="0"/>
              <a:t>, t. y. vidinę opoziciją J. Stalino valdymui. Po Antrojo Pasaulinio karo Albanijos ir Jugoslavijos laikyseną Sovietų Sąjungos atžvilgiu taip pat galima pavadinti disidentine[2].</a:t>
            </a:r>
          </a:p>
          <a:p>
            <a:pPr>
              <a:buFont typeface="Arial" charset="0"/>
              <a:buNone/>
            </a:pPr>
            <a:endParaRPr lang="lt-LT" smtClean="0"/>
          </a:p>
          <a:p>
            <a:pPr>
              <a:buFont typeface="Arial" charset="0"/>
              <a:buNone/>
            </a:pPr>
            <a:r>
              <a:rPr lang="en-US" sz="2000" smtClean="0"/>
              <a:t>[1] Szulecki, K. </a:t>
            </a:r>
            <a:r>
              <a:rPr lang="en-US" sz="2000" i="1" smtClean="0"/>
              <a:t>Dissidents in Communist Central Europe</a:t>
            </a:r>
            <a:r>
              <a:rPr lang="en-US" sz="2000" smtClean="0"/>
              <a:t>, Palgrave Studies in the History of Social Movements, 2019, p. 21–22. DOI: https://doi.org/10.1007/978-3-030-22613-8</a:t>
            </a:r>
          </a:p>
          <a:p>
            <a:pPr>
              <a:buFont typeface="Arial" charset="0"/>
              <a:buNone/>
            </a:pPr>
            <a:r>
              <a:rPr lang="en-US" sz="2000" smtClean="0"/>
              <a:t>[2] Szulecki, K. </a:t>
            </a:r>
            <a:r>
              <a:rPr lang="en-US" sz="2000" i="1" smtClean="0"/>
              <a:t>Dissidents in Communist Central Europe</a:t>
            </a:r>
            <a:r>
              <a:rPr lang="en-US" sz="2000" smtClean="0"/>
              <a:t>, </a:t>
            </a:r>
            <a:r>
              <a:rPr lang="lt-LT" sz="2000" smtClean="0"/>
              <a:t>...</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3"/>
          <p:cNvSpPr>
            <a:spLocks noGrp="1"/>
          </p:cNvSpPr>
          <p:nvPr>
            <p:ph type="body" idx="1"/>
          </p:nvPr>
        </p:nvSpPr>
        <p:spPr>
          <a:xfrm>
            <a:off x="438150" y="460375"/>
            <a:ext cx="11287125" cy="6000750"/>
          </a:xfrm>
        </p:spPr>
        <p:txBody>
          <a:bodyPr/>
          <a:lstStyle/>
          <a:p>
            <a:pPr algn="just">
              <a:buFont typeface="Arial" charset="0"/>
              <a:buNone/>
            </a:pPr>
            <a:r>
              <a:rPr lang="lt-LT" smtClean="0"/>
              <a:t>	</a:t>
            </a:r>
            <a:r>
              <a:rPr lang="en-US" smtClean="0"/>
              <a:t> 	</a:t>
            </a:r>
            <a:r>
              <a:rPr lang="lt-LT" sz="3600" smtClean="0"/>
              <a:t>Visi autoriai sutaria, kad terminas „disidentas“ radosi Vakaruose. Pirmieji disidentai buvo </a:t>
            </a:r>
            <a:r>
              <a:rPr lang="lt-LT" sz="3600" b="1" smtClean="0"/>
              <a:t>revizionistai</a:t>
            </a:r>
            <a:r>
              <a:rPr lang="lt-LT" sz="3600" smtClean="0"/>
              <a:t>. K. Pomianas tokiu terminu pavadino intelektualų grupę Sovietų Sąjungoje, siekusią 1956 m. pagilinti atšilimą labiau, nei to norėjo oficiali partijos linija. Kaip teigia K. Szuleckis, įvyko termino „disidentas“ sekuliarizacija. Ne visose kalbose šis terminas prigijo (neprigijo Lenkijoje). Kitur, – prigijo (Čekija, Slovakija) [1].</a:t>
            </a:r>
          </a:p>
          <a:p>
            <a:pPr>
              <a:buFont typeface="Arial" charset="0"/>
              <a:buNone/>
            </a:pPr>
            <a:r>
              <a:rPr lang="lt-LT" smtClean="0"/>
              <a:t/>
            </a:r>
            <a:br>
              <a:rPr lang="lt-LT" smtClean="0"/>
            </a:br>
            <a:endParaRPr lang="lt-LT" smtClean="0"/>
          </a:p>
          <a:p>
            <a:pPr algn="just">
              <a:buFont typeface="Arial" charset="0"/>
              <a:buNone/>
            </a:pPr>
            <a:r>
              <a:rPr lang="en-US" sz="2000" smtClean="0"/>
              <a:t> 	[1] Szulecki, K. </a:t>
            </a:r>
            <a:r>
              <a:rPr lang="en-US" sz="2000" i="1" smtClean="0"/>
              <a:t>Dissidents in Communist Central Europe</a:t>
            </a:r>
            <a:r>
              <a:rPr lang="en-US" sz="2000" smtClean="0"/>
              <a:t>, Palgrave Studies in the History of Social Movements, 2019, p. 22–23. DOI: https://doi.org/10.1007/978-3-030-22613-8</a:t>
            </a:r>
            <a:endParaRPr lang="lt-LT" sz="2000" smtClean="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3"/>
          <p:cNvSpPr>
            <a:spLocks noGrp="1"/>
          </p:cNvSpPr>
          <p:nvPr>
            <p:ph type="body" idx="1"/>
          </p:nvPr>
        </p:nvSpPr>
        <p:spPr>
          <a:xfrm>
            <a:off x="485775" y="460375"/>
            <a:ext cx="11252200" cy="6049963"/>
          </a:xfrm>
        </p:spPr>
        <p:txBody>
          <a:bodyPr/>
          <a:lstStyle/>
          <a:p>
            <a:pPr algn="just">
              <a:buFont typeface="Arial" charset="0"/>
              <a:buNone/>
            </a:pPr>
            <a:r>
              <a:rPr lang="lt-LT" smtClean="0"/>
              <a:t>	</a:t>
            </a:r>
            <a:r>
              <a:rPr lang="en-US" smtClean="0"/>
              <a:t> 	</a:t>
            </a:r>
            <a:r>
              <a:rPr lang="lt-LT" sz="3600" smtClean="0"/>
              <a:t>Atlikęs išsamią analizę. K. Szuleckis suklasifikavo termino „disidentas“ apibrėžtis į </a:t>
            </a:r>
            <a:r>
              <a:rPr lang="lt-LT" sz="3600" b="1" smtClean="0"/>
              <a:t>penkias grupes (žr. 5 lentelę)</a:t>
            </a:r>
            <a:r>
              <a:rPr lang="lt-LT" sz="3600" smtClean="0"/>
              <a:t>. </a:t>
            </a:r>
            <a:r>
              <a:rPr lang="lt-LT" sz="3600" b="1" smtClean="0"/>
              <a:t>Pirmoji (1)</a:t>
            </a:r>
            <a:r>
              <a:rPr lang="lt-LT" sz="3600" smtClean="0"/>
              <a:t> termino „disidentas“ prasmė, K. Szuleckio teigimu, artima pirminei šio termino (religinei) reikšmei. Terminas naudotas pašiepti komunistus revizionistus. Vis dar naudojamas dešiniųjų anti-komunistų Vidurio Europoje[1].</a:t>
            </a:r>
          </a:p>
          <a:p>
            <a:pPr algn="just">
              <a:buFont typeface="Arial" charset="0"/>
              <a:buNone/>
            </a:pPr>
            <a:endParaRPr lang="lt-LT" sz="3600" smtClean="0"/>
          </a:p>
          <a:p>
            <a:pPr algn="just">
              <a:buFont typeface="Arial" charset="0"/>
              <a:buNone/>
            </a:pPr>
            <a:endParaRPr lang="lt-LT" smtClean="0"/>
          </a:p>
          <a:p>
            <a:pPr algn="just">
              <a:buFont typeface="Arial" charset="0"/>
              <a:buNone/>
            </a:pPr>
            <a:r>
              <a:rPr lang="en-US" sz="2000" smtClean="0"/>
              <a:t> 	[1] Szulecki, K. </a:t>
            </a:r>
            <a:r>
              <a:rPr lang="en-US" sz="2000" i="1" smtClean="0"/>
              <a:t>Dissidents in Communist Central Europe</a:t>
            </a:r>
            <a:r>
              <a:rPr lang="en-US" sz="2000" smtClean="0"/>
              <a:t>, Palgrave Studies in the History of Social Movements, 2019, p. 23. DOI: https://doi.org/10.1007/978-3-030-22613-8</a:t>
            </a:r>
            <a:endParaRPr lang="lt-LT" sz="2000" smtClean="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4" descr="Capture"/>
          <p:cNvPicPr>
            <a:picLocks noChangeAspect="1" noChangeArrowheads="1"/>
          </p:cNvPicPr>
          <p:nvPr/>
        </p:nvPicPr>
        <p:blipFill>
          <a:blip r:embed="rId2"/>
          <a:srcRect/>
          <a:stretch>
            <a:fillRect/>
          </a:stretch>
        </p:blipFill>
        <p:spPr bwMode="auto">
          <a:xfrm>
            <a:off x="2052638" y="0"/>
            <a:ext cx="8194675" cy="6834188"/>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Grp="1"/>
          </p:cNvSpPr>
          <p:nvPr>
            <p:ph type="body" idx="1"/>
          </p:nvPr>
        </p:nvSpPr>
        <p:spPr>
          <a:xfrm>
            <a:off x="415925" y="447675"/>
            <a:ext cx="11323638" cy="6072188"/>
          </a:xfrm>
        </p:spPr>
        <p:txBody>
          <a:bodyPr/>
          <a:lstStyle/>
          <a:p>
            <a:pPr marL="457200" indent="-457200" algn="just">
              <a:lnSpc>
                <a:spcPct val="70000"/>
              </a:lnSpc>
              <a:buFont typeface="Arial" charset="0"/>
              <a:buNone/>
            </a:pPr>
            <a:r>
              <a:rPr lang="lt-LT" sz="2400" smtClean="0"/>
              <a:t>	</a:t>
            </a:r>
            <a:r>
              <a:rPr lang="en-US" sz="2400" smtClean="0"/>
              <a:t> 	</a:t>
            </a:r>
            <a:r>
              <a:rPr lang="lt-LT" b="1" smtClean="0"/>
              <a:t>Antroji (2)</a:t>
            </a:r>
            <a:r>
              <a:rPr lang="lt-LT" smtClean="0"/>
              <a:t> termino „disidentas“ prasmė kilusi iš pirmųjų sovietų disidentų intelektualų (XX a. 7-ojo dešimtmečio pab.) veiklos filosofijas. </a:t>
            </a:r>
            <a:r>
              <a:rPr lang="lt-LT" b="1" smtClean="0"/>
              <a:t>Jie (po teismų) tapo disidento originaliu etalonu mokslininkams, žurnalistams, sovietiniams žmogaus teisių aktyvistams.</a:t>
            </a:r>
            <a:r>
              <a:rPr lang="lt-LT" smtClean="0"/>
              <a:t> Jie savo gyvenimu ir kančia liudijo savąją tiesą, žinodami, kad tai neatneš pokyčių. Jie turėjo gilius moralinius įsitikinimus. V. Havelas yra pasakęs, kad „jie panašūs į Sizifą, stumiantį akmenį į kalną žinodami, kad neturi šansų pasiekti tikslą, tačiau jie neturi kitos išeities, nes tai teikia prasmę jų gyvenimui, sugyvenimui pačiam su savimi“[1]. Samprata artima savanoriškai politinei kankinystei. Laisvė kalbėti apie viską, sakyti tiesą valdžiai, nepaisant rizikos (gr. parrhesia)[2]. Ši samprata priešpastatoma veiklaus opozicionieriaus sampratai, – „kiekvienas opozicionierius yra disidentas, bet ne kiekvienas disidentas yra opozicionierius“ (Wolfgang Templin) [3].</a:t>
            </a:r>
          </a:p>
          <a:p>
            <a:pPr marL="457200" indent="-457200">
              <a:lnSpc>
                <a:spcPct val="70000"/>
              </a:lnSpc>
              <a:buFont typeface="Arial" charset="0"/>
              <a:buNone/>
            </a:pPr>
            <a:endParaRPr lang="lt-LT" sz="2400" smtClean="0"/>
          </a:p>
          <a:p>
            <a:pPr marL="457200" indent="-457200" algn="just">
              <a:lnSpc>
                <a:spcPct val="70000"/>
              </a:lnSpc>
              <a:buFont typeface="Arial" charset="0"/>
              <a:buNone/>
            </a:pPr>
            <a:r>
              <a:rPr lang="en-US" sz="2000" smtClean="0"/>
              <a:t> 	[1] Szulecki, K. </a:t>
            </a:r>
            <a:r>
              <a:rPr lang="en-US" sz="2000" i="1" smtClean="0"/>
              <a:t>Dissidents in Communist Central Europe</a:t>
            </a:r>
            <a:r>
              <a:rPr lang="en-US" sz="2000" smtClean="0"/>
              <a:t>, Palgrave Studies in the History of Social Movements, 2019, p. 23. DOI: https://doi.org/10.1007/978-3-030-22613-8</a:t>
            </a:r>
          </a:p>
          <a:p>
            <a:pPr marL="457200" indent="-457200">
              <a:lnSpc>
                <a:spcPct val="70000"/>
              </a:lnSpc>
              <a:buFont typeface="Arial" charset="0"/>
              <a:buNone/>
            </a:pPr>
            <a:r>
              <a:rPr lang="en-US" sz="2000" smtClean="0"/>
              <a:t> 	[2] Szulecki, K. </a:t>
            </a:r>
            <a:r>
              <a:rPr lang="en-US" sz="2000" i="1" smtClean="0"/>
              <a:t>Dissidents in Communist Central Europe</a:t>
            </a:r>
            <a:r>
              <a:rPr lang="en-US" sz="2000" smtClean="0"/>
              <a:t>, </a:t>
            </a:r>
            <a:r>
              <a:rPr lang="lt-LT" sz="2000" smtClean="0"/>
              <a:t>...</a:t>
            </a:r>
            <a:endParaRPr lang="en-US" sz="2000" smtClean="0"/>
          </a:p>
          <a:p>
            <a:pPr marL="457200" indent="-457200">
              <a:lnSpc>
                <a:spcPct val="70000"/>
              </a:lnSpc>
              <a:buFont typeface="Arial" charset="0"/>
              <a:buNone/>
            </a:pPr>
            <a:r>
              <a:rPr lang="en-US" sz="2000" smtClean="0"/>
              <a:t> 	[3] Szulecki, K. </a:t>
            </a:r>
            <a:r>
              <a:rPr lang="en-US" sz="2000" i="1" smtClean="0"/>
              <a:t>Dissidents in Communist Central Europe</a:t>
            </a:r>
            <a:r>
              <a:rPr lang="en-US" sz="2000" smtClean="0"/>
              <a:t>, </a:t>
            </a:r>
            <a:r>
              <a:rPr lang="lt-LT" sz="2000" smtClean="0"/>
              <a:t>...</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3"/>
          <p:cNvSpPr>
            <a:spLocks noGrp="1"/>
          </p:cNvSpPr>
          <p:nvPr>
            <p:ph type="body" idx="1"/>
          </p:nvPr>
        </p:nvSpPr>
        <p:spPr>
          <a:xfrm>
            <a:off x="415925" y="436563"/>
            <a:ext cx="11287125" cy="5905500"/>
          </a:xfrm>
        </p:spPr>
        <p:txBody>
          <a:bodyPr/>
          <a:lstStyle/>
          <a:p>
            <a:pPr algn="just">
              <a:lnSpc>
                <a:spcPct val="80000"/>
              </a:lnSpc>
              <a:buFont typeface="Arial" charset="0"/>
              <a:buNone/>
            </a:pPr>
            <a:r>
              <a:rPr lang="lt-LT" smtClean="0"/>
              <a:t>	</a:t>
            </a:r>
            <a:r>
              <a:rPr lang="en-US" smtClean="0"/>
              <a:t> 	</a:t>
            </a:r>
            <a:r>
              <a:rPr lang="lt-LT" sz="3200" b="1" smtClean="0"/>
              <a:t>Trečioji (3)</a:t>
            </a:r>
            <a:r>
              <a:rPr lang="lt-LT" sz="3200" smtClean="0"/>
              <a:t> samprata turi pozityvią prasmę. </a:t>
            </a:r>
            <a:r>
              <a:rPr lang="lt-LT" sz="3200" b="1" smtClean="0"/>
              <a:t>Čia disidentas – žmogaus teisių aktyvistas, gynėjas.</a:t>
            </a:r>
            <a:r>
              <a:rPr lang="lt-LT" sz="3200" smtClean="0"/>
              <a:t> Ši samprata išryškėja  XX a. 7-to dešimtmečio pabaigoje. Nepritarimas komunistams buvo siejamas su kova už žmogaus teises (ypač sovietinių rašytojų teismuose). Komunikacijos platforma, paremta žmogaus teisių idėja, puikiai tiko ir vidaus ir užsienio visuomenėse. Tai nutiesė tarp Vakarų ir Rytų visuomenių tiltą, kuris padėjo suteikti paramą Rytų Europos opozicionieriams, sugebėjusiems kalbėti apie žmogaus teises. Ši veikla atvira, net jei ir reikalauja tam tikro slaptumo (pvz., samizdat, ryšiai su užsieniu, lėšų veiklai rinkimas)[1].</a:t>
            </a:r>
          </a:p>
          <a:p>
            <a:pPr>
              <a:lnSpc>
                <a:spcPct val="80000"/>
              </a:lnSpc>
              <a:buFont typeface="Arial" charset="0"/>
              <a:buNone/>
            </a:pPr>
            <a:endParaRPr lang="lt-LT" smtClean="0"/>
          </a:p>
          <a:p>
            <a:pPr algn="just">
              <a:lnSpc>
                <a:spcPct val="80000"/>
              </a:lnSpc>
              <a:buFont typeface="Arial" charset="0"/>
              <a:buNone/>
            </a:pPr>
            <a:r>
              <a:rPr lang="en-US" sz="2400" smtClean="0"/>
              <a:t> 	 	[1] Szulecki, K. </a:t>
            </a:r>
            <a:r>
              <a:rPr lang="en-US" sz="2400" i="1" smtClean="0"/>
              <a:t>Dissidents in Communist Central Europe</a:t>
            </a:r>
            <a:r>
              <a:rPr lang="en-US" sz="2400" smtClean="0"/>
              <a:t>, Palgrave Studies in the History of Social Movements, 2019, p. 26. DOI: https://doi.org/10.1007/978-3-030-22613-8</a:t>
            </a:r>
            <a:endParaRPr lang="lt-LT" sz="2400" smtClean="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3"/>
          <p:cNvSpPr>
            <a:spLocks noGrp="1"/>
          </p:cNvSpPr>
          <p:nvPr>
            <p:ph type="body" idx="1"/>
          </p:nvPr>
        </p:nvSpPr>
        <p:spPr>
          <a:xfrm>
            <a:off x="355600" y="352425"/>
            <a:ext cx="11382375" cy="6119813"/>
          </a:xfrm>
        </p:spPr>
        <p:txBody>
          <a:bodyPr/>
          <a:lstStyle/>
          <a:p>
            <a:pPr algn="just">
              <a:buFont typeface="Arial" charset="0"/>
              <a:buNone/>
            </a:pPr>
            <a:r>
              <a:rPr lang="lt-LT" smtClean="0"/>
              <a:t>	</a:t>
            </a:r>
            <a:r>
              <a:rPr lang="en-US" smtClean="0"/>
              <a:t> 	</a:t>
            </a:r>
            <a:r>
              <a:rPr lang="lt-LT" sz="3600" b="1" smtClean="0"/>
              <a:t>Ketvirtoji (4)</a:t>
            </a:r>
            <a:r>
              <a:rPr lang="lt-LT" sz="3600" smtClean="0"/>
              <a:t> samprata yra išskirtinė tuo, kad ji naudojama, kaip bendroji etiketė </a:t>
            </a:r>
            <a:r>
              <a:rPr lang="lt-LT" sz="3600" b="1" smtClean="0"/>
              <a:t>bet kuriam asmeniui, kuris prieštarauja režimui</a:t>
            </a:r>
            <a:r>
              <a:rPr lang="lt-LT" sz="3600" smtClean="0"/>
              <a:t> (dėl politinių ar ideologinių įsitikinimų), įvardinti. Disidentas beveik prilyginamas opozicionieriui. Šio termino vartotojai buvo Vakarų korespondentai ir žurnalistai. Jis tebevartojamas ta prasme ir šiandien[1].</a:t>
            </a:r>
          </a:p>
          <a:p>
            <a:pPr algn="just">
              <a:buFont typeface="Arial" charset="0"/>
              <a:buNone/>
            </a:pPr>
            <a:r>
              <a:rPr lang="lt-LT" smtClean="0"/>
              <a:t/>
            </a:r>
            <a:br>
              <a:rPr lang="lt-LT" smtClean="0"/>
            </a:br>
            <a:r>
              <a:rPr lang="en-US" smtClean="0"/>
              <a:t> 	</a:t>
            </a:r>
            <a:r>
              <a:rPr lang="en-US" sz="2000" smtClean="0"/>
              <a:t>[1] Szulecki, K. </a:t>
            </a:r>
            <a:r>
              <a:rPr lang="en-US" sz="2000" i="1" smtClean="0"/>
              <a:t>Dissidents in Communist Central Europe</a:t>
            </a:r>
            <a:r>
              <a:rPr lang="en-US" sz="2000" smtClean="0"/>
              <a:t>, Palgrave Studies in the History of Social Movements, 2019, p. 26. DOI: https://doi.org/10.1007/978-3-030-22613-8</a:t>
            </a:r>
            <a:endParaRPr lang="lt-LT" sz="2000" smtClean="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3"/>
          <p:cNvSpPr>
            <a:spLocks noGrp="1"/>
          </p:cNvSpPr>
          <p:nvPr>
            <p:ph type="body" idx="1"/>
          </p:nvPr>
        </p:nvSpPr>
        <p:spPr>
          <a:xfrm>
            <a:off x="368300" y="317500"/>
            <a:ext cx="11488738" cy="6227763"/>
          </a:xfrm>
        </p:spPr>
        <p:txBody>
          <a:bodyPr/>
          <a:lstStyle/>
          <a:p>
            <a:pPr algn="just">
              <a:buFont typeface="Arial" charset="0"/>
              <a:buNone/>
            </a:pPr>
            <a:r>
              <a:rPr lang="lt-LT" smtClean="0"/>
              <a:t>	</a:t>
            </a:r>
            <a:r>
              <a:rPr lang="en-US" smtClean="0"/>
              <a:t> 	</a:t>
            </a:r>
            <a:r>
              <a:rPr lang="lt-LT" b="1" smtClean="0"/>
              <a:t>Penktoji (5)</a:t>
            </a:r>
            <a:r>
              <a:rPr lang="lt-LT" smtClean="0"/>
              <a:t> disidento samprata. </a:t>
            </a:r>
            <a:r>
              <a:rPr lang="lt-LT" b="1" smtClean="0"/>
              <a:t>Joje disidentas prilygintas maištininkui, rezistentui, kuris naudoja visas pasipriešinimo formas – intelektualinę, moralinę, visuomeninę, karinę</a:t>
            </a:r>
            <a:r>
              <a:rPr lang="lt-LT" smtClean="0"/>
              <a:t>. Todėl viena greta gali būti pastatyti labai skirtingi maištininkai, – Vaclavas Havelas, Mahatma Gandis, Matinas Liuteris Kingas, Che Guevara. Šia prasme terminas disidentas vartojamas retai[1].</a:t>
            </a:r>
          </a:p>
          <a:p>
            <a:pPr algn="just">
              <a:buFont typeface="Arial" charset="0"/>
              <a:buNone/>
            </a:pPr>
            <a:r>
              <a:rPr lang="lt-LT" smtClean="0"/>
              <a:t>	</a:t>
            </a:r>
            <a:r>
              <a:rPr lang="en-US" smtClean="0"/>
              <a:t> 	</a:t>
            </a:r>
            <a:r>
              <a:rPr lang="lt-LT" smtClean="0"/>
              <a:t>Dar viena termino disidentas prasmė (5a) – opozicija, pasipriešinimas sistemai, nesvarbu ar ji demokratinė ar autoritarinė. Čia K. Szulecki pastebi, kad šioje disidento sampratoje neįvertintas pasekmių veiksnys, kokios laukia disidento autoritarinėse ir demokratinėse visuomenėse[2].</a:t>
            </a:r>
          </a:p>
          <a:p>
            <a:pPr>
              <a:buFont typeface="Arial" charset="0"/>
              <a:buNone/>
            </a:pPr>
            <a:endParaRPr lang="lt-LT" smtClean="0"/>
          </a:p>
          <a:p>
            <a:pPr algn="just">
              <a:buFont typeface="Arial" charset="0"/>
              <a:buNone/>
            </a:pPr>
            <a:r>
              <a:rPr lang="en-US" sz="2000" smtClean="0"/>
              <a:t> 	[1] Szulecki, K. </a:t>
            </a:r>
            <a:r>
              <a:rPr lang="en-US" sz="2000" i="1" smtClean="0"/>
              <a:t>Dissidents in Communist Central Europe</a:t>
            </a:r>
            <a:r>
              <a:rPr lang="en-US" sz="2000" smtClean="0"/>
              <a:t>, Palgrave Studies in the History of Social Movements, 2019, p. 26. DOI: https://doi.org/10.1007/978-3-030-22613-8</a:t>
            </a:r>
          </a:p>
          <a:p>
            <a:pPr algn="just">
              <a:buFont typeface="Arial" charset="0"/>
              <a:buNone/>
            </a:pPr>
            <a:r>
              <a:rPr lang="en-US" sz="2000" smtClean="0"/>
              <a:t> 	[2] Szulecki, K. </a:t>
            </a:r>
            <a:r>
              <a:rPr lang="en-US" sz="2000" i="1" smtClean="0"/>
              <a:t>Dissidents in Communist Central Europe</a:t>
            </a:r>
            <a:r>
              <a:rPr lang="en-US" sz="2000" smtClean="0"/>
              <a:t>, </a:t>
            </a:r>
            <a:r>
              <a:rPr lang="lt-LT" sz="2000" smtClean="0"/>
              <a: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3"/>
          <p:cNvSpPr>
            <a:spLocks noGrp="1"/>
          </p:cNvSpPr>
          <p:nvPr>
            <p:ph type="body" idx="1"/>
          </p:nvPr>
        </p:nvSpPr>
        <p:spPr>
          <a:xfrm>
            <a:off x="379413" y="423863"/>
            <a:ext cx="11334750" cy="6037262"/>
          </a:xfrm>
        </p:spPr>
        <p:txBody>
          <a:bodyPr/>
          <a:lstStyle/>
          <a:p>
            <a:pPr algn="just">
              <a:lnSpc>
                <a:spcPct val="80000"/>
              </a:lnSpc>
              <a:buFont typeface="Arial" charset="0"/>
              <a:buNone/>
            </a:pPr>
            <a:r>
              <a:rPr lang="lt-LT" smtClean="0"/>
              <a:t>	</a:t>
            </a:r>
            <a:r>
              <a:rPr lang="en-US" smtClean="0"/>
              <a:t> 	</a:t>
            </a:r>
            <a:r>
              <a:rPr lang="lt-LT" smtClean="0"/>
              <a:t>Akademinės Lietuvos istorijos autoriai </a:t>
            </a:r>
            <a:r>
              <a:rPr lang="lt-LT" b="1" smtClean="0"/>
              <a:t>Česlovas Laurinavičius ir Vladas Sirutavičius</a:t>
            </a:r>
            <a:r>
              <a:rPr lang="lt-LT" smtClean="0"/>
              <a:t> neginkluoto antisovietinio pasipriešinimo dalyvius vadino</a:t>
            </a:r>
            <a:r>
              <a:rPr lang="lt-LT" b="1" smtClean="0"/>
              <a:t> disidentais </a:t>
            </a:r>
            <a:r>
              <a:rPr lang="lt-LT" smtClean="0"/>
              <a:t>(„vadinamieji disidentai“[1]), nesigilindami į disidento ar disidentinio judėjimo turinį ar / ir teorines apibrėžtis. Jiems, disidentais buvo tie, „</a:t>
            </a:r>
            <a:r>
              <a:rPr lang="lt-LT" b="1" smtClean="0"/>
              <a:t>kurie konfrontavo ne karingai, bet atvirai reikšdami idėjas dažniausiai keldami tautos apsisprendimo, demokratinių ir tikėjimo laisvių</a:t>
            </a:r>
            <a:r>
              <a:rPr lang="en-US" b="1" smtClean="0"/>
              <a:t> </a:t>
            </a:r>
            <a:r>
              <a:rPr lang="lt-LT" b="1" smtClean="0"/>
              <a:t>reikal</a:t>
            </a:r>
            <a:r>
              <a:rPr lang="en-US" b="1" smtClean="0"/>
              <a:t>a</a:t>
            </a:r>
            <a:r>
              <a:rPr lang="lt-LT" b="1" smtClean="0"/>
              <a:t>vimus</a:t>
            </a:r>
            <a:r>
              <a:rPr lang="lt-LT" smtClean="0"/>
              <a:t>“[2]; „</a:t>
            </a:r>
            <a:r>
              <a:rPr lang="lt-LT" b="1" smtClean="0"/>
              <a:t>reprezentavo lietuviškos politinės raiškos versiją</a:t>
            </a:r>
            <a:r>
              <a:rPr lang="lt-LT" smtClean="0"/>
              <a:t>“[3]. </a:t>
            </a:r>
          </a:p>
          <a:p>
            <a:pPr algn="just">
              <a:lnSpc>
                <a:spcPct val="80000"/>
              </a:lnSpc>
              <a:buFont typeface="Arial" charset="0"/>
              <a:buNone/>
            </a:pPr>
            <a:r>
              <a:rPr lang="lt-LT" smtClean="0"/>
              <a:t>	</a:t>
            </a:r>
            <a:r>
              <a:rPr lang="en-US" smtClean="0"/>
              <a:t> 	</a:t>
            </a:r>
            <a:r>
              <a:rPr lang="lt-LT" smtClean="0"/>
              <a:t>Pabrėžiamas disidentų atviras „konfliktavimas su sistema“ ir represavimas už tokį elgesį. „Lietuvos disidentais“ vadinama Nijolė Sadūnaitė, Vytautas Bogušis, o rezistencija vadinama – „</a:t>
            </a:r>
            <a:r>
              <a:rPr lang="lt-LT" b="1" smtClean="0"/>
              <a:t>politine opozicija</a:t>
            </a:r>
            <a:r>
              <a:rPr lang="lt-LT" smtClean="0"/>
              <a:t>“, nors tai nėra tikslu.</a:t>
            </a:r>
          </a:p>
          <a:p>
            <a:pPr>
              <a:lnSpc>
                <a:spcPct val="80000"/>
              </a:lnSpc>
              <a:buFont typeface="Arial" charset="0"/>
              <a:buNone/>
            </a:pPr>
            <a:r>
              <a:rPr lang="lt-LT" smtClean="0"/>
              <a:t> </a:t>
            </a:r>
          </a:p>
          <a:p>
            <a:pPr algn="just">
              <a:lnSpc>
                <a:spcPct val="80000"/>
              </a:lnSpc>
              <a:buFont typeface="Arial" charset="0"/>
              <a:buNone/>
            </a:pPr>
            <a:r>
              <a:rPr lang="en-US" sz="2000" smtClean="0"/>
              <a:t> 	[1] </a:t>
            </a:r>
            <a:r>
              <a:rPr lang="lt-LT" sz="2000" smtClean="0"/>
              <a:t>Laurinavičius Č., Sirutavičius V. </a:t>
            </a:r>
            <a:r>
              <a:rPr lang="lt-LT" sz="2000" i="1" smtClean="0"/>
              <a:t>Lietuvos istorija. Sąjūdis: nuo „Persitvarkymo iki Kovo 11-osios“. XII t., I dalis</a:t>
            </a:r>
            <a:r>
              <a:rPr lang="lt-LT" sz="2000" smtClean="0"/>
              <a:t>. Vilnius: Balos lankos, 2008, p. 28.</a:t>
            </a:r>
            <a:endParaRPr lang="en-US" sz="2000" smtClean="0"/>
          </a:p>
          <a:p>
            <a:pPr>
              <a:lnSpc>
                <a:spcPct val="80000"/>
              </a:lnSpc>
              <a:buFont typeface="Arial" charset="0"/>
              <a:buNone/>
            </a:pPr>
            <a:r>
              <a:rPr lang="en-US" sz="2000" smtClean="0"/>
              <a:t> 	[2] </a:t>
            </a:r>
            <a:r>
              <a:rPr lang="lt-LT" sz="2000" smtClean="0"/>
              <a:t>Laurinavičius Č., Sirutavičius V. </a:t>
            </a:r>
            <a:r>
              <a:rPr lang="lt-LT" sz="2000" i="1" smtClean="0"/>
              <a:t>Lietuvos istorija. Sąjūdis: ...</a:t>
            </a:r>
            <a:endParaRPr lang="en-US" sz="2000" smtClean="0"/>
          </a:p>
          <a:p>
            <a:pPr>
              <a:lnSpc>
                <a:spcPct val="80000"/>
              </a:lnSpc>
              <a:buFont typeface="Arial" charset="0"/>
              <a:buNone/>
            </a:pPr>
            <a:r>
              <a:rPr lang="en-US" sz="2000" smtClean="0"/>
              <a:t>	[3] </a:t>
            </a:r>
            <a:r>
              <a:rPr lang="lt-LT" sz="2000" smtClean="0"/>
              <a:t>Laurinavičius Č., Sirutavičius V. </a:t>
            </a:r>
            <a:r>
              <a:rPr lang="lt-LT" sz="2000" i="1" smtClean="0"/>
              <a:t>Lietuvos istorija. Sąjūdis: ...</a:t>
            </a:r>
            <a:r>
              <a:rPr lang="en-US" sz="2000" i="1" smtClean="0"/>
              <a:t> </a:t>
            </a:r>
            <a:endParaRPr lang="lt-LT" sz="2000" smtClean="0"/>
          </a:p>
        </p:txBody>
      </p:sp>
    </p:spTree>
  </p:cSld>
  <p:clrMapOvr>
    <a:masterClrMapping/>
  </p:clrMapOvr>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1898</TotalTime>
  <Words>9146</Words>
  <Application>Microsoft Office PowerPoint</Application>
  <PresentationFormat>Custom</PresentationFormat>
  <Paragraphs>499</Paragraphs>
  <Slides>141</Slides>
  <Notes>0</Notes>
  <HiddenSlides>0</HiddenSlides>
  <MMClips>0</MMClips>
  <ScaleCrop>false</ScaleCrop>
  <HeadingPairs>
    <vt:vector size="6" baseType="variant">
      <vt:variant>
        <vt:lpstr>Fonts Used</vt:lpstr>
      </vt:variant>
      <vt:variant>
        <vt:i4>10</vt:i4>
      </vt:variant>
      <vt:variant>
        <vt:lpstr>Design Template</vt:lpstr>
      </vt:variant>
      <vt:variant>
        <vt:i4>1</vt:i4>
      </vt:variant>
      <vt:variant>
        <vt:lpstr>Slide Titles</vt:lpstr>
      </vt:variant>
      <vt:variant>
        <vt:i4>141</vt:i4>
      </vt:variant>
    </vt:vector>
  </HeadingPairs>
  <TitlesOfParts>
    <vt:vector size="152" baseType="lpstr">
      <vt:lpstr>Arial</vt:lpstr>
      <vt:lpstr>Calibri Light</vt:lpstr>
      <vt:lpstr>Calibri</vt:lpstr>
      <vt:lpstr>Roboto</vt:lpstr>
      <vt:lpstr>游ゴシック</vt:lpstr>
      <vt:lpstr>Times New Roman</vt:lpstr>
      <vt:lpstr>MS PGothic</vt:lpstr>
      <vt:lpstr>游ゴシック Light</vt:lpstr>
      <vt:lpstr>等线</vt:lpstr>
      <vt:lpstr>SimSun</vt:lpstr>
      <vt:lpstr>„Office“ tema</vt:lpstr>
      <vt:lpstr>Slide 1</vt:lpstr>
      <vt:lpstr>Mokymų 2024-12-09 medžiagos turinys</vt:lpstr>
      <vt:lpstr>Mokymų tikslas</vt:lpstr>
      <vt:lpstr>1. Ginkluotos ir neginkluotos rezistencijos samprata 1.1. Pasipriešinimas ir jo klasifikacija</vt:lpstr>
      <vt:lpstr>Slide 5</vt:lpstr>
      <vt:lpstr>Slide 6</vt:lpstr>
      <vt:lpstr>Slide 7</vt:lpstr>
      <vt:lpstr>Slide 8</vt:lpstr>
      <vt:lpstr>Slide 9</vt:lpstr>
      <vt:lpstr>Slide 10</vt:lpstr>
      <vt:lpstr>Slide 11</vt:lpstr>
      <vt:lpstr>Slide 12</vt:lpstr>
      <vt:lpstr>Slide 13</vt:lpstr>
      <vt:lpstr>Slide 14</vt:lpstr>
      <vt:lpstr>1.2. (Ne)ginkluoto pasipriešinimo chronologija ir periodizacija</vt:lpstr>
      <vt:lpstr>Slide 16</vt:lpstr>
      <vt:lpstr>Slide 17</vt:lpstr>
      <vt:lpstr>Slide 18</vt:lpstr>
      <vt:lpstr>Slide 19</vt:lpstr>
      <vt:lpstr>Slide 20</vt:lpstr>
      <vt:lpstr>Slide 21</vt:lpstr>
      <vt:lpstr>Slide 22</vt:lpstr>
      <vt:lpstr>Slide 23</vt:lpstr>
      <vt:lpstr>Slide 24</vt:lpstr>
      <vt:lpstr>Slide 25</vt:lpstr>
      <vt:lpstr>1.3. Ginkluotą ir neginkluotą rezistenciją paskatinę veiksniai, prielaidos, priežastys, motyvai</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1.4. Pasipriešinimo veiklos, jų klasifikacija</vt:lpstr>
      <vt:lpstr>Slide 41</vt:lpstr>
      <vt:lpstr>Slide 42</vt:lpstr>
      <vt:lpstr>Slide 43</vt:lpstr>
      <vt:lpstr>Slide 44</vt:lpstr>
      <vt:lpstr>Slide 45</vt:lpstr>
      <vt:lpstr>1.5. Ginkluoto pasipriešinimo vertinimai istoriografijoje</vt:lpstr>
      <vt:lpstr>Slide 47</vt:lpstr>
      <vt:lpstr>Slide 48</vt:lpstr>
      <vt:lpstr>Slide 49</vt:lpstr>
      <vt:lpstr>Slide 50</vt:lpstr>
      <vt:lpstr>Slide 51</vt:lpstr>
      <vt:lpstr>Slide 52</vt:lpstr>
      <vt:lpstr>1.6. Moterys ginkluotoje ir neginkluotoje rezistencijoje</vt:lpstr>
      <vt:lpstr>I etapo darbai</vt:lpstr>
      <vt:lpstr>II, III, IV etapų darbai</vt:lpstr>
      <vt:lpstr>Publikuoti darbai, renginiai visuomenei</vt:lpstr>
      <vt:lpstr>Informacija apie leidinį „Genocidas ir rezistencija“</vt:lpstr>
      <vt:lpstr>Pasiekiami žurnalo straipsniai per duomenų bazę Lituanistika</vt:lpstr>
      <vt:lpstr>Žurnalas „Genocidas ir rezistencija“ VU žurnalų platformoje</vt:lpstr>
      <vt:lpstr>Slide 60</vt:lpstr>
      <vt:lpstr>  Užduotis iš mokinio knygos, žr.: Renata Bilbokaitė, Sandra Grigaravičiūtė, Ingrida Donielienė, Emilija Urnėžienė, Ieva Bilbokaitė-Skiauterienė. Ugdymas(is) tvarumui: Šakaliukai seka tvarumo pėdsakais. Mokinio knyga. Vilnius: Vilniaus universiteto leidykla, 2023, p. 40–41.</vt:lpstr>
      <vt:lpstr>  Temos pirmasis puslapis, iš:  Renata Bilbokaitė, Sandra Grigaravičiūtė, Ingrida Donielienė, Emilija Urnėžienė, Ieva Bilbokaitė-Skiauterienė. Ugdymas(is) tvarumui: Šakaliukai seka tvarumo pėdsakais. Mokytojo knyga. Vilnius: Vilniaus universiteto leidykla, 2023, p. 56. </vt:lpstr>
      <vt:lpstr>Ona Šimaitė</vt:lpstr>
      <vt:lpstr>  Užduotis iš mokinio knygos, žr.: Renata Bilbokaitė, Sandra Grigaravičiūtė, Ingrida Donielienė, Emilija Urnėžienė, Ieva Bilbokaitė-Skiauterienė. Ugdymas(is) tvarumui: Šakaliukai seka tvarumo pėdsakais. Mokinio knyga. Vilnius: Vilniaus universiteto leidykla, 2023, p. 76–77.</vt:lpstr>
      <vt:lpstr>  Temos pirmasis puslapis, iš:  Renata Bilbokaitė, Sandra Grigaravičiūtė, Ingrida Donielienė, Emilija Urnėžienė, Ieva Bilbokaitė-Skiauterienė. Ugdymas(is) tvarumui: Šakaliukai seka tvarumo pėdsakais. Mokytojo knyga. Vilnius: Vilniaus universiteto leidykla, 2023, p. 123.</vt:lpstr>
      <vt:lpstr>  Artimiausiu metu planuojama išleisti knygą apie ginkluoto ir neginkluoto pasipriešinimo dalyvę Jadvygą Šilauskaitę Bieliauskienę</vt:lpstr>
      <vt:lpstr>Slide 67</vt:lpstr>
      <vt:lpstr>   Moterų ginkluotame pasipriešinime ir diplomatinėje tarnyboje istorija</vt:lpstr>
      <vt:lpstr>Leidinio turinio fragmentas; pirmos temos fragmentas</vt:lpstr>
      <vt:lpstr>Slide 70</vt:lpstr>
      <vt:lpstr>Slide 71</vt:lpstr>
      <vt:lpstr>  Ištrauka iš A. Betraitytės-Briedienės monografijos „Mylėti Lietuvą iš tolo“: Lietuvos generaliniai konsulai Čikagoje Juzefa ir Petras Povilas Daužvardžiai, Kaunas, 2024, p. 132. (yra raštiškas autorės sutikimas šias citatas panaudoti mokymuose)</vt:lpstr>
      <vt:lpstr>  Ištrauka iš A. Betraitytės-Briedienės monografijos „Mylėti Lietuvą iš tolo“: Lietuvos generaliniai konsulai Čikagoje Juzefa ir Petras Povilas Daužvardžiai, Kaunas, 2024, p. 132–133. (yra raštiškas autorės sutikimas šias citatas panaudoti mokymuose)</vt:lpstr>
      <vt:lpstr>Kita naudinga informacija</vt:lpstr>
      <vt:lpstr>2. Probleminis klausimas: disidentai ar rezistentai?</vt:lpstr>
      <vt:lpstr>2.1. Disidento samprata 2.1.1. Disidento apibrėžtys žodynuose, žinynuose, enciklopedijose</vt:lpstr>
      <vt:lpstr>Slide 77</vt:lpstr>
      <vt:lpstr>Slide 78</vt:lpstr>
      <vt:lpstr>Slide 79</vt:lpstr>
      <vt:lpstr>Slide 80</vt:lpstr>
      <vt:lpstr>Slide 81</vt:lpstr>
      <vt:lpstr>Slide 82</vt:lpstr>
      <vt:lpstr>Slide 83</vt:lpstr>
      <vt:lpstr>2.1.2. Disidento apibrėžtys mokslinėje literatūroje</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2.2. Rezistencijos samprata</vt:lpstr>
      <vt:lpstr>Slide 103</vt:lpstr>
      <vt:lpstr>Slide 104</vt:lpstr>
      <vt:lpstr>Slide 105</vt:lpstr>
      <vt:lpstr>Slide 106</vt:lpstr>
      <vt:lpstr>Slide 107</vt:lpstr>
      <vt:lpstr>Slide 108</vt:lpstr>
      <vt:lpstr>Slide 109</vt:lpstr>
      <vt:lpstr>Slide 110</vt:lpstr>
      <vt:lpstr>Slide 111</vt:lpstr>
      <vt:lpstr>Slide 112</vt:lpstr>
      <vt:lpstr>3. Leidinio „Lietuvos gyventojų genocidas“ elektroninio varianto panaudojimo galimybės tekstams, užduotims, savarankiškam tyrinėjimui</vt:lpstr>
      <vt:lpstr>3.1. Trumpai apie tęstinį leidinį „Lietuvos gyventojų genocidas“</vt:lpstr>
      <vt:lpstr>Slide 115</vt:lpstr>
      <vt:lpstr>Slide 116</vt:lpstr>
      <vt:lpstr>Trumpa I–VI tomų charakteristika</vt:lpstr>
      <vt:lpstr>Slide 118</vt:lpstr>
      <vt:lpstr>Slide 119</vt:lpstr>
      <vt:lpstr>3.2. Kokią informaciją tyrėjai gali rasti LGG?</vt:lpstr>
      <vt:lpstr>Slide 121</vt:lpstr>
      <vt:lpstr>Slide 122</vt:lpstr>
      <vt:lpstr>Slide 123</vt:lpstr>
      <vt:lpstr>Slide 124</vt:lpstr>
      <vt:lpstr>Slide 125</vt:lpstr>
      <vt:lpstr>Slide 126</vt:lpstr>
      <vt:lpstr>Slide 127</vt:lpstr>
      <vt:lpstr>Slide 128</vt:lpstr>
      <vt:lpstr>Slide 129</vt:lpstr>
      <vt:lpstr>Biogramų formavimo ašis – šeima</vt:lpstr>
      <vt:lpstr>Slide 131</vt:lpstr>
      <vt:lpstr>Slide 132</vt:lpstr>
      <vt:lpstr>Slide 133</vt:lpstr>
      <vt:lpstr>1941 sukilimo dalyviai</vt:lpstr>
      <vt:lpstr>Migracija / emigracija</vt:lpstr>
      <vt:lpstr>Vakarai–Rytai, Rytai–Vakarai: iš lagerio į lagerį</vt:lpstr>
      <vt:lpstr>Tikrosios represijos slėpimas</vt:lpstr>
      <vt:lpstr>Apie statistiką</vt:lpstr>
      <vt:lpstr>Statistika pagal atnaujintus duomenis (VI, V, IV t.)</vt:lpstr>
      <vt:lpstr>Palinkėjimas</vt:lpstr>
      <vt:lpstr>Dr. Sandra Grigaravičiūtė  Okupacinių režimų veiklos tyrimo ir viešinimo skyriaus vyriausioji istorikė</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pateiktis</dc:title>
  <dc:creator>Dalia Raicevičiūtė</dc:creator>
  <cp:lastModifiedBy>Sandra</cp:lastModifiedBy>
  <cp:revision>145</cp:revision>
  <dcterms:created xsi:type="dcterms:W3CDTF">2022-11-28T06:46:05Z</dcterms:created>
  <dcterms:modified xsi:type="dcterms:W3CDTF">2024-12-11T21:32:49Z</dcterms:modified>
</cp:coreProperties>
</file>